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59" r:id="rId6"/>
    <p:sldId id="264" r:id="rId7"/>
    <p:sldId id="267" r:id="rId8"/>
    <p:sldId id="261" r:id="rId9"/>
    <p:sldId id="266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522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001C-282E-4D70-80A0-708B1F1D4D82}" type="datetimeFigureOut">
              <a:rPr lang="ru-RU" smtClean="0"/>
              <a:t>29.04.2015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CB237-3D37-467C-B07E-922D09EDDB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000240"/>
            <a:ext cx="8358246" cy="17859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Разноуровневые</a:t>
            </a:r>
            <a:r>
              <a:rPr lang="ru-RU" dirty="0" smtClean="0"/>
              <a:t> учебные задачи»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428604"/>
            <a:ext cx="8272466" cy="14700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«Визитная карточка»</a:t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практико-значимой работы 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3786190"/>
          <a:ext cx="8286808" cy="306705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286808"/>
              </a:tblGrid>
              <a:tr h="47625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Автор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Протасова Ирина Владимировна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Московская область ,город 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baseline="0" dirty="0" err="1" smtClean="0"/>
                        <a:t>Балашиха</a:t>
                      </a:r>
                      <a:r>
                        <a:rPr lang="ru-RU" sz="2800" baseline="0" dirty="0" smtClean="0"/>
                        <a:t> 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МБОУ»Школа№25»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Учитель начальных классов</a:t>
                      </a:r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Использованные ресурсы: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500174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.</a:t>
            </a:r>
            <a:endParaRPr lang="ru-RU" dirty="0" smtClean="0"/>
          </a:p>
          <a:p>
            <a:pPr marL="800100" lvl="1" indent="-342900">
              <a:buFont typeface="+mj-lt"/>
              <a:buAutoNum type="arabicParenR"/>
            </a:pPr>
            <a:r>
              <a:rPr lang="ru-RU" sz="3600" dirty="0" smtClean="0"/>
              <a:t> </a:t>
            </a:r>
            <a:r>
              <a:rPr lang="ru-RU" sz="3600" dirty="0" smtClean="0"/>
              <a:t>Окружающий мир. </a:t>
            </a:r>
            <a:r>
              <a:rPr lang="ru-RU" sz="3600" dirty="0" smtClean="0"/>
              <a:t>Учебник </a:t>
            </a:r>
            <a:r>
              <a:rPr lang="ru-RU" sz="3600" dirty="0" smtClean="0"/>
              <a:t>2 класс. Плешаков А.А. </a:t>
            </a:r>
            <a:endParaRPr lang="ru-RU" sz="3600" dirty="0" smtClean="0"/>
          </a:p>
          <a:p>
            <a:pPr marL="342900" indent="-342900">
              <a:buFont typeface="+mj-lt"/>
              <a:buAutoNum type="arabicParenR"/>
            </a:pPr>
            <a:r>
              <a:rPr lang="ru-RU" sz="3600" dirty="0" smtClean="0"/>
              <a:t>Окружающий </a:t>
            </a:r>
            <a:r>
              <a:rPr lang="ru-RU" sz="3600" dirty="0" smtClean="0"/>
              <a:t>мир. Рабочая тетрадь. 2класс. Плешаков А.А.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3600" dirty="0" smtClean="0"/>
              <a:t> </a:t>
            </a:r>
            <a:r>
              <a:rPr lang="ru-RU" sz="3600" dirty="0" smtClean="0"/>
              <a:t>Иллюстрации животных. Информационные ресурсы Интернета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7082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890891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Предметная область</a:t>
                      </a:r>
                      <a:r>
                        <a:rPr lang="ru-RU" sz="4000" dirty="0" smtClean="0"/>
                        <a:t>: </a:t>
                      </a:r>
                      <a:endParaRPr lang="ru-RU" sz="4000" dirty="0"/>
                    </a:p>
                  </a:txBody>
                  <a:tcPr/>
                </a:tc>
              </a:tr>
              <a:tr h="890891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Класс 2</a:t>
                      </a:r>
                      <a:endParaRPr lang="ru-RU" sz="4000" dirty="0"/>
                    </a:p>
                  </a:txBody>
                  <a:tcPr/>
                </a:tc>
              </a:tr>
              <a:tr h="153770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Предметная программа</a:t>
                      </a:r>
                      <a:r>
                        <a:rPr lang="ru-RU" sz="3200" baseline="0" dirty="0" smtClean="0"/>
                        <a:t> и ее автор: </a:t>
                      </a:r>
                      <a:r>
                        <a:rPr lang="ru-RU" sz="3200" baseline="0" dirty="0" smtClean="0"/>
                        <a:t>Окружающий мир ,А.А. Плешаков</a:t>
                      </a:r>
                      <a:endParaRPr lang="ru-RU" sz="3200" dirty="0"/>
                    </a:p>
                  </a:txBody>
                  <a:tcPr/>
                </a:tc>
              </a:tr>
              <a:tr h="153770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    Тема </a:t>
                      </a:r>
                      <a:r>
                        <a:rPr lang="ru-RU" sz="3200" dirty="0" smtClean="0"/>
                        <a:t>и номер урока в теме»Какие бывают животные?»урок14</a:t>
                      </a:r>
                      <a:endParaRPr lang="ru-RU" sz="3200" dirty="0"/>
                    </a:p>
                  </a:txBody>
                  <a:tcPr/>
                </a:tc>
              </a:tr>
              <a:tr h="2052134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Проблемные вопросы учебной темы:</a:t>
                      </a:r>
                    </a:p>
                    <a:p>
                      <a:r>
                        <a:rPr lang="ru-RU" sz="2800" dirty="0" smtClean="0"/>
                        <a:t>-На какие группы можно разделить животных?</a:t>
                      </a:r>
                    </a:p>
                    <a:p>
                      <a:r>
                        <a:rPr lang="ru-RU" sz="2800" dirty="0" smtClean="0"/>
                        <a:t>Научимся</a:t>
                      </a:r>
                      <a:r>
                        <a:rPr lang="ru-RU" sz="2800" baseline="0" dirty="0" smtClean="0"/>
                        <a:t> выделять и сравнивать признаки этих групп</a:t>
                      </a:r>
                    </a:p>
                    <a:p>
                      <a:r>
                        <a:rPr lang="ru-RU" sz="2800" baseline="0" dirty="0" smtClean="0"/>
                        <a:t>Научимся находить новую  для нас информацию в рассказах о животных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Учебные задачи фактологического уровня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000240"/>
            <a:ext cx="8643998" cy="4616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Какие группы животных ты знаешь?</a:t>
            </a:r>
            <a:endParaRPr lang="ru-RU" sz="2400" dirty="0"/>
          </a:p>
        </p:txBody>
      </p:sp>
      <p:pic>
        <p:nvPicPr>
          <p:cNvPr id="4098" name="Picture 2" descr="https://im2-tub-ru.yandex.net/i?id=f35c58b938eb964f9e7d5b579b51b126&amp;n=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71744"/>
            <a:ext cx="1752600" cy="1238250"/>
          </a:xfrm>
          <a:prstGeom prst="rect">
            <a:avLst/>
          </a:prstGeom>
          <a:noFill/>
        </p:spPr>
      </p:pic>
      <p:pic>
        <p:nvPicPr>
          <p:cNvPr id="4100" name="Picture 4" descr="https://im3-tub-ru.yandex.net/i?id=14690dd1d71460a33841693934b56cb1&amp;n=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929066"/>
            <a:ext cx="1657350" cy="1238250"/>
          </a:xfrm>
          <a:prstGeom prst="rect">
            <a:avLst/>
          </a:prstGeom>
          <a:noFill/>
        </p:spPr>
      </p:pic>
      <p:pic>
        <p:nvPicPr>
          <p:cNvPr id="4102" name="Picture 6" descr="https://im1-tub-ru.yandex.net/i?id=33a7806e053f669c6e3c25c900782861&amp;n=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5000636"/>
            <a:ext cx="1714512" cy="1428760"/>
          </a:xfrm>
          <a:prstGeom prst="rect">
            <a:avLst/>
          </a:prstGeom>
          <a:noFill/>
        </p:spPr>
      </p:pic>
      <p:pic>
        <p:nvPicPr>
          <p:cNvPr id="4104" name="Picture 8" descr="https://im3-tub-ru.yandex.net/i?id=e845efb4d761b34f113752e6feecdea0&amp;n=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5984" y="2571744"/>
            <a:ext cx="1866900" cy="1238250"/>
          </a:xfrm>
          <a:prstGeom prst="rect">
            <a:avLst/>
          </a:prstGeom>
          <a:noFill/>
        </p:spPr>
      </p:pic>
      <p:pic>
        <p:nvPicPr>
          <p:cNvPr id="4106" name="Picture 10" descr="https://im0-tub-ru.yandex.net/i?id=f47c09cf6b9e0f5128d7cf99ec4725a8&amp;n=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5984" y="3929066"/>
            <a:ext cx="1857388" cy="1238250"/>
          </a:xfrm>
          <a:prstGeom prst="rect">
            <a:avLst/>
          </a:prstGeom>
          <a:noFill/>
        </p:spPr>
      </p:pic>
      <p:pic>
        <p:nvPicPr>
          <p:cNvPr id="4108" name="Picture 12" descr="https://im0-tub-ru.yandex.net/i?id=170e7a0a00ece64d9e7bc89f05d0bb67&amp;n=2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5984" y="5214950"/>
            <a:ext cx="1857388" cy="1238250"/>
          </a:xfrm>
          <a:prstGeom prst="rect">
            <a:avLst/>
          </a:prstGeom>
          <a:noFill/>
        </p:spPr>
      </p:pic>
      <p:pic>
        <p:nvPicPr>
          <p:cNvPr id="4110" name="Picture 14" descr="https://im3-tub-ru.yandex.net/i?id=e7a1f55b5b103771634d567c87ec4ef1&amp;n=2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0" y="2521632"/>
            <a:ext cx="2143140" cy="1288362"/>
          </a:xfrm>
          <a:prstGeom prst="rect">
            <a:avLst/>
          </a:prstGeom>
          <a:noFill/>
        </p:spPr>
      </p:pic>
      <p:pic>
        <p:nvPicPr>
          <p:cNvPr id="4112" name="Picture 16" descr="https://im2-tub-ru.yandex.net/i?id=d9266d3cef779c0942b9b1c4d42296c5&amp;n=2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0" y="3857628"/>
            <a:ext cx="2071702" cy="1214446"/>
          </a:xfrm>
          <a:prstGeom prst="rect">
            <a:avLst/>
          </a:prstGeom>
          <a:noFill/>
        </p:spPr>
      </p:pic>
      <p:pic>
        <p:nvPicPr>
          <p:cNvPr id="4114" name="Picture 18" descr="https://im2-tub-ru.yandex.net/i?id=31939c558af4c202e96f23cb39666547&amp;n=2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5214950"/>
            <a:ext cx="2000264" cy="1285884"/>
          </a:xfrm>
          <a:prstGeom prst="rect">
            <a:avLst/>
          </a:prstGeom>
          <a:noFill/>
        </p:spPr>
      </p:pic>
      <p:pic>
        <p:nvPicPr>
          <p:cNvPr id="4116" name="Picture 20" descr="https://im1-tub-ru.yandex.net/i?id=5483cfbcc86185e173900ce031a9d773&amp;n=2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072330" y="2518063"/>
            <a:ext cx="1719263" cy="1291931"/>
          </a:xfrm>
          <a:prstGeom prst="rect">
            <a:avLst/>
          </a:prstGeom>
          <a:noFill/>
        </p:spPr>
      </p:pic>
      <p:pic>
        <p:nvPicPr>
          <p:cNvPr id="4118" name="Picture 22" descr="https://im1-tub-ru.yandex.net/i?id=43d8f403f86cd5682c8e697ac2f1636c&amp;n=2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143768" y="3871383"/>
            <a:ext cx="1604963" cy="1295933"/>
          </a:xfrm>
          <a:prstGeom prst="rect">
            <a:avLst/>
          </a:prstGeom>
          <a:noFill/>
        </p:spPr>
      </p:pic>
      <p:pic>
        <p:nvPicPr>
          <p:cNvPr id="4120" name="Picture 24" descr="https://im1-tub-ru.yandex.net/i?id=2010d1a5b76caa1c5edff54eaf5e2946&amp;n=2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143768" y="5286388"/>
            <a:ext cx="1647825" cy="1238250"/>
          </a:xfrm>
          <a:prstGeom prst="rect">
            <a:avLst/>
          </a:prstGeom>
          <a:noFill/>
        </p:spPr>
      </p:pic>
      <p:sp>
        <p:nvSpPr>
          <p:cNvPr id="16" name="Скругленный прямоугольник 15"/>
          <p:cNvSpPr/>
          <p:nvPr/>
        </p:nvSpPr>
        <p:spPr>
          <a:xfrm>
            <a:off x="0" y="6858000"/>
            <a:ext cx="2057376" cy="428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рыбы</a:t>
            </a:r>
            <a:endParaRPr lang="ru-RU" sz="32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214546" y="6858000"/>
            <a:ext cx="1928826" cy="50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насекомые</a:t>
            </a:r>
            <a:endParaRPr lang="ru-RU" sz="28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00" y="6858000"/>
            <a:ext cx="2271722" cy="50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птицы</a:t>
            </a:r>
            <a:endParaRPr lang="ru-RU" sz="32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72330" y="6858000"/>
            <a:ext cx="2071670" cy="500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звери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но 1 1"/>
          <p:cNvSpPr/>
          <p:nvPr/>
        </p:nvSpPr>
        <p:spPr>
          <a:xfrm>
            <a:off x="1785918" y="1214422"/>
            <a:ext cx="5286412" cy="492922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Правильно!</a:t>
            </a:r>
            <a:endParaRPr lang="ru-RU" sz="36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6715140" y="5643578"/>
            <a:ext cx="2049978" cy="1214422"/>
          </a:xfrm>
          <a:prstGeom prst="rightArrow">
            <a:avLst>
              <a:gd name="adj1" fmla="val 6572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ДАЛЬШЕ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Учебные задачи описательного уровня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571612"/>
            <a:ext cx="828680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Определи,к</a:t>
            </a:r>
            <a:r>
              <a:rPr lang="ru-RU" sz="2800" dirty="0" smtClean="0"/>
              <a:t> какой группе относятся животные каждой строки</a:t>
            </a:r>
            <a:r>
              <a:rPr lang="ru-RU" sz="2800" dirty="0" smtClean="0"/>
              <a:t>, перечисли </a:t>
            </a:r>
            <a:r>
              <a:rPr lang="ru-RU" sz="2800" dirty="0" smtClean="0"/>
              <a:t>их признаки.</a:t>
            </a:r>
          </a:p>
          <a:p>
            <a:r>
              <a:rPr lang="ru-RU" sz="4000" dirty="0" smtClean="0"/>
              <a:t>1)Волк</a:t>
            </a:r>
            <a:r>
              <a:rPr lang="ru-RU" sz="4000" dirty="0" smtClean="0"/>
              <a:t>, кот, крот, еж, слон, заяц-это</a:t>
            </a:r>
          </a:p>
          <a:p>
            <a:endParaRPr lang="ru-RU" sz="4000" dirty="0" smtClean="0"/>
          </a:p>
          <a:p>
            <a:r>
              <a:rPr lang="ru-RU" sz="4000" dirty="0" smtClean="0"/>
              <a:t>2)Воробей</a:t>
            </a:r>
            <a:r>
              <a:rPr lang="ru-RU" sz="4000" dirty="0" smtClean="0"/>
              <a:t>, ворона, </a:t>
            </a:r>
            <a:r>
              <a:rPr lang="ru-RU" sz="4000" dirty="0" err="1" smtClean="0"/>
              <a:t>сорока,дятел-это</a:t>
            </a:r>
            <a:endParaRPr lang="ru-RU" sz="4000" dirty="0" smtClean="0"/>
          </a:p>
          <a:p>
            <a:endParaRPr lang="ru-RU" sz="4000" dirty="0" smtClean="0"/>
          </a:p>
          <a:p>
            <a:r>
              <a:rPr lang="ru-RU" sz="4000" dirty="0" smtClean="0"/>
              <a:t>3)Карась</a:t>
            </a:r>
            <a:r>
              <a:rPr lang="ru-RU" sz="4000" dirty="0" smtClean="0"/>
              <a:t>, лещ, </a:t>
            </a:r>
            <a:r>
              <a:rPr lang="ru-RU" sz="4000" dirty="0" err="1" smtClean="0"/>
              <a:t>окунь,сом-это</a:t>
            </a:r>
            <a:r>
              <a:rPr lang="ru-RU" sz="4000" dirty="0" smtClean="0"/>
              <a:t> </a:t>
            </a:r>
          </a:p>
          <a:p>
            <a:r>
              <a:rPr lang="ru-RU" sz="4000" dirty="0" smtClean="0"/>
              <a:t>4)Муравей, стрекоза, </a:t>
            </a:r>
            <a:r>
              <a:rPr lang="ru-RU" sz="4000" dirty="0" smtClean="0"/>
              <a:t>муха-это</a:t>
            </a:r>
          </a:p>
          <a:p>
            <a:endParaRPr lang="ru-RU" sz="4000" dirty="0" smtClean="0"/>
          </a:p>
          <a:p>
            <a:endParaRPr lang="ru-RU" sz="40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 rot="10800000" flipV="1">
            <a:off x="857224" y="3071810"/>
            <a:ext cx="2286016" cy="71438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звери</a:t>
            </a:r>
            <a:endParaRPr lang="ru-RU" sz="4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 rot="10800000" flipV="1">
            <a:off x="857224" y="4357694"/>
            <a:ext cx="221457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птицы</a:t>
            </a:r>
            <a:endParaRPr lang="ru-RU" sz="3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58016" y="4857760"/>
            <a:ext cx="178595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рыбы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7224" y="6215082"/>
            <a:ext cx="307183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насекомые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но 1 3"/>
          <p:cNvSpPr/>
          <p:nvPr/>
        </p:nvSpPr>
        <p:spPr>
          <a:xfrm>
            <a:off x="1571604" y="642918"/>
            <a:ext cx="5072098" cy="550072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Правильно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6593956" y="5500678"/>
            <a:ext cx="2550044" cy="13573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дальше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Распредели животных в 2 группы.</a:t>
            </a:r>
            <a:br>
              <a:rPr lang="ru-RU" sz="2800" dirty="0" smtClean="0"/>
            </a:br>
            <a:r>
              <a:rPr lang="ru-RU" sz="2800" dirty="0" smtClean="0"/>
              <a:t>Дай название каждой группе</a:t>
            </a:r>
            <a:endParaRPr lang="ru-RU" sz="2800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428596" y="1285860"/>
          <a:ext cx="8215370" cy="5175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7685"/>
                <a:gridCol w="4107685"/>
              </a:tblGrid>
              <a:tr h="1231900">
                <a:tc gridSpan="2">
                  <a:txBody>
                    <a:bodyPr/>
                    <a:lstStyle/>
                    <a:p>
                      <a:endParaRPr lang="ru-RU" sz="3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33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419100" y="3162300"/>
          <a:ext cx="8286750" cy="2552716"/>
        </p:xfrm>
        <a:graphic>
          <a:graphicData uri="http://schemas.openxmlformats.org/drawingml/2006/table">
            <a:tbl>
              <a:tblPr/>
              <a:tblGrid>
                <a:gridCol w="8286750"/>
              </a:tblGrid>
              <a:tr h="25527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438150" y="3924300"/>
          <a:ext cx="8267700" cy="933460"/>
        </p:xfrm>
        <a:graphic>
          <a:graphicData uri="http://schemas.openxmlformats.org/drawingml/2006/table">
            <a:tbl>
              <a:tblPr/>
              <a:tblGrid>
                <a:gridCol w="8267700"/>
              </a:tblGrid>
              <a:tr h="9334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8" name="Скругленный прямоугольник 27"/>
          <p:cNvSpPr/>
          <p:nvPr/>
        </p:nvSpPr>
        <p:spPr>
          <a:xfrm>
            <a:off x="500034" y="1357298"/>
            <a:ext cx="157163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Медведь</a:t>
            </a:r>
            <a:endParaRPr lang="ru-RU" sz="24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214546" y="1357298"/>
            <a:ext cx="71438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еж</a:t>
            </a:r>
            <a:endParaRPr lang="ru-RU" sz="24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000364" y="1357298"/>
            <a:ext cx="114300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коза</a:t>
            </a:r>
            <a:endParaRPr lang="ru-RU" sz="24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14810" y="1357298"/>
            <a:ext cx="107157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мышь</a:t>
            </a:r>
            <a:endParaRPr lang="ru-RU" sz="24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 rot="10800000" flipV="1">
            <a:off x="5286380" y="1357298"/>
            <a:ext cx="85725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волк</a:t>
            </a:r>
            <a:endParaRPr lang="ru-RU" sz="2400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215074" y="1357298"/>
            <a:ext cx="114300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лошадь</a:t>
            </a:r>
            <a:endParaRPr lang="ru-RU" sz="20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71472" y="1928802"/>
            <a:ext cx="155734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кошка</a:t>
            </a:r>
            <a:endParaRPr lang="ru-RU" sz="2400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358082" y="1357298"/>
            <a:ext cx="121444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собака</a:t>
            </a:r>
            <a:endParaRPr lang="ru-RU" sz="2400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285984" y="1928802"/>
            <a:ext cx="134302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корова</a:t>
            </a:r>
            <a:endParaRPr lang="ru-RU" sz="2400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857620" y="1928802"/>
            <a:ext cx="121444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кабан</a:t>
            </a:r>
            <a:endParaRPr lang="ru-RU" sz="2400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786314" y="2571744"/>
            <a:ext cx="364333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Домашние</a:t>
            </a:r>
            <a:r>
              <a:rPr lang="ru-RU" sz="2400" dirty="0" smtClean="0"/>
              <a:t> животные</a:t>
            </a:r>
            <a:endParaRPr lang="ru-RU" sz="2400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00034" y="2571744"/>
            <a:ext cx="36433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Дикие животные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0.31829 L 0.00504 0.651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53 0.23426 L -0.01753 0.5675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-7.40741E-7 L 0.28351 0.66157 " pathEditMode="relative" ptsTypes="AA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-0.18889 0.43033 " pathEditMode="relative" ptsTypes="AA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32275 0.3044 " pathEditMode="relative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1 -0.03866 L -0.00591 0.431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21319 L -0.00087 0.5465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1111E-6 L 0.52761 0.20995 " pathEditMode="relative" ptsTypes="AA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663 0.32546 " pathEditMode="relative" ptsTypes="AA">
                                      <p:cBhvr>
                                        <p:cTn id="5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-1.11111E-6 L 0.40955 0.44097 " pathEditMode="relative" ptsTypes="AA">
                                      <p:cBhvr>
                                        <p:cTn id="5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4.81481E-6 L -0.38593 0.19953 " pathEditMode="relative" ptsTypes="AA">
                                      <p:cBhvr>
                                        <p:cTn id="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6" grpId="1" animBg="1"/>
      <p:bldP spid="37" grpId="0" animBg="1"/>
      <p:bldP spid="38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Учебные задачи доказательного уровня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779687"/>
            <a:ext cx="8143932" cy="5078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/>
              <a:t>  </a:t>
            </a:r>
            <a:r>
              <a:rPr lang="en-US" sz="3600" dirty="0" smtClean="0"/>
              <a:t>-</a:t>
            </a:r>
            <a:r>
              <a:rPr lang="ru-RU" sz="3600" dirty="0" smtClean="0"/>
              <a:t>Назови лишнее слово в каждой строке. Обоснуй свой выбор.</a:t>
            </a:r>
          </a:p>
          <a:p>
            <a:r>
              <a:rPr lang="ru-RU" sz="3600" dirty="0" smtClean="0"/>
              <a:t>1)</a:t>
            </a:r>
          </a:p>
          <a:p>
            <a:r>
              <a:rPr lang="ru-RU" sz="3600" dirty="0" smtClean="0"/>
              <a:t>2)</a:t>
            </a:r>
          </a:p>
          <a:p>
            <a:r>
              <a:rPr lang="ru-RU" sz="3600" dirty="0" smtClean="0"/>
              <a:t>3)</a:t>
            </a:r>
          </a:p>
          <a:p>
            <a:r>
              <a:rPr lang="ru-RU" sz="3600" dirty="0" smtClean="0"/>
              <a:t> </a:t>
            </a:r>
            <a:r>
              <a:rPr lang="en-US" sz="3600" dirty="0" smtClean="0"/>
              <a:t>-</a:t>
            </a:r>
            <a:r>
              <a:rPr lang="ru-RU" sz="3600" dirty="0" smtClean="0"/>
              <a:t> Почему человек разводит дома кошек и собак?</a:t>
            </a:r>
          </a:p>
          <a:p>
            <a:r>
              <a:rPr lang="ru-RU" sz="3600" dirty="0" smtClean="0"/>
              <a:t>  </a:t>
            </a:r>
            <a:r>
              <a:rPr lang="en-US" sz="3600" dirty="0" smtClean="0"/>
              <a:t>-</a:t>
            </a:r>
            <a:r>
              <a:rPr lang="ru-RU" sz="3600" dirty="0" err="1" smtClean="0"/>
              <a:t>Докажи,что</a:t>
            </a:r>
            <a:r>
              <a:rPr lang="ru-RU" sz="3600" dirty="0" smtClean="0"/>
              <a:t> </a:t>
            </a:r>
            <a:r>
              <a:rPr lang="ru-RU" sz="3600" dirty="0" err="1" smtClean="0"/>
              <a:t>корова-домашнее</a:t>
            </a:r>
            <a:r>
              <a:rPr lang="ru-RU" sz="3600" dirty="0" smtClean="0"/>
              <a:t> животное.</a:t>
            </a:r>
            <a:endParaRPr lang="ru-RU" sz="36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928662" y="2928934"/>
            <a:ext cx="1485904" cy="61264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Заяц</a:t>
            </a:r>
            <a:endParaRPr lang="ru-RU" sz="3200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500298" y="2928934"/>
            <a:ext cx="1143008" cy="61264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еж</a:t>
            </a:r>
            <a:endParaRPr lang="ru-RU" sz="3200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3714744" y="2928934"/>
            <a:ext cx="1214446" cy="61264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лиса</a:t>
            </a:r>
            <a:endParaRPr lang="ru-RU" sz="3200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5072066" y="2928934"/>
            <a:ext cx="1428760" cy="61264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шмель</a:t>
            </a:r>
            <a:endParaRPr lang="ru-RU" sz="32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28662" y="3571876"/>
            <a:ext cx="1500198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Бабочка</a:t>
            </a:r>
            <a:endParaRPr lang="ru-RU" sz="28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00298" y="3571876"/>
            <a:ext cx="2071702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стрекоза</a:t>
            </a:r>
            <a:endParaRPr lang="ru-RU" sz="32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3438" y="3571876"/>
            <a:ext cx="1143008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енот</a:t>
            </a:r>
            <a:endParaRPr lang="ru-RU" sz="32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857884" y="3571876"/>
            <a:ext cx="1500198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пчела</a:t>
            </a:r>
            <a:endParaRPr lang="ru-RU" sz="3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29322" y="4214818"/>
            <a:ext cx="1500198" cy="5000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синица</a:t>
            </a:r>
            <a:endParaRPr lang="ru-RU" sz="32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00100" y="4143380"/>
            <a:ext cx="1428760" cy="5000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Галка</a:t>
            </a:r>
            <a:endParaRPr lang="ru-RU" sz="32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71736" y="4143380"/>
            <a:ext cx="2000264" cy="5000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воробей</a:t>
            </a:r>
            <a:endParaRPr lang="ru-RU" sz="32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4876" y="4214818"/>
            <a:ext cx="1128714" cy="4286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паук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но 1 3"/>
          <p:cNvSpPr/>
          <p:nvPr/>
        </p:nvSpPr>
        <p:spPr>
          <a:xfrm>
            <a:off x="1571604" y="642918"/>
            <a:ext cx="5072098" cy="550072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Правильно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6593956" y="5500678"/>
            <a:ext cx="2550044" cy="13573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дальше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</TotalTime>
  <Words>256</Words>
  <PresentationFormat>Экран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«Разноуровневые учебные задачи»</vt:lpstr>
      <vt:lpstr>Слайд 2</vt:lpstr>
      <vt:lpstr>Учебные задачи фактологического уровня</vt:lpstr>
      <vt:lpstr>Слайд 4</vt:lpstr>
      <vt:lpstr>Учебные задачи описательного уровня</vt:lpstr>
      <vt:lpstr>Слайд 6</vt:lpstr>
      <vt:lpstr>Распредели животных в 2 группы. Дай название каждой группе</vt:lpstr>
      <vt:lpstr>Учебные задачи доказательного уровня</vt:lpstr>
      <vt:lpstr>Слайд 9</vt:lpstr>
      <vt:lpstr>Использованные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«Разноуровневые учебные задачи»</dc:title>
  <dc:creator>Компьютерный класс 310</dc:creator>
  <cp:lastModifiedBy>Пользователь</cp:lastModifiedBy>
  <cp:revision>42</cp:revision>
  <dcterms:created xsi:type="dcterms:W3CDTF">2015-02-18T11:25:13Z</dcterms:created>
  <dcterms:modified xsi:type="dcterms:W3CDTF">2015-04-29T19:08:38Z</dcterms:modified>
</cp:coreProperties>
</file>