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725" r:id="rId2"/>
  </p:sldMasterIdLst>
  <p:notesMasterIdLst>
    <p:notesMasterId r:id="rId30"/>
  </p:notesMasterIdLst>
  <p:handoutMasterIdLst>
    <p:handoutMasterId r:id="rId31"/>
  </p:handoutMasterIdLst>
  <p:sldIdLst>
    <p:sldId id="366" r:id="rId3"/>
    <p:sldId id="357" r:id="rId4"/>
    <p:sldId id="319" r:id="rId5"/>
    <p:sldId id="336" r:id="rId6"/>
    <p:sldId id="341" r:id="rId7"/>
    <p:sldId id="331" r:id="rId8"/>
    <p:sldId id="347" r:id="rId9"/>
    <p:sldId id="348" r:id="rId10"/>
    <p:sldId id="349" r:id="rId11"/>
    <p:sldId id="350" r:id="rId12"/>
    <p:sldId id="334" r:id="rId13"/>
    <p:sldId id="351" r:id="rId14"/>
    <p:sldId id="353" r:id="rId15"/>
    <p:sldId id="352" r:id="rId16"/>
    <p:sldId id="362" r:id="rId17"/>
    <p:sldId id="363" r:id="rId18"/>
    <p:sldId id="360" r:id="rId19"/>
    <p:sldId id="361" r:id="rId20"/>
    <p:sldId id="354" r:id="rId21"/>
    <p:sldId id="355" r:id="rId22"/>
    <p:sldId id="364" r:id="rId23"/>
    <p:sldId id="356" r:id="rId24"/>
    <p:sldId id="358" r:id="rId25"/>
    <p:sldId id="345" r:id="rId26"/>
    <p:sldId id="359" r:id="rId27"/>
    <p:sldId id="346" r:id="rId28"/>
    <p:sldId id="365" r:id="rId29"/>
  </p:sldIdLst>
  <p:sldSz cx="9144000" cy="6858000" type="screen4x3"/>
  <p:notesSz cx="6858000" cy="9144000"/>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024" autoAdjust="0"/>
  </p:normalViewPr>
  <p:slideViewPr>
    <p:cSldViewPr>
      <p:cViewPr>
        <p:scale>
          <a:sx n="63" d="100"/>
          <a:sy n="63" d="100"/>
        </p:scale>
        <p:origin x="-2002" y="-58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Опрошено 86 учеников 3 классов</c:v>
                </c:pt>
              </c:strCache>
            </c:strRef>
          </c:tx>
          <c:dLbls>
            <c:dLbl>
              <c:idx val="0"/>
              <c:layout/>
              <c:showVal val="1"/>
            </c:dLbl>
            <c:dLbl>
              <c:idx val="1"/>
              <c:layout/>
              <c:showVal val="1"/>
            </c:dLbl>
            <c:dLbl>
              <c:idx val="2"/>
              <c:layout/>
              <c:showVal val="1"/>
            </c:dLbl>
            <c:dLbl>
              <c:idx val="3"/>
              <c:layout/>
              <c:showVal val="1"/>
            </c:dLbl>
            <c:delete val="1"/>
          </c:dLbls>
          <c:cat>
            <c:strRef>
              <c:f>Лист1!$A$2:$A$5</c:f>
              <c:strCache>
                <c:ptCount val="4"/>
                <c:pt idx="0">
                  <c:v>для красоты</c:v>
                </c:pt>
                <c:pt idx="1">
                  <c:v>для осязания</c:v>
                </c:pt>
                <c:pt idx="2">
                  <c:v>для обоняния</c:v>
                </c:pt>
                <c:pt idx="3">
                  <c:v>не знаю</c:v>
                </c:pt>
              </c:strCache>
            </c:strRef>
          </c:cat>
          <c:val>
            <c:numRef>
              <c:f>Лист1!$B$2:$B$5</c:f>
              <c:numCache>
                <c:formatCode>General</c:formatCode>
                <c:ptCount val="4"/>
                <c:pt idx="0">
                  <c:v>13</c:v>
                </c:pt>
                <c:pt idx="1">
                  <c:v>18</c:v>
                </c:pt>
                <c:pt idx="2">
                  <c:v>14</c:v>
                </c:pt>
                <c:pt idx="3">
                  <c:v>41</c:v>
                </c:pt>
              </c:numCache>
            </c:numRef>
          </c:val>
        </c:ser>
        <c:firstSliceAng val="0"/>
      </c:pieChart>
    </c:plotArea>
    <c:legend>
      <c:legendPos val="r"/>
      <c:layout/>
    </c:legend>
    <c:plotVisOnly val="1"/>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ru-RU" sz="1200"/>
            </a:lvl1pPr>
            <a:extLst/>
          </a:lstStyle>
          <a:p>
            <a:fld id="{68F88C59-319B-4332-9A1D-2A62CFCB00D8}" type="datetimeFigureOut">
              <a:rPr lang="ru-RU" smtClean="0"/>
              <a:pPr/>
              <a:t>27.02.2015</a:t>
            </a:fld>
            <a:endParaRPr lang="ru-RU"/>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ru-RU" sz="1200"/>
            </a:lvl1pPr>
            <a:extLst/>
          </a:lstStyle>
          <a:p>
            <a:fld id="{B16A41B8-7DC3-4DB6-84E4-E105629EAA3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968B300D-05F0-4B43-940D-46DED5A791AD}" type="datetimeFigureOut">
              <a:rPr/>
              <a:pPr/>
              <a:t>6/30/2006</a:t>
            </a:fld>
            <a:endParaRPr lang="ru-RU"/>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ru-RU"/>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9B26CD33-4337-4529-948A-94F6960B2374}" type="slidenum">
              <a:rPr/>
              <a:pPr/>
              <a:t>‹#›</a:t>
            </a:fld>
            <a:endParaRPr lang="ru-RU"/>
          </a:p>
        </p:txBody>
      </p:sp>
    </p:spTree>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B26CD33-4337-4529-948A-94F6960B2374}"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B26CD33-4337-4529-948A-94F6960B2374}"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B26CD33-4337-4529-948A-94F6960B2374}"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B26CD33-4337-4529-948A-94F6960B2374}"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B26CD33-4337-4529-948A-94F6960B2374}"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B26CD33-4337-4529-948A-94F6960B2374}" type="slidenum">
              <a:rPr lang="ru-RU" smtClean="0"/>
              <a:pPr/>
              <a:t>24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9B26CD33-4337-4529-948A-94F6960B2374}"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альбома">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ru-RU"/>
            </a:lvl1pPr>
            <a:extLst/>
          </a:lstStyle>
          <a:p>
            <a:r>
              <a:rPr kumimoji="0" lang="ru-RU"/>
              <a:t>Заголовок фотоальбома</a:t>
            </a:r>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ru-RU"/>
            </a:pPr>
            <a:endParaRPr kumimoji="0" lang="ru-RU"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Щелкните, чтобы добавить дату и прочие сведения</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ru-RU"/>
          </a:p>
        </p:txBody>
      </p:sp>
      <p:sp>
        <p:nvSpPr>
          <p:cNvPr id="11" name="Rectangle 10"/>
          <p:cNvSpPr>
            <a:spLocks noGrp="1"/>
          </p:cNvSpPr>
          <p:nvPr>
            <p:ph type="dt" sz="half" idx="12"/>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12" name="Rectangle 11"/>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3" name="Rectangle 12"/>
          <p:cNvSpPr>
            <a:spLocks noGrp="1"/>
          </p:cNvSpPr>
          <p:nvPr>
            <p:ph type="ftr" sz="quarter" idx="14"/>
          </p:nvPr>
        </p:nvSpPr>
        <p:spPr/>
        <p:txBody>
          <a:bodyPr/>
          <a:lstStyle>
            <a:extLst/>
          </a:lstStyle>
          <a:p>
            <a:endParaRPr kumimoji="0"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сверху, альбомная с подписью">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5"/>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7" name="Rectangle 6"/>
          <p:cNvSpPr>
            <a:spLocks noGrp="1"/>
          </p:cNvSpPr>
          <p:nvPr>
            <p:ph type="sldNum" sz="quarter" idx="16"/>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7"/>
          </p:nvPr>
        </p:nvSpPr>
        <p:spPr/>
        <p:txBody>
          <a:bodyPr/>
          <a:lstStyle>
            <a:extLst/>
          </a:lstStyle>
          <a:p>
            <a:endParaRPr kumimoji="0"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сверху, смешанная">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5" name="Rectangle 4"/>
          <p:cNvSpPr>
            <a:spLocks noGrp="1"/>
          </p:cNvSpPr>
          <p:nvPr>
            <p:ph type="dt" sz="half" idx="14"/>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6" name="Rectangle 5"/>
          <p:cNvSpPr>
            <a:spLocks noGrp="1"/>
          </p:cNvSpPr>
          <p:nvPr>
            <p:ph type="sldNum" sz="quarter" idx="15"/>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extLst/>
          </a:lstStyle>
          <a:p>
            <a:endParaRPr kumimoji="0" lang="ru-RU"/>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сверху, книжная с подписями">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ru-RU" sz="1600" baseline="0">
                <a:solidFill>
                  <a:schemeClr val="tx1"/>
                </a:solidFill>
                <a:latin typeface="+mn-lt"/>
                <a:ea typeface="+mn-ea"/>
                <a:cs typeface="+mn-cs"/>
              </a:defRPr>
            </a:lvl1pPr>
            <a:extLst/>
          </a:lstStyle>
          <a:p>
            <a:pPr lvl="0"/>
            <a:r>
              <a:rPr kumimoji="0" lang="ru-RU"/>
              <a:t>Надпись</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ru-RU" sz="1600" baseline="0"/>
            </a:lvl1pPr>
            <a:extLst/>
          </a:lstStyle>
          <a:p>
            <a:pPr lvl="0"/>
            <a:r>
              <a:rPr kumimoji="0" lang="ru-RU"/>
              <a:t>Надпись</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ru-RU" sz="1600" baseline="0"/>
            </a:lvl1pPr>
            <a:extLst/>
          </a:lstStyle>
          <a:p>
            <a:pPr lvl="0"/>
            <a:r>
              <a:rPr kumimoji="0" lang="ru-RU"/>
              <a:t>Надпись</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1" name="Rectangle 10"/>
          <p:cNvSpPr>
            <a:spLocks noGrp="1"/>
          </p:cNvSpPr>
          <p:nvPr>
            <p:ph type="dt" sz="half" idx="31"/>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12" name="Rectangle 11"/>
          <p:cNvSpPr>
            <a:spLocks noGrp="1"/>
          </p:cNvSpPr>
          <p:nvPr>
            <p:ph type="sldNum" sz="quarter" idx="32"/>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5" name="Rectangle 14"/>
          <p:cNvSpPr>
            <a:spLocks noGrp="1"/>
          </p:cNvSpPr>
          <p:nvPr>
            <p:ph type="ftr" sz="quarter" idx="33"/>
          </p:nvPr>
        </p:nvSpPr>
        <p:spPr/>
        <p:txBody>
          <a:bodyPr/>
          <a:lstStyle>
            <a:extLst/>
          </a:lstStyle>
          <a:p>
            <a:endParaRPr kumimoji="0"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сверху, альбомная с подписью">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0" name="Rectangle 9"/>
          <p:cNvSpPr>
            <a:spLocks noGrp="1"/>
          </p:cNvSpPr>
          <p:nvPr>
            <p:ph type="dt" sz="half" idx="25"/>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11" name="Rectangle 10"/>
          <p:cNvSpPr>
            <a:spLocks noGrp="1"/>
          </p:cNvSpPr>
          <p:nvPr>
            <p:ph type="sldNum" sz="quarter" idx="26"/>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2" name="Rectangle 11"/>
          <p:cNvSpPr>
            <a:spLocks noGrp="1"/>
          </p:cNvSpPr>
          <p:nvPr>
            <p:ph type="ftr" sz="quarter" idx="27"/>
          </p:nvPr>
        </p:nvSpPr>
        <p:spPr/>
        <p:txBody>
          <a:bodyPr/>
          <a:lstStyle>
            <a:extLst/>
          </a:lstStyle>
          <a:p>
            <a:endParaRPr kumimoji="0"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сверху, книжная с большой подписью">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ru-RU" sz="2400" baseline="0"/>
            </a:lvl1pPr>
            <a:extLst/>
          </a:lstStyle>
          <a:p>
            <a:pPr lvl="0"/>
            <a:r>
              <a:rPr kumimoji="0" lang="ru-RU"/>
              <a:t>Надпись</a:t>
            </a:r>
          </a:p>
        </p:txBody>
      </p:sp>
      <p:sp>
        <p:nvSpPr>
          <p:cNvPr id="8" name="Rectangle 7"/>
          <p:cNvSpPr>
            <a:spLocks noGrp="1"/>
          </p:cNvSpPr>
          <p:nvPr>
            <p:ph type="dt" sz="half" idx="33"/>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9" name="Rectangle 8"/>
          <p:cNvSpPr>
            <a:spLocks noGrp="1"/>
          </p:cNvSpPr>
          <p:nvPr>
            <p:ph type="sldNum" sz="quarter" idx="34"/>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5"/>
          </p:nvPr>
        </p:nvSpPr>
        <p:spPr/>
        <p:txBody>
          <a:bodyPr/>
          <a:lstStyle>
            <a:extLst/>
          </a:lstStyle>
          <a:p>
            <a:endParaRPr kumimoji="0"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сверху: 1 книжная и 3 альбомных">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4"/>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8" name="Rectangle 7"/>
          <p:cNvSpPr>
            <a:spLocks noGrp="1"/>
          </p:cNvSpPr>
          <p:nvPr>
            <p:ph type="sldNum" sz="quarter" idx="25"/>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6"/>
          </p:nvPr>
        </p:nvSpPr>
        <p:spPr/>
        <p:txBody>
          <a:bodyPr/>
          <a:lstStyle>
            <a:extLst/>
          </a:lstStyle>
          <a:p>
            <a:endParaRPr kumimoji="0"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сверху: 3 альбомных и 2 книжных">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29"/>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8" name="Rectangle 7"/>
          <p:cNvSpPr>
            <a:spLocks noGrp="1"/>
          </p:cNvSpPr>
          <p:nvPr>
            <p:ph type="sldNum" sz="quarter" idx="30"/>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1"/>
          </p:nvPr>
        </p:nvSpPr>
        <p:spPr/>
        <p:txBody>
          <a:bodyPr/>
          <a:lstStyle>
            <a:extLst/>
          </a:lstStyle>
          <a:p>
            <a:endParaRPr kumimoji="0"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сверху: 3 книжных и 2 альбомных">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Rectangle 6"/>
          <p:cNvSpPr>
            <a:spLocks noGrp="1"/>
          </p:cNvSpPr>
          <p:nvPr>
            <p:ph type="dt" sz="half" idx="31"/>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8" name="Rectangle 7"/>
          <p:cNvSpPr>
            <a:spLocks noGrp="1"/>
          </p:cNvSpPr>
          <p:nvPr>
            <p:ph type="sldNum" sz="quarter" idx="32"/>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33"/>
          </p:nvPr>
        </p:nvSpPr>
        <p:spPr/>
        <p:txBody>
          <a:bodyPr/>
          <a:lstStyle>
            <a:extLst/>
          </a:lstStyle>
          <a:p>
            <a:endParaRPr kumimoji="0"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16"/>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6" name="Rectangle 5"/>
          <p:cNvSpPr>
            <a:spLocks noGrp="1"/>
          </p:cNvSpPr>
          <p:nvPr>
            <p:ph type="sldNum" sz="quarter" idx="17"/>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extLst/>
          </a:lstStyle>
          <a:p>
            <a:endParaRPr kumimoji="0" lang="ru-RU"/>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сверху, 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9" name="Rectangle 8"/>
          <p:cNvSpPr>
            <a:spLocks noGrp="1"/>
          </p:cNvSpPr>
          <p:nvPr>
            <p:ph type="dt" sz="half" idx="17"/>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10" name="Rectangle 9"/>
          <p:cNvSpPr>
            <a:spLocks noGrp="1"/>
          </p:cNvSpPr>
          <p:nvPr>
            <p:ph type="sldNum" sz="quarter" idx="18"/>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1" name="Rectangle 10"/>
          <p:cNvSpPr>
            <a:spLocks noGrp="1"/>
          </p:cNvSpPr>
          <p:nvPr>
            <p:ph type="ftr" sz="quarter" idx="19"/>
          </p:nvPr>
        </p:nvSpPr>
        <p:spPr/>
        <p:txBody>
          <a:bodyPr/>
          <a:lstStyle>
            <a:extLst/>
          </a:lstStyle>
          <a:p>
            <a:endParaRPr kumimoji="0"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Альбомная с подписью">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ru-RU"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6" name="Rectangle 5"/>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4"/>
          </p:nvPr>
        </p:nvSpPr>
        <p:spPr/>
        <p:txBody>
          <a:bodyPr/>
          <a:lstStyle>
            <a:extLst/>
          </a:lstStyle>
          <a:p>
            <a:endParaRPr kumimoji="0"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Панорама">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31"/>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6" name="Rectangle 5"/>
          <p:cNvSpPr>
            <a:spLocks noGrp="1"/>
          </p:cNvSpPr>
          <p:nvPr>
            <p:ph type="sldNum" sz="quarter" idx="32"/>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7" name="Rectangle 6"/>
          <p:cNvSpPr>
            <a:spLocks noGrp="1"/>
          </p:cNvSpPr>
          <p:nvPr>
            <p:ph type="ftr" sz="quarter" idx="33"/>
          </p:nvPr>
        </p:nvSpPr>
        <p:spPr/>
        <p:txBody>
          <a:bodyPr/>
          <a:lstStyle>
            <a:extLst/>
          </a:lstStyle>
          <a:p>
            <a:endParaRPr kumimoji="0"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lang="ru-RU" smtClean="0"/>
              <a:t>Образец заголовка</a:t>
            </a:r>
            <a:endParaRPr/>
          </a:p>
        </p:txBody>
      </p:sp>
      <p:sp>
        <p:nvSpPr>
          <p:cNvPr id="14" name="Rectangle 6"/>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2" name="Rectangle 7"/>
          <p:cNvSpPr>
            <a:spLocks noGrp="1"/>
          </p:cNvSpPr>
          <p:nvPr>
            <p:ph type="dt" sz="half" idx="10"/>
          </p:nvPr>
        </p:nvSpPr>
        <p:spPr/>
        <p:txBody>
          <a:bodyPr/>
          <a:lstStyle>
            <a:extLst/>
          </a:lstStyle>
          <a:p>
            <a:fld id="{ACB2EC6F-6501-4E04-BD6C-A8A6CABB2C5B}" type="datetimeFigureOut">
              <a:rPr/>
              <a:pPr/>
              <a:t>6/30/2006</a:t>
            </a:fld>
            <a:endParaRPr kumimoji="0" lang="ru-RU"/>
          </a:p>
        </p:txBody>
      </p:sp>
      <p:sp>
        <p:nvSpPr>
          <p:cNvPr id="27" name="Rectangle 19"/>
          <p:cNvSpPr>
            <a:spLocks noGrp="1"/>
          </p:cNvSpPr>
          <p:nvPr>
            <p:ph type="ftr" sz="quarter" idx="11"/>
          </p:nvPr>
        </p:nvSpPr>
        <p:spPr/>
        <p:txBody>
          <a:bodyPr/>
          <a:lstStyle>
            <a:extLst/>
          </a:lstStyle>
          <a:p>
            <a:endParaRPr kumimoji="0" lang="ru-RU"/>
          </a:p>
        </p:txBody>
      </p:sp>
      <p:sp>
        <p:nvSpPr>
          <p:cNvPr id="24" name="Rectangle 26"/>
          <p:cNvSpPr>
            <a:spLocks noGrp="1"/>
          </p:cNvSpPr>
          <p:nvPr>
            <p:ph type="sldNum" sz="quarter" idx="12"/>
          </p:nvPr>
        </p:nvSpPr>
        <p:spPr/>
        <p:txBody>
          <a:bodyPr/>
          <a:lstStyle>
            <a:extLst/>
          </a:lstStyle>
          <a:p>
            <a:fld id="{963B0023-0CED-47F7-85AE-654F0B232C29}" type="slidenum">
              <a:rPr/>
              <a:pPr/>
              <a:t>‹#›</a:t>
            </a:fld>
            <a:endParaRPr kumimoji="0"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8" name="Нижний колонтитул 7"/>
          <p:cNvSpPr>
            <a:spLocks noGrp="1"/>
          </p:cNvSpPr>
          <p:nvPr>
            <p:ph type="ftr" sz="quarter" idx="11"/>
          </p:nvPr>
        </p:nvSpPr>
        <p:spPr/>
        <p:txBody>
          <a:bodyPr/>
          <a:lstStyle>
            <a:extLst/>
          </a:lstStyle>
          <a:p>
            <a:pPr algn="ctr"/>
            <a:endParaRPr kumimoji="0" lang="ru-RU" sz="1200">
              <a:solidFill>
                <a:schemeClr val="tx2"/>
              </a:solidFill>
            </a:endParaRPr>
          </a:p>
        </p:txBody>
      </p:sp>
      <p:sp>
        <p:nvSpPr>
          <p:cNvPr id="11" name="Номер слайда 10"/>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CB2EC6F-6501-4E04-BD6C-A8A6CABB2C5B}" type="datetimeFigureOut">
              <a:rPr lang="ru-RU" smtClean="0"/>
              <a:pPr/>
              <a:t>27.02.2015</a:t>
            </a:fld>
            <a:endParaRPr kumimoji="0" lang="ru-RU"/>
          </a:p>
        </p:txBody>
      </p:sp>
      <p:sp>
        <p:nvSpPr>
          <p:cNvPr id="5" name="Нижний колонтитул 4"/>
          <p:cNvSpPr>
            <a:spLocks noGrp="1"/>
          </p:cNvSpPr>
          <p:nvPr>
            <p:ph type="ftr" sz="quarter" idx="11"/>
          </p:nvPr>
        </p:nvSpPr>
        <p:spPr/>
        <p:txBody>
          <a:bodyPr/>
          <a:lstStyle>
            <a:extLst/>
          </a:lstStyle>
          <a:p>
            <a:endParaRPr kumimoji="0" lang="ru-RU"/>
          </a:p>
        </p:txBody>
      </p:sp>
      <p:sp>
        <p:nvSpPr>
          <p:cNvPr id="6" name="Номер слайда 5"/>
          <p:cNvSpPr>
            <a:spLocks noGrp="1"/>
          </p:cNvSpPr>
          <p:nvPr>
            <p:ph type="sldNum" sz="quarter" idx="12"/>
          </p:nvPr>
        </p:nvSpPr>
        <p:spPr/>
        <p:txBody>
          <a:bodyPr/>
          <a:lstStyle>
            <a:extLst/>
          </a:lstStyle>
          <a:p>
            <a:fld id="{963B0023-0CED-47F7-85AE-654F0B232C29}" type="slidenum">
              <a:rPr lang="ru-RU" smtClean="0"/>
              <a:pPr/>
              <a:t>‹#›</a:t>
            </a:fld>
            <a:endParaRPr kumimoji="0" lang="ru-RU"/>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5" name="Нижний колонтитул 4"/>
          <p:cNvSpPr>
            <a:spLocks noGrp="1"/>
          </p:cNvSpPr>
          <p:nvPr>
            <p:ph type="ftr" sz="quarter" idx="11"/>
          </p:nvPr>
        </p:nvSpPr>
        <p:spPr/>
        <p:txBody>
          <a:bodyPr/>
          <a:lstStyle>
            <a:extLst/>
          </a:lstStyle>
          <a:p>
            <a:pPr algn="ctr"/>
            <a:endParaRPr kumimoji="0" lang="ru-RU" sz="1200">
              <a:solidFill>
                <a:schemeClr val="tx2"/>
              </a:solidFill>
            </a:endParaRPr>
          </a:p>
        </p:txBody>
      </p:sp>
      <p:sp>
        <p:nvSpPr>
          <p:cNvPr id="6" name="Номер слайда 5"/>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6" name="Нижний колонтитул 5"/>
          <p:cNvSpPr>
            <a:spLocks noGrp="1"/>
          </p:cNvSpPr>
          <p:nvPr>
            <p:ph type="ftr" sz="quarter" idx="11"/>
          </p:nvPr>
        </p:nvSpPr>
        <p:spPr/>
        <p:txBody>
          <a:bodyPr/>
          <a:lstStyle>
            <a:extLst/>
          </a:lstStyle>
          <a:p>
            <a:pPr algn="ctr"/>
            <a:endParaRPr kumimoji="0" lang="ru-RU" sz="1200">
              <a:solidFill>
                <a:schemeClr val="tx2"/>
              </a:solidFill>
            </a:endParaRPr>
          </a:p>
        </p:txBody>
      </p:sp>
      <p:sp>
        <p:nvSpPr>
          <p:cNvPr id="7" name="Номер слайда 6"/>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8" name="Нижний колонтитул 7"/>
          <p:cNvSpPr>
            <a:spLocks noGrp="1"/>
          </p:cNvSpPr>
          <p:nvPr>
            <p:ph type="ftr" sz="quarter" idx="11"/>
          </p:nvPr>
        </p:nvSpPr>
        <p:spPr/>
        <p:txBody>
          <a:bodyPr/>
          <a:lstStyle>
            <a:extLst/>
          </a:lstStyle>
          <a:p>
            <a:pPr algn="ctr"/>
            <a:endParaRPr kumimoji="0" lang="ru-RU" sz="1200">
              <a:solidFill>
                <a:schemeClr val="tx2"/>
              </a:solidFill>
            </a:endParaRPr>
          </a:p>
        </p:txBody>
      </p:sp>
      <p:sp>
        <p:nvSpPr>
          <p:cNvPr id="9" name="Номер слайда 8"/>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4" name="Нижний колонтитул 3"/>
          <p:cNvSpPr>
            <a:spLocks noGrp="1"/>
          </p:cNvSpPr>
          <p:nvPr>
            <p:ph type="ftr" sz="quarter" idx="11"/>
          </p:nvPr>
        </p:nvSpPr>
        <p:spPr/>
        <p:txBody>
          <a:bodyPr/>
          <a:lstStyle>
            <a:extLst/>
          </a:lstStyle>
          <a:p>
            <a:pPr algn="ctr"/>
            <a:endParaRPr kumimoji="0" lang="ru-RU" sz="1200">
              <a:solidFill>
                <a:schemeClr val="tx2"/>
              </a:solidFill>
            </a:endParaRPr>
          </a:p>
        </p:txBody>
      </p:sp>
      <p:sp>
        <p:nvSpPr>
          <p:cNvPr id="5" name="Номер слайда 4"/>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3" name="Нижний колонтитул 2"/>
          <p:cNvSpPr>
            <a:spLocks noGrp="1"/>
          </p:cNvSpPr>
          <p:nvPr>
            <p:ph type="ftr" sz="quarter" idx="11"/>
          </p:nvPr>
        </p:nvSpPr>
        <p:spPr/>
        <p:txBody>
          <a:bodyPr/>
          <a:lstStyle>
            <a:extLst/>
          </a:lstStyle>
          <a:p>
            <a:pPr algn="ctr"/>
            <a:endParaRPr kumimoji="0" lang="ru-RU" sz="1200">
              <a:solidFill>
                <a:schemeClr val="tx2"/>
              </a:solidFill>
            </a:endParaRPr>
          </a:p>
        </p:txBody>
      </p:sp>
      <p:sp>
        <p:nvSpPr>
          <p:cNvPr id="4" name="Номер слайда 3"/>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Книжная с подписью">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5" name="Rectangle 4"/>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6" name="Rectangle 5"/>
          <p:cNvSpPr>
            <a:spLocks noGrp="1"/>
          </p:cNvSpPr>
          <p:nvPr>
            <p:ph type="ftr" sz="quarter" idx="14"/>
          </p:nvPr>
        </p:nvSpPr>
        <p:spPr/>
        <p:txBody>
          <a:bodyPr/>
          <a:lstStyle>
            <a:extLst/>
          </a:lstStyle>
          <a:p>
            <a:endParaRPr kumimoji="0"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6" name="Нижний колонтитул 5"/>
          <p:cNvSpPr>
            <a:spLocks noGrp="1"/>
          </p:cNvSpPr>
          <p:nvPr>
            <p:ph type="ftr" sz="quarter" idx="11"/>
          </p:nvPr>
        </p:nvSpPr>
        <p:spPr/>
        <p:txBody>
          <a:bodyPr/>
          <a:lstStyle>
            <a:extLst/>
          </a:lstStyle>
          <a:p>
            <a:pPr algn="ctr"/>
            <a:endParaRPr kumimoji="0" lang="ru-RU" sz="1200">
              <a:solidFill>
                <a:schemeClr val="tx2"/>
              </a:solidFill>
            </a:endParaRPr>
          </a:p>
        </p:txBody>
      </p:sp>
      <p:sp>
        <p:nvSpPr>
          <p:cNvPr id="7" name="Номер слайда 6"/>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6" name="Нижний колонтитул 5"/>
          <p:cNvSpPr>
            <a:spLocks noGrp="1"/>
          </p:cNvSpPr>
          <p:nvPr>
            <p:ph type="ftr" sz="quarter" idx="11"/>
          </p:nvPr>
        </p:nvSpPr>
        <p:spPr/>
        <p:txBody>
          <a:bodyPr/>
          <a:lstStyle>
            <a:extLst/>
          </a:lstStyle>
          <a:p>
            <a:pPr algn="ctr"/>
            <a:endParaRPr kumimoji="0" lang="ru-RU" sz="1200">
              <a:solidFill>
                <a:schemeClr val="tx2"/>
              </a:solidFill>
            </a:endParaRPr>
          </a:p>
        </p:txBody>
      </p:sp>
      <p:sp>
        <p:nvSpPr>
          <p:cNvPr id="7" name="Номер слайда 6"/>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5" name="Нижний колонтитул 4"/>
          <p:cNvSpPr>
            <a:spLocks noGrp="1"/>
          </p:cNvSpPr>
          <p:nvPr>
            <p:ph type="ftr" sz="quarter" idx="11"/>
          </p:nvPr>
        </p:nvSpPr>
        <p:spPr/>
        <p:txBody>
          <a:bodyPr/>
          <a:lstStyle>
            <a:extLst/>
          </a:lstStyle>
          <a:p>
            <a:pPr algn="ctr"/>
            <a:endParaRPr kumimoji="0" lang="ru-RU" sz="1200">
              <a:solidFill>
                <a:schemeClr val="tx2"/>
              </a:solidFill>
            </a:endParaRPr>
          </a:p>
        </p:txBody>
      </p:sp>
      <p:sp>
        <p:nvSpPr>
          <p:cNvPr id="6" name="Номер слайда 5"/>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5" name="Нижний колонтитул 4"/>
          <p:cNvSpPr>
            <a:spLocks noGrp="1"/>
          </p:cNvSpPr>
          <p:nvPr>
            <p:ph type="ftr" sz="quarter" idx="11"/>
          </p:nvPr>
        </p:nvSpPr>
        <p:spPr/>
        <p:txBody>
          <a:bodyPr/>
          <a:lstStyle>
            <a:extLst/>
          </a:lstStyle>
          <a:p>
            <a:pPr algn="ctr"/>
            <a:endParaRPr kumimoji="0" lang="ru-RU" sz="1200">
              <a:solidFill>
                <a:schemeClr val="tx2"/>
              </a:solidFill>
            </a:endParaRPr>
          </a:p>
        </p:txBody>
      </p:sp>
      <p:sp>
        <p:nvSpPr>
          <p:cNvPr id="6" name="Номер слайда 5"/>
          <p:cNvSpPr>
            <a:spLocks noGrp="1"/>
          </p:cNvSpPr>
          <p:nvPr>
            <p:ph type="sldNum" sz="quarter" idx="12"/>
          </p:nvPr>
        </p:nvSpPr>
        <p:spPr/>
        <p:txBody>
          <a:bodyPr/>
          <a:lstStyle>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Обложка альбома">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ru-RU"/>
            </a:lvl1pPr>
            <a:extLst/>
          </a:lstStyle>
          <a:p>
            <a:r>
              <a:rPr kumimoji="0" lang="ru-RU"/>
              <a:t>Заголовок фотоальбома</a:t>
            </a: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Щелкните, чтобы добавить дату и прочие сведения</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ru-RU"/>
          </a:p>
        </p:txBody>
      </p:sp>
      <p:sp>
        <p:nvSpPr>
          <p:cNvPr id="11" name="Rectangle 10"/>
          <p:cNvSpPr>
            <a:spLocks noGrp="1"/>
          </p:cNvSpPr>
          <p:nvPr>
            <p:ph type="dt" sz="half" idx="12"/>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12" name="Rectangle 11"/>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3" name="Rectangle 12"/>
          <p:cNvSpPr>
            <a:spLocks noGrp="1"/>
          </p:cNvSpPr>
          <p:nvPr>
            <p:ph type="ftr" sz="quarter" idx="14"/>
          </p:nvPr>
        </p:nvSpPr>
        <p:spPr/>
        <p:txBody>
          <a:bodyPr/>
          <a:lstStyle>
            <a:extLst/>
          </a:lstStyle>
          <a:p>
            <a:endParaRPr kumimoji="0" lang="ru-RU"/>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Книжная с подписью">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5" name="Rectangle 4"/>
          <p:cNvSpPr>
            <a:spLocks noGrp="1"/>
          </p:cNvSpPr>
          <p:nvPr>
            <p:ph type="sldNum" sz="quarter" idx="13"/>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6" name="Rectangle 5"/>
          <p:cNvSpPr>
            <a:spLocks noGrp="1"/>
          </p:cNvSpPr>
          <p:nvPr>
            <p:ph type="ftr" sz="quarter" idx="14"/>
          </p:nvPr>
        </p:nvSpPr>
        <p:spPr/>
        <p:txBody>
          <a:bodyPr/>
          <a:lstStyle>
            <a:extLst/>
          </a:lstStyle>
          <a:p>
            <a:endParaRPr kumimoji="0" lang="ru-RU"/>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Раздел альбома">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ru-RU" baseline="0"/>
            </a:lvl1pPr>
            <a:extLst/>
          </a:lstStyle>
          <a:p>
            <a:r>
              <a:rPr kumimoji="0" lang="ru-RU"/>
              <a:t>Заголовок раздела</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ru-RU" sz="1800"/>
            </a:lvl1pPr>
            <a:extLst/>
          </a:lstStyle>
          <a:p>
            <a:pPr lvl="0"/>
            <a:r>
              <a:rPr kumimoji="0" lang="ru-RU"/>
              <a:t>Подзаголовок слайда</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8" name="Rectangle 7"/>
          <p:cNvSpPr>
            <a:spLocks noGrp="1"/>
          </p:cNvSpPr>
          <p:nvPr>
            <p:ph type="dt" sz="half" idx="17"/>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9" name="Rectangle 8"/>
          <p:cNvSpPr>
            <a:spLocks noGrp="1"/>
          </p:cNvSpPr>
          <p:nvPr>
            <p:ph type="sldNum" sz="quarter" idx="18"/>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9"/>
          </p:nvPr>
        </p:nvSpPr>
        <p:spPr/>
        <p:txBody>
          <a:bodyPr/>
          <a:lstStyle>
            <a:extLst/>
          </a:lstStyle>
          <a:p>
            <a:endParaRPr kumimoji="0" lang="ru-RU"/>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 сверху, книжная с подписями">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8" name="Rectangle 7"/>
          <p:cNvSpPr>
            <a:spLocks noGrp="1"/>
          </p:cNvSpPr>
          <p:nvPr>
            <p:ph type="dt" sz="half" idx="16"/>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9" name="Rectangle 8"/>
          <p:cNvSpPr>
            <a:spLocks noGrp="1"/>
          </p:cNvSpPr>
          <p:nvPr>
            <p:ph type="sldNum" sz="quarter" idx="17"/>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8"/>
          </p:nvPr>
        </p:nvSpPr>
        <p:spPr/>
        <p:txBody>
          <a:bodyPr/>
          <a:lstStyle>
            <a:extLst/>
          </a:lstStyle>
          <a:p>
            <a:endParaRPr kumimoji="0" lang="ru-RU"/>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Альбомная (на весь экран)">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a:buFontTx/>
              <a:buNone/>
            </a:pPr>
            <a:r>
              <a:rPr kumimoji="0" lang="ru-RU" i="0"/>
              <a:t>Щелкните значок,</a:t>
            </a:r>
            <a:r>
              <a:rPr kumimoji="0" lang="ru-RU" i="0" baseline="0"/>
              <a:t> чтобы добавить </a:t>
            </a:r>
            <a:r>
              <a:rPr kumimoji="0" lang="ru-RU" i="0"/>
              <a:t>фотографию размером со всю страницу</a:t>
            </a:r>
            <a:endParaRPr kumimoji="0" lang="ru-RU" i="0" baseline="0"/>
          </a:p>
          <a:p>
            <a:pPr marL="0" marR="0" indent="0" algn="ctr">
              <a:buFontTx/>
              <a:buNone/>
            </a:pPr>
            <a:endParaRPr kumimoji="0" lang="ru-RU" i="0"/>
          </a:p>
          <a:p>
            <a:pPr algn="ctr">
              <a:buFontTx/>
              <a:buNone/>
            </a:pPr>
            <a:endParaRPr kumimoji="0" lang="ru-RU" i="0"/>
          </a:p>
          <a:p>
            <a:pPr algn="ctr">
              <a:buFontTx/>
              <a:buNone/>
            </a:pPr>
            <a:endParaRPr kumimoji="0" lang="ru-RU" i="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Альбомная (на весь экран)">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a:buFontTx/>
              <a:buNone/>
            </a:pPr>
            <a:r>
              <a:rPr kumimoji="0" lang="ru-RU" i="0"/>
              <a:t>Щелкните значок,</a:t>
            </a:r>
            <a:r>
              <a:rPr kumimoji="0" lang="ru-RU" i="0" baseline="0"/>
              <a:t> чтобы добавить </a:t>
            </a:r>
            <a:r>
              <a:rPr kumimoji="0" lang="ru-RU" i="0"/>
              <a:t>фотографию размером со всю страницу</a:t>
            </a:r>
            <a:endParaRPr kumimoji="0" lang="ru-RU" i="0" baseline="0"/>
          </a:p>
          <a:p>
            <a:pPr marL="0" marR="0" indent="0" algn="ctr">
              <a:buFontTx/>
              <a:buNone/>
            </a:pPr>
            <a:endParaRPr kumimoji="0" lang="ru-RU" i="0"/>
          </a:p>
          <a:p>
            <a:pPr algn="ctr">
              <a:buFontTx/>
              <a:buNone/>
            </a:pPr>
            <a:endParaRPr kumimoji="0" lang="ru-RU" i="0"/>
          </a:p>
          <a:p>
            <a:pPr algn="ctr">
              <a:buFontTx/>
              <a:buNone/>
            </a:pPr>
            <a:endParaRPr kumimoji="0" lang="ru-RU" i="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альбома">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ru-RU" baseline="0"/>
            </a:lvl1pPr>
            <a:extLst/>
          </a:lstStyle>
          <a:p>
            <a:r>
              <a:rPr kumimoji="0" lang="ru-RU"/>
              <a:t>Заголовок раздела</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ru-RU" sz="1800"/>
            </a:lvl1pPr>
            <a:extLst/>
          </a:lstStyle>
          <a:p>
            <a:pPr lvl="0"/>
            <a:r>
              <a:rPr kumimoji="0" lang="ru-RU"/>
              <a:t>Подзаголовок слайда</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ru-RU" smtClean="0"/>
              <a:t>Вставка рисунка</a:t>
            </a:r>
            <a:endParaRPr/>
          </a:p>
        </p:txBody>
      </p:sp>
      <p:sp>
        <p:nvSpPr>
          <p:cNvPr id="8" name="Rectangle 7"/>
          <p:cNvSpPr>
            <a:spLocks noGrp="1"/>
          </p:cNvSpPr>
          <p:nvPr>
            <p:ph type="dt" sz="half" idx="17"/>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9" name="Rectangle 8"/>
          <p:cNvSpPr>
            <a:spLocks noGrp="1"/>
          </p:cNvSpPr>
          <p:nvPr>
            <p:ph type="sldNum" sz="quarter" idx="18"/>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9"/>
          </p:nvPr>
        </p:nvSpPr>
        <p:spPr/>
        <p:txBody>
          <a:bodyPr/>
          <a:lstStyle>
            <a:extLst/>
          </a:lstStyle>
          <a:p>
            <a:endParaRPr kumimoji="0"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сверху, книжная с подписями">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6"/>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7" name="Rectangle 6"/>
          <p:cNvSpPr>
            <a:spLocks noGrp="1"/>
          </p:cNvSpPr>
          <p:nvPr>
            <p:ph type="sldNum" sz="quarter" idx="17"/>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extLst/>
          </a:lstStyle>
          <a:p>
            <a:endParaRPr kumimoji="0"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сверху, альбомная с подписями">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8"/>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7" name="Rectangle 6"/>
          <p:cNvSpPr>
            <a:spLocks noGrp="1"/>
          </p:cNvSpPr>
          <p:nvPr>
            <p:ph type="sldNum" sz="quarter" idx="19"/>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0"/>
          </p:nvPr>
        </p:nvSpPr>
        <p:spPr/>
        <p:txBody>
          <a:bodyPr/>
          <a:lstStyle>
            <a:extLst/>
          </a:lstStyle>
          <a:p>
            <a:endParaRPr kumimoji="0"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сверху, смешанная с подписями">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5" name="Rectangle 4"/>
          <p:cNvSpPr>
            <a:spLocks noGrp="1"/>
          </p:cNvSpPr>
          <p:nvPr>
            <p:ph type="dt" sz="half" idx="14"/>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7" name="Rectangle 6"/>
          <p:cNvSpPr>
            <a:spLocks noGrp="1"/>
          </p:cNvSpPr>
          <p:nvPr>
            <p:ph type="sldNum" sz="quarter" idx="15"/>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extLst/>
          </a:lstStyle>
          <a:p>
            <a:endParaRPr kumimoji="0"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сверху, книжная с подписями">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8" name="Rectangle 7"/>
          <p:cNvSpPr>
            <a:spLocks noGrp="1"/>
          </p:cNvSpPr>
          <p:nvPr>
            <p:ph type="dt" sz="half" idx="16"/>
          </p:nvPr>
        </p:nvSpPr>
        <p:spPr/>
        <p:txBody>
          <a:bodyPr/>
          <a:lstStyle>
            <a:extLst/>
          </a:lstStyle>
          <a:p>
            <a:fld id="{F30C84A2-23CF-44F5-B813-5187ED5C7D1C}" type="datetimeFigureOut">
              <a:rPr kumimoji="0" lang="ru-RU" sz="1200">
                <a:solidFill>
                  <a:schemeClr val="tx2"/>
                </a:solidFill>
              </a:rPr>
              <a:pPr/>
              <a:t>27.02.2015</a:t>
            </a:fld>
            <a:endParaRPr kumimoji="0" lang="ru-RU"/>
          </a:p>
        </p:txBody>
      </p:sp>
      <p:sp>
        <p:nvSpPr>
          <p:cNvPr id="9" name="Rectangle 8"/>
          <p:cNvSpPr>
            <a:spLocks noGrp="1"/>
          </p:cNvSpPr>
          <p:nvPr>
            <p:ph type="sldNum" sz="quarter" idx="17"/>
          </p:nvPr>
        </p:nvSpPr>
        <p:spPr/>
        <p:txBody>
          <a:bodyPr/>
          <a:lstStyle>
            <a:extLst/>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8"/>
          </p:nvPr>
        </p:nvSpPr>
        <p:spPr/>
        <p:txBody>
          <a:bodyPr/>
          <a:lstStyle>
            <a:extLst/>
          </a:lstStyle>
          <a:p>
            <a:endParaRPr kumimoji="0"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0" hangingPunct="1"/>
            <a:r>
              <a:rPr kumimoji="0" lang="ru-RU" smtClean="0"/>
              <a:t>Образец заголовка</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ru-RU" sz="1200">
                <a:solidFill>
                  <a:schemeClr val="tx2"/>
                </a:solidFill>
              </a:defRPr>
            </a:lvl1pPr>
            <a:extLst/>
          </a:lstStyle>
          <a:p>
            <a:fld id="{F30C84A2-23CF-44F5-B813-5187ED5C7D1C}" type="datetimeFigureOut">
              <a:rPr kumimoji="0" lang="ru-RU" sz="1200">
                <a:solidFill>
                  <a:schemeClr val="tx2"/>
                </a:solidFill>
              </a:rPr>
              <a:pPr/>
              <a:t>27.02.2015</a:t>
            </a:fld>
            <a:endParaRPr kumimoji="0" lang="ru-RU"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ru-RU" sz="1200">
                <a:solidFill>
                  <a:schemeClr val="tx2"/>
                </a:solidFill>
              </a:defRPr>
            </a:lvl1pPr>
            <a:extLst/>
          </a:lstStyle>
          <a:p>
            <a:pPr algn="ctr"/>
            <a:endParaRPr kumimoji="0" lang="ru-RU"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ru-RU" sz="1200">
                <a:solidFill>
                  <a:schemeClr val="tx2"/>
                </a:solidFill>
              </a:defRPr>
            </a:lvl1pPr>
            <a:extLst/>
          </a:lstStyle>
          <a:p>
            <a:pPr algn="r"/>
            <a:fld id="{F99EC173-99AE-4773-AB25-02E469A13EAE}" type="slidenum">
              <a:rPr kumimoji="0" lang="ru-RU" sz="1200">
                <a:solidFill>
                  <a:schemeClr val="tx2"/>
                </a:solidFill>
              </a:rPr>
              <a:pPr algn="r"/>
              <a:t>‹#›</a:t>
            </a:fld>
            <a:endParaRPr kumimoji="0" lang="ru-RU"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timing>
    <p:tnLst>
      <p:par>
        <p:cTn id="1" dur="indefinite" restart="never" nodeType="tmRoot"/>
      </p:par>
    </p:tnLst>
  </p:timing>
  <p:txStyles>
    <p:titleStyle>
      <a:lvl1pPr algn="l" rtl="0" eaLnBrk="1" latinLnBrk="0" hangingPunct="1">
        <a:spcBef>
          <a:spcPct val="0"/>
        </a:spcBef>
        <a:buNone/>
        <a:defRPr kumimoji="0" lang="ru-RU"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400">
          <a:solidFill>
            <a:schemeClr val="tx1"/>
          </a:solidFill>
          <a:latin typeface="+mn-lt"/>
          <a:ea typeface="+mn-ea"/>
          <a:cs typeface="+mn-cs"/>
        </a:defRPr>
      </a:lvl1pPr>
      <a:lvl2pPr marL="742950" indent="-285750" algn="l" rtl="0" eaLnBrk="1" latinLnBrk="0" hangingPunct="1">
        <a:spcBef>
          <a:spcPct val="20000"/>
        </a:spcBef>
        <a:buChar char="–"/>
        <a:defRPr kumimoji="0" lang="ru-RU" sz="24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1800">
          <a:solidFill>
            <a:schemeClr val="tx1"/>
          </a:solidFill>
          <a:latin typeface="+mn-lt"/>
          <a:ea typeface="+mn-ea"/>
          <a:cs typeface="+mn-cs"/>
        </a:defRPr>
      </a:lvl4pPr>
      <a:lvl5pPr marL="2057400" indent="-228600" algn="l" rtl="0" eaLnBrk="1" latinLnBrk="0" hangingPunct="1">
        <a:spcBef>
          <a:spcPct val="20000"/>
        </a:spcBef>
        <a:buChar char="»"/>
        <a:defRPr kumimoji="0" lang="ru-RU" sz="16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30C84A2-23CF-44F5-B813-5187ED5C7D1C}" type="datetimeFigureOut">
              <a:rPr kumimoji="0" lang="ru-RU" sz="1200" smtClean="0">
                <a:solidFill>
                  <a:schemeClr val="tx2"/>
                </a:solidFill>
              </a:rPr>
              <a:pPr/>
              <a:t>27.02.2015</a:t>
            </a:fld>
            <a:endParaRPr kumimoji="0" lang="ru-RU" sz="1200">
              <a:solidFill>
                <a:schemeClr val="tx2"/>
              </a:solidFill>
            </a:endParaRPr>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lgn="ctr"/>
            <a:endParaRPr kumimoji="0" lang="ru-RU" sz="1200">
              <a:solidFill>
                <a:schemeClr val="tx2"/>
              </a:solidFill>
            </a:endParaRPr>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2" r:id="rId16"/>
  </p:sldLayoutIdLst>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hyperlink" Target="http://vashipitomcy.ru/_pu/1/46829541.jpg"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0.jpeg"/><Relationship Id="rId5" Type="http://schemas.openxmlformats.org/officeDocument/2006/relationships/hyperlink" Target="http://vashipitomcy.ru/_pu/1/60737216.jpg"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vashipitomcy.ru/_pu/1/76908258.jpg" TargetMode="Externa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6215106" cy="2357454"/>
          </a:xfrm>
        </p:spPr>
        <p:txBody>
          <a:bodyPr>
            <a:normAutofit/>
          </a:bodyPr>
          <a:lstStyle/>
          <a:p>
            <a:pPr algn="l"/>
            <a:r>
              <a:rPr sz="2800" smtClean="0">
                <a:solidFill>
                  <a:srgbClr val="FF0000"/>
                </a:solidFill>
                <a:latin typeface="Arial" pitchFamily="34" charset="0"/>
                <a:cs typeface="Arial" pitchFamily="34" charset="0"/>
              </a:rPr>
              <a:t>Всегда есть тот, кому ты нужен,</a:t>
            </a:r>
            <a:br>
              <a:rPr sz="2800" smtClean="0">
                <a:solidFill>
                  <a:srgbClr val="FF0000"/>
                </a:solidFill>
                <a:latin typeface="Arial" pitchFamily="34" charset="0"/>
                <a:cs typeface="Arial" pitchFamily="34" charset="0"/>
              </a:rPr>
            </a:br>
            <a:r>
              <a:rPr sz="2800" smtClean="0">
                <a:solidFill>
                  <a:srgbClr val="FF0000"/>
                </a:solidFill>
                <a:latin typeface="Arial" pitchFamily="34" charset="0"/>
                <a:cs typeface="Arial" pitchFamily="34" charset="0"/>
              </a:rPr>
              <a:t>Кто так в тебя наивно верит,</a:t>
            </a:r>
            <a:br>
              <a:rPr sz="2800" smtClean="0">
                <a:solidFill>
                  <a:srgbClr val="FF0000"/>
                </a:solidFill>
                <a:latin typeface="Arial" pitchFamily="34" charset="0"/>
                <a:cs typeface="Arial" pitchFamily="34" charset="0"/>
              </a:rPr>
            </a:br>
            <a:r>
              <a:rPr sz="2800" smtClean="0">
                <a:solidFill>
                  <a:srgbClr val="FF0000"/>
                </a:solidFill>
                <a:latin typeface="Arial" pitchFamily="34" charset="0"/>
                <a:cs typeface="Arial" pitchFamily="34" charset="0"/>
              </a:rPr>
              <a:t>Кто доверяет смело душу,</a:t>
            </a:r>
            <a:br>
              <a:rPr sz="2800" smtClean="0">
                <a:solidFill>
                  <a:srgbClr val="FF0000"/>
                </a:solidFill>
                <a:latin typeface="Arial" pitchFamily="34" charset="0"/>
                <a:cs typeface="Arial" pitchFamily="34" charset="0"/>
              </a:rPr>
            </a:br>
            <a:r>
              <a:rPr sz="2800" smtClean="0">
                <a:solidFill>
                  <a:srgbClr val="FF0000"/>
                </a:solidFill>
                <a:latin typeface="Arial" pitchFamily="34" charset="0"/>
                <a:cs typeface="Arial" pitchFamily="34" charset="0"/>
              </a:rPr>
              <a:t>Кто ждать готов, любя, у двери…</a:t>
            </a:r>
            <a:br>
              <a:rPr sz="2800" smtClean="0">
                <a:solidFill>
                  <a:srgbClr val="FF0000"/>
                </a:solidFill>
                <a:latin typeface="Arial" pitchFamily="34" charset="0"/>
                <a:cs typeface="Arial" pitchFamily="34" charset="0"/>
              </a:rPr>
            </a:br>
            <a:endParaRPr lang="ru-RU" sz="2800" b="0" dirty="0">
              <a:solidFill>
                <a:srgbClr val="FF0000"/>
              </a:solidFill>
              <a:latin typeface="Arial" pitchFamily="34" charset="0"/>
              <a:cs typeface="Arial" pitchFamily="34" charset="0"/>
            </a:endParaRPr>
          </a:p>
        </p:txBody>
      </p:sp>
      <p:pic>
        <p:nvPicPr>
          <p:cNvPr id="7" name="Рисунок 6" descr="DSC_0415.JPG"/>
          <p:cNvPicPr>
            <a:picLocks noChangeAspect="1"/>
          </p:cNvPicPr>
          <p:nvPr/>
        </p:nvPicPr>
        <p:blipFill>
          <a:blip r:embed="rId2" cstate="print"/>
          <a:stretch>
            <a:fillRect/>
          </a:stretch>
        </p:blipFill>
        <p:spPr>
          <a:xfrm>
            <a:off x="4143372" y="2857496"/>
            <a:ext cx="4286280" cy="321471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Сфинксы - интересные и лысые кошки &quot; Семейный журнал Cryazone - онлайн интернет портал для женщин и мужчин"/>
          <p:cNvPicPr>
            <a:picLocks noChangeAspect="1" noChangeArrowheads="1"/>
          </p:cNvPicPr>
          <p:nvPr/>
        </p:nvPicPr>
        <p:blipFill>
          <a:blip r:embed="rId2"/>
          <a:srcRect/>
          <a:stretch>
            <a:fillRect/>
          </a:stretch>
        </p:blipFill>
        <p:spPr bwMode="auto">
          <a:xfrm>
            <a:off x="571472" y="3857628"/>
            <a:ext cx="3429024" cy="2286017"/>
          </a:xfrm>
          <a:prstGeom prst="rect">
            <a:avLst/>
          </a:prstGeom>
          <a:noFill/>
        </p:spPr>
      </p:pic>
      <p:pic>
        <p:nvPicPr>
          <p:cNvPr id="70660" name="Picture 4" descr="Персидская кошка Все о кошках. Домашние кошки"/>
          <p:cNvPicPr>
            <a:picLocks noChangeAspect="1" noChangeArrowheads="1"/>
          </p:cNvPicPr>
          <p:nvPr/>
        </p:nvPicPr>
        <p:blipFill>
          <a:blip r:embed="rId3"/>
          <a:srcRect/>
          <a:stretch>
            <a:fillRect/>
          </a:stretch>
        </p:blipFill>
        <p:spPr bwMode="auto">
          <a:xfrm>
            <a:off x="5143504" y="3857628"/>
            <a:ext cx="2857520" cy="2411748"/>
          </a:xfrm>
          <a:prstGeom prst="rect">
            <a:avLst/>
          </a:prstGeom>
          <a:noFill/>
        </p:spPr>
      </p:pic>
      <p:sp>
        <p:nvSpPr>
          <p:cNvPr id="6" name="Заголовок 5"/>
          <p:cNvSpPr>
            <a:spLocks noGrp="1"/>
          </p:cNvSpPr>
          <p:nvPr>
            <p:ph type="title"/>
          </p:nvPr>
        </p:nvSpPr>
        <p:spPr>
          <a:xfrm>
            <a:off x="500034" y="1857364"/>
            <a:ext cx="8183880" cy="250696"/>
          </a:xfrm>
        </p:spPr>
        <p:txBody>
          <a:bodyPr>
            <a:noAutofit/>
          </a:bodyPr>
          <a:lstStyle/>
          <a:p>
            <a:pPr lvl="0"/>
            <a:r>
              <a:rPr lang="ru-RU" sz="2400" b="0" dirty="0" smtClean="0">
                <a:solidFill>
                  <a:srgbClr val="000000"/>
                </a:solidFill>
                <a:effectLst/>
                <a:latin typeface="Arial" pitchFamily="34" charset="0"/>
                <a:ea typeface="Times New Roman" pitchFamily="18" charset="0"/>
                <a:cs typeface="Arial" pitchFamily="34" charset="0"/>
              </a:rPr>
              <a:t>     Выведено около 256 пород</a:t>
            </a:r>
            <a:r>
              <a:rPr lang="ru-RU" sz="4000" b="0" dirty="0" smtClean="0">
                <a:solidFill>
                  <a:srgbClr val="000000"/>
                </a:solidFill>
                <a:effectLst/>
                <a:latin typeface="Arial" pitchFamily="34" charset="0"/>
                <a:ea typeface="Times New Roman" pitchFamily="18" charset="0"/>
                <a:cs typeface="Arial" pitchFamily="34" charset="0"/>
              </a:rPr>
              <a:t>. </a:t>
            </a:r>
            <a:r>
              <a:rPr lang="ru-RU" sz="4000" b="0" dirty="0" smtClean="0">
                <a:solidFill>
                  <a:schemeClr val="tx1"/>
                </a:solidFill>
                <a:effectLst/>
                <a:latin typeface="Arial" pitchFamily="34" charset="0"/>
                <a:cs typeface="Arial" pitchFamily="34" charset="0"/>
              </a:rPr>
              <a:t/>
            </a:r>
            <a:br>
              <a:rPr lang="ru-RU" sz="4000" b="0" dirty="0" smtClean="0">
                <a:solidFill>
                  <a:schemeClr val="tx1"/>
                </a:solidFill>
                <a:effectLst/>
                <a:latin typeface="Arial" pitchFamily="34" charset="0"/>
                <a:cs typeface="Arial" pitchFamily="34" charset="0"/>
              </a:rPr>
            </a:br>
            <a:endParaRPr lang="ru-RU" sz="4000" dirty="0">
              <a:latin typeface="Arial" pitchFamily="34" charset="0"/>
              <a:cs typeface="Arial" pitchFamily="34" charset="0"/>
            </a:endParaRPr>
          </a:p>
        </p:txBody>
      </p:sp>
      <p:pic>
        <p:nvPicPr>
          <p:cNvPr id="70662" name="Picture 6" descr="Самые красивые породы кошек. Обсуждение на LiveInternet - Российский Сервис Онлайн-Дневников"/>
          <p:cNvPicPr>
            <a:picLocks noChangeAspect="1" noChangeArrowheads="1"/>
          </p:cNvPicPr>
          <p:nvPr/>
        </p:nvPicPr>
        <p:blipFill>
          <a:blip r:embed="rId4"/>
          <a:srcRect/>
          <a:stretch>
            <a:fillRect/>
          </a:stretch>
        </p:blipFill>
        <p:spPr bwMode="auto">
          <a:xfrm>
            <a:off x="3000364" y="1714488"/>
            <a:ext cx="3071834" cy="2130959"/>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ل云玗İαЂÕØÚáÛ丫:Téxt Plàçèhòlðêr 表¥鷗字㌍_W 10"/>
          <p:cNvSpPr>
            <a:spLocks noGrp="1"/>
          </p:cNvSpPr>
          <p:nvPr>
            <p:ph type="body" sz="quarter" idx="13"/>
          </p:nvPr>
        </p:nvSpPr>
        <p:spPr>
          <a:xfrm>
            <a:off x="467544" y="332656"/>
            <a:ext cx="8371656" cy="5472608"/>
          </a:xfrm>
        </p:spPr>
        <p:txBody>
          <a:bodyPr/>
          <a:lstStyle>
            <a:extLst/>
          </a:lstStyle>
          <a:p>
            <a:endParaRPr lang="ru-RU" sz="2800" dirty="0" smtClean="0"/>
          </a:p>
          <a:p>
            <a:r>
              <a:rPr lang="ru-RU" sz="3200" dirty="0" smtClean="0"/>
              <a:t> </a:t>
            </a:r>
            <a:r>
              <a:rPr sz="2400" smtClean="0">
                <a:latin typeface="Arial" pitchFamily="34" charset="0"/>
                <a:cs typeface="Arial" pitchFamily="34" charset="0"/>
              </a:rPr>
              <a:t>Считалось, что чем длиннее и гуще усы у котенка, тем лучше он будет ловить мышей, когда подрастет.</a:t>
            </a:r>
            <a:endParaRPr lang="ru-RU" sz="2400" b="1" dirty="0" smtClean="0">
              <a:solidFill>
                <a:srgbClr val="FF0000"/>
              </a:solidFill>
              <a:latin typeface="Arial" pitchFamily="34" charset="0"/>
              <a:cs typeface="Arial" pitchFamily="34" charset="0"/>
            </a:endParaRPr>
          </a:p>
          <a:p>
            <a:endParaRPr lang="ru-RU" sz="3200" b="1" dirty="0">
              <a:solidFill>
                <a:srgbClr val="FF0000"/>
              </a:solidFill>
            </a:endParaRPr>
          </a:p>
        </p:txBody>
      </p:sp>
      <p:pic>
        <p:nvPicPr>
          <p:cNvPr id="4" name="Рисунок 4"/>
          <p:cNvPicPr>
            <a:picLocks noChangeAspect="1"/>
          </p:cNvPicPr>
          <p:nvPr/>
        </p:nvPicPr>
        <p:blipFill>
          <a:blip r:embed="rId3"/>
          <a:srcRect/>
          <a:stretch>
            <a:fillRect/>
          </a:stretch>
        </p:blipFill>
        <p:spPr bwMode="auto">
          <a:xfrm>
            <a:off x="428596" y="2214554"/>
            <a:ext cx="3024188" cy="2563813"/>
          </a:xfrm>
          <a:prstGeom prst="rect">
            <a:avLst/>
          </a:prstGeom>
          <a:noFill/>
          <a:ln w="9525">
            <a:noFill/>
            <a:miter lim="800000"/>
            <a:headEnd/>
            <a:tailEnd/>
          </a:ln>
        </p:spPr>
      </p:pic>
      <p:pic>
        <p:nvPicPr>
          <p:cNvPr id="18434" name="Picture 2" descr="Котенок в белых носочках, Киев, Киевская область - Кошки и котята, доска объявлений RIO.UA"/>
          <p:cNvPicPr>
            <a:picLocks noChangeAspect="1" noChangeArrowheads="1"/>
          </p:cNvPicPr>
          <p:nvPr/>
        </p:nvPicPr>
        <p:blipFill>
          <a:blip r:embed="rId4"/>
          <a:srcRect/>
          <a:stretch>
            <a:fillRect/>
          </a:stretch>
        </p:blipFill>
        <p:spPr bwMode="auto">
          <a:xfrm>
            <a:off x="5000628" y="3357562"/>
            <a:ext cx="3286148" cy="245931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00034" y="1643050"/>
            <a:ext cx="8183880" cy="1051560"/>
          </a:xfrm>
        </p:spPr>
        <p:txBody>
          <a:bodyPr>
            <a:noAutofit/>
          </a:bodyPr>
          <a:lstStyle/>
          <a:p>
            <a:r>
              <a:rPr lang="ru-RU" sz="2400" b="0" dirty="0" err="1" smtClean="0">
                <a:solidFill>
                  <a:schemeClr val="tx1"/>
                </a:solidFill>
                <a:effectLst/>
                <a:latin typeface="Arial" pitchFamily="34" charset="0"/>
                <a:cs typeface="Arial" pitchFamily="34" charset="0"/>
              </a:rPr>
              <a:t>Вибриссы</a:t>
            </a:r>
            <a:r>
              <a:rPr lang="ru-RU" sz="2400" b="0" dirty="0" smtClean="0">
                <a:solidFill>
                  <a:schemeClr val="tx1"/>
                </a:solidFill>
                <a:effectLst/>
                <a:latin typeface="Arial" pitchFamily="34" charset="0"/>
                <a:cs typeface="Arial" pitchFamily="34" charset="0"/>
              </a:rPr>
              <a:t> -  от латинского слова «</a:t>
            </a:r>
            <a:r>
              <a:rPr lang="ru-RU" sz="2400" b="0" dirty="0" err="1" smtClean="0">
                <a:solidFill>
                  <a:schemeClr val="tx1"/>
                </a:solidFill>
                <a:effectLst/>
                <a:latin typeface="Arial" pitchFamily="34" charset="0"/>
                <a:cs typeface="Arial" pitchFamily="34" charset="0"/>
              </a:rPr>
              <a:t>vibra</a:t>
            </a:r>
            <a:r>
              <a:rPr lang="ru-RU" sz="2400" b="0" dirty="0" smtClean="0">
                <a:solidFill>
                  <a:schemeClr val="tx1"/>
                </a:solidFill>
                <a:effectLst/>
                <a:latin typeface="Arial" pitchFamily="34" charset="0"/>
                <a:cs typeface="Arial" pitchFamily="34" charset="0"/>
              </a:rPr>
              <a:t>», что означает «вибрировать», действительно они колеблются под давлением воздуха или предметов, до которых кошка дотрагивается. </a:t>
            </a:r>
            <a:r>
              <a:rPr lang="ru-RU" sz="3200" b="0" dirty="0" smtClean="0">
                <a:solidFill>
                  <a:schemeClr val="tx1"/>
                </a:solidFill>
                <a:effectLst/>
                <a:latin typeface="Arial" pitchFamily="34" charset="0"/>
                <a:cs typeface="Arial" pitchFamily="34" charset="0"/>
              </a:rPr>
              <a:t/>
            </a:r>
            <a:br>
              <a:rPr lang="ru-RU" sz="3200" b="0" dirty="0" smtClean="0">
                <a:solidFill>
                  <a:schemeClr val="tx1"/>
                </a:solidFill>
                <a:effectLst/>
                <a:latin typeface="Arial" pitchFamily="34" charset="0"/>
                <a:cs typeface="Arial" pitchFamily="34" charset="0"/>
              </a:rPr>
            </a:br>
            <a:endParaRPr lang="ru-RU" sz="3200" b="0" dirty="0">
              <a:solidFill>
                <a:schemeClr val="tx1"/>
              </a:solidFill>
              <a:effectLst/>
              <a:latin typeface="Arial" pitchFamily="34" charset="0"/>
              <a:cs typeface="Arial" pitchFamily="34" charset="0"/>
            </a:endParaRPr>
          </a:p>
        </p:txBody>
      </p:sp>
      <p:pic>
        <p:nvPicPr>
          <p:cNvPr id="6" name="Содержимое 5" descr="DSC_0418.JPG"/>
          <p:cNvPicPr>
            <a:picLocks noGrp="1" noChangeAspect="1"/>
          </p:cNvPicPr>
          <p:nvPr>
            <p:ph idx="1"/>
          </p:nvPr>
        </p:nvPicPr>
        <p:blipFill>
          <a:blip r:embed="rId2" cstate="print"/>
          <a:stretch>
            <a:fillRect/>
          </a:stretch>
        </p:blipFill>
        <p:spPr>
          <a:xfrm>
            <a:off x="5214942" y="3429000"/>
            <a:ext cx="3333773" cy="2500330"/>
          </a:xfrm>
        </p:spPr>
      </p:pic>
      <p:pic>
        <p:nvPicPr>
          <p:cNvPr id="71682" name="Picture 2" descr="Для чего кошке усы?"/>
          <p:cNvPicPr>
            <a:picLocks noChangeAspect="1" noChangeArrowheads="1"/>
          </p:cNvPicPr>
          <p:nvPr/>
        </p:nvPicPr>
        <p:blipFill>
          <a:blip r:embed="rId3"/>
          <a:srcRect/>
          <a:stretch>
            <a:fillRect/>
          </a:stretch>
        </p:blipFill>
        <p:spPr bwMode="auto">
          <a:xfrm>
            <a:off x="642910" y="2571744"/>
            <a:ext cx="3885477" cy="215755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714356"/>
            <a:ext cx="7683814" cy="4857784"/>
          </a:xfrm>
        </p:spPr>
        <p:txBody>
          <a:bodyPr>
            <a:normAutofit/>
          </a:bodyPr>
          <a:lstStyle/>
          <a:p>
            <a:pPr>
              <a:buNone/>
            </a:pPr>
            <a:r>
              <a:rPr lang="ru-RU" sz="3600" b="1" dirty="0" err="1" smtClean="0">
                <a:solidFill>
                  <a:srgbClr val="FF0000"/>
                </a:solidFill>
                <a:latin typeface="Arial" pitchFamily="34" charset="0"/>
                <a:cs typeface="Arial" pitchFamily="34" charset="0"/>
              </a:rPr>
              <a:t>Вибриссы</a:t>
            </a:r>
            <a:r>
              <a:rPr lang="ru-RU" sz="3600" b="1" dirty="0" smtClean="0">
                <a:solidFill>
                  <a:srgbClr val="FF0000"/>
                </a:solidFill>
                <a:latin typeface="Arial" pitchFamily="34" charset="0"/>
                <a:cs typeface="Arial" pitchFamily="34" charset="0"/>
              </a:rPr>
              <a:t> выполняют следующие функции</a:t>
            </a:r>
            <a:r>
              <a:rPr lang="ru-RU" sz="3600" dirty="0" smtClean="0">
                <a:solidFill>
                  <a:srgbClr val="FF0000"/>
                </a:solidFill>
                <a:latin typeface="Arial" pitchFamily="34" charset="0"/>
                <a:cs typeface="Arial" pitchFamily="34" charset="0"/>
              </a:rPr>
              <a:t>:</a:t>
            </a:r>
          </a:p>
          <a:p>
            <a:pPr>
              <a:buClrTx/>
              <a:buFont typeface="Arial" pitchFamily="34" charset="0"/>
              <a:buChar char="•"/>
            </a:pPr>
            <a:r>
              <a:rPr lang="ru-RU" sz="2400" dirty="0" smtClean="0">
                <a:latin typeface="Arial" pitchFamily="34" charset="0"/>
                <a:cs typeface="Arial" pitchFamily="34" charset="0"/>
              </a:rPr>
              <a:t>Тактильную</a:t>
            </a:r>
          </a:p>
          <a:p>
            <a:pPr>
              <a:buClrTx/>
              <a:buFont typeface="Arial" pitchFamily="34" charset="0"/>
              <a:buChar char="•"/>
            </a:pPr>
            <a:r>
              <a:rPr lang="ru-RU" sz="2400" dirty="0" smtClean="0">
                <a:latin typeface="Arial" pitchFamily="34" charset="0"/>
                <a:cs typeface="Arial" pitchFamily="34" charset="0"/>
              </a:rPr>
              <a:t>осязательную</a:t>
            </a:r>
          </a:p>
          <a:p>
            <a:pPr>
              <a:buClrTx/>
              <a:buFont typeface="Arial" pitchFamily="34" charset="0"/>
              <a:buChar char="•"/>
            </a:pPr>
            <a:r>
              <a:rPr lang="ru-RU" sz="2400" dirty="0" smtClean="0">
                <a:latin typeface="Arial" pitchFamily="34" charset="0"/>
                <a:cs typeface="Arial" pitchFamily="34" charset="0"/>
              </a:rPr>
              <a:t>эмоциональную</a:t>
            </a:r>
          </a:p>
          <a:p>
            <a:pPr>
              <a:buClrTx/>
              <a:buFont typeface="Arial" pitchFamily="34" charset="0"/>
              <a:buChar char="•"/>
            </a:pPr>
            <a:r>
              <a:rPr lang="ru-RU" sz="2400" dirty="0" smtClean="0">
                <a:latin typeface="Arial" pitchFamily="34" charset="0"/>
                <a:cs typeface="Arial" pitchFamily="34" charset="0"/>
              </a:rPr>
              <a:t>ориентировочную</a:t>
            </a:r>
            <a:endParaRPr lang="ru-RU" sz="2400" dirty="0">
              <a:latin typeface="Arial" pitchFamily="34" charset="0"/>
              <a:cs typeface="Arial" pitchFamily="34" charset="0"/>
            </a:endParaRPr>
          </a:p>
        </p:txBody>
      </p:sp>
      <p:pic>
        <p:nvPicPr>
          <p:cNvPr id="73732" name="Picture 4" descr="Фото Лиса нюхает нарцисс"/>
          <p:cNvPicPr>
            <a:picLocks noChangeAspect="1" noChangeArrowheads="1"/>
          </p:cNvPicPr>
          <p:nvPr/>
        </p:nvPicPr>
        <p:blipFill>
          <a:blip r:embed="rId2"/>
          <a:srcRect/>
          <a:stretch>
            <a:fillRect/>
          </a:stretch>
        </p:blipFill>
        <p:spPr bwMode="auto">
          <a:xfrm>
            <a:off x="4857752" y="3714752"/>
            <a:ext cx="3786110" cy="2525305"/>
          </a:xfrm>
          <a:prstGeom prst="rect">
            <a:avLst/>
          </a:prstGeom>
          <a:noFill/>
        </p:spPr>
      </p:pic>
      <p:pic>
        <p:nvPicPr>
          <p:cNvPr id="18434" name="Picture 2" descr="Усы кошки. Вибриссы. Мурлыки.ру"/>
          <p:cNvPicPr>
            <a:picLocks noChangeAspect="1" noChangeArrowheads="1"/>
          </p:cNvPicPr>
          <p:nvPr/>
        </p:nvPicPr>
        <p:blipFill>
          <a:blip r:embed="rId3"/>
          <a:srcRect/>
          <a:stretch>
            <a:fillRect/>
          </a:stretch>
        </p:blipFill>
        <p:spPr bwMode="auto">
          <a:xfrm>
            <a:off x="571472" y="3571876"/>
            <a:ext cx="4000496" cy="266908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58204" cy="2786082"/>
          </a:xfrm>
        </p:spPr>
        <p:txBody>
          <a:bodyPr>
            <a:normAutofit/>
          </a:bodyPr>
          <a:lstStyle/>
          <a:p>
            <a:pPr>
              <a:buNone/>
            </a:pPr>
            <a:r>
              <a:rPr lang="ru-RU" sz="2400" dirty="0" smtClean="0">
                <a:latin typeface="Arial" pitchFamily="34" charset="0"/>
                <a:cs typeface="Arial" pitchFamily="34" charset="0"/>
              </a:rPr>
              <a:t>Обычно взрослый питомец хвастается 24 длинными «волосками», расположенными в четыре ряда на подусниках. Но если приглядеться, станут заметны мелкие </a:t>
            </a:r>
            <a:r>
              <a:rPr lang="ru-RU" sz="2400" dirty="0" err="1" smtClean="0">
                <a:latin typeface="Arial" pitchFamily="34" charset="0"/>
                <a:cs typeface="Arial" pitchFamily="34" charset="0"/>
              </a:rPr>
              <a:t>вибриссы</a:t>
            </a:r>
            <a:r>
              <a:rPr lang="ru-RU" sz="2400" dirty="0" smtClean="0">
                <a:latin typeface="Arial" pitchFamily="34" charset="0"/>
                <a:cs typeface="Arial" pitchFamily="34" charset="0"/>
              </a:rPr>
              <a:t> на подбородке, на щеках, бровях и на задней стороне передних лапок.</a:t>
            </a:r>
          </a:p>
          <a:p>
            <a:endParaRPr lang="ru-RU" dirty="0"/>
          </a:p>
        </p:txBody>
      </p:sp>
      <p:pic>
        <p:nvPicPr>
          <p:cNvPr id="72708" name="Picture 4" descr="усы, котенок, кошка, носик, кот, ухмылка обои на рабочий стол картинки 640x960 скачать бесплатно"/>
          <p:cNvPicPr>
            <a:picLocks noChangeAspect="1" noChangeArrowheads="1"/>
          </p:cNvPicPr>
          <p:nvPr/>
        </p:nvPicPr>
        <p:blipFill>
          <a:blip r:embed="rId2"/>
          <a:srcRect/>
          <a:stretch>
            <a:fillRect/>
          </a:stretch>
        </p:blipFill>
        <p:spPr bwMode="auto">
          <a:xfrm>
            <a:off x="1857356" y="2500306"/>
            <a:ext cx="5193231" cy="3143272"/>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8183880" cy="1051560"/>
          </a:xfrm>
        </p:spPr>
        <p:txBody>
          <a:bodyPr/>
          <a:lstStyle/>
          <a:p>
            <a:r>
              <a:rPr lang="ru-RU" dirty="0" smtClean="0"/>
              <a:t>                    </a:t>
            </a:r>
            <a:r>
              <a:rPr lang="ru-RU" dirty="0" smtClean="0">
                <a:solidFill>
                  <a:srgbClr val="FF0000"/>
                </a:solidFill>
                <a:effectLst/>
                <a:latin typeface="Arial" pitchFamily="34" charset="0"/>
                <a:cs typeface="Arial" pitchFamily="34" charset="0"/>
              </a:rPr>
              <a:t>охота</a:t>
            </a:r>
            <a:endParaRPr lang="ru-RU" dirty="0">
              <a:solidFill>
                <a:srgbClr val="FF0000"/>
              </a:solidFill>
              <a:effectLst/>
              <a:latin typeface="Arial" pitchFamily="34" charset="0"/>
              <a:cs typeface="Arial" pitchFamily="34" charset="0"/>
            </a:endParaRPr>
          </a:p>
        </p:txBody>
      </p:sp>
      <p:sp>
        <p:nvSpPr>
          <p:cNvPr id="3" name="Содержимое 2"/>
          <p:cNvSpPr>
            <a:spLocks noGrp="1"/>
          </p:cNvSpPr>
          <p:nvPr>
            <p:ph idx="1"/>
          </p:nvPr>
        </p:nvSpPr>
        <p:spPr>
          <a:xfrm>
            <a:off x="500034" y="1214422"/>
            <a:ext cx="8183880" cy="2143140"/>
          </a:xfrm>
        </p:spPr>
        <p:txBody>
          <a:bodyPr>
            <a:normAutofit lnSpcReduction="10000"/>
          </a:bodyPr>
          <a:lstStyle/>
          <a:p>
            <a:pPr>
              <a:buNone/>
            </a:pPr>
            <a:r>
              <a:rPr lang="ru-RU" sz="2400" dirty="0" smtClean="0">
                <a:latin typeface="Arial" pitchFamily="34" charset="0"/>
                <a:cs typeface="Arial" pitchFamily="34" charset="0"/>
              </a:rPr>
              <a:t>   Прикасаясь усами к земле, охотница чувствует малейшие вибрации, создаваемые крохотными лапками мыши. Стремительные движения убегающей добычи создают потоки воздуха, которые колышут чувствительные усы – так кошка определяет, в какую сторону отскочила мышь. </a:t>
            </a:r>
            <a:endParaRPr lang="ru-RU" sz="2400" dirty="0">
              <a:latin typeface="Arial" pitchFamily="34" charset="0"/>
              <a:cs typeface="Arial" pitchFamily="34" charset="0"/>
            </a:endParaRPr>
          </a:p>
        </p:txBody>
      </p:sp>
      <p:pic>
        <p:nvPicPr>
          <p:cNvPr id="1028" name="Picture 4" descr="Забавные фото кошек - Что делают кошки зимой."/>
          <p:cNvPicPr>
            <a:picLocks noChangeAspect="1" noChangeArrowheads="1"/>
          </p:cNvPicPr>
          <p:nvPr/>
        </p:nvPicPr>
        <p:blipFill>
          <a:blip r:embed="rId2"/>
          <a:srcRect/>
          <a:stretch>
            <a:fillRect/>
          </a:stretch>
        </p:blipFill>
        <p:spPr bwMode="auto">
          <a:xfrm>
            <a:off x="5000628" y="3643314"/>
            <a:ext cx="3294986" cy="2397102"/>
          </a:xfrm>
          <a:prstGeom prst="rect">
            <a:avLst/>
          </a:prstGeom>
          <a:noFill/>
          <a:ln w="6350">
            <a:solidFill>
              <a:srgbClr val="002060"/>
            </a:solidFill>
          </a:ln>
        </p:spPr>
      </p:pic>
      <p:pic>
        <p:nvPicPr>
          <p:cNvPr id="1030" name="Picture 6" descr="Кошки. Обсуждение на LiveInternet - Российский Сервис Онлайн-Дневников"/>
          <p:cNvPicPr>
            <a:picLocks noChangeAspect="1" noChangeArrowheads="1"/>
          </p:cNvPicPr>
          <p:nvPr/>
        </p:nvPicPr>
        <p:blipFill>
          <a:blip r:embed="rId3" cstate="print"/>
          <a:srcRect/>
          <a:stretch>
            <a:fillRect/>
          </a:stretch>
        </p:blipFill>
        <p:spPr bwMode="auto">
          <a:xfrm>
            <a:off x="857224" y="3643314"/>
            <a:ext cx="3357586" cy="2404871"/>
          </a:xfrm>
          <a:prstGeom prst="rect">
            <a:avLst/>
          </a:prstGeom>
          <a:noFill/>
          <a:ln w="76200">
            <a:solidFill>
              <a:srgbClr val="00B050"/>
            </a:solid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714488"/>
            <a:ext cx="7469532" cy="1265874"/>
          </a:xfrm>
        </p:spPr>
        <p:txBody>
          <a:bodyPr>
            <a:noAutofit/>
          </a:bodyPr>
          <a:lstStyle/>
          <a:p>
            <a:r>
              <a:rPr lang="ru-RU" sz="2400" b="0" dirty="0" err="1" smtClean="0">
                <a:solidFill>
                  <a:schemeClr val="tx1"/>
                </a:solidFill>
                <a:effectLst/>
                <a:latin typeface="Arial" pitchFamily="34" charset="0"/>
                <a:cs typeface="Arial" pitchFamily="34" charset="0"/>
              </a:rPr>
              <a:t>Вибриссы</a:t>
            </a:r>
            <a:r>
              <a:rPr lang="ru-RU" sz="2400" b="0" dirty="0" smtClean="0">
                <a:solidFill>
                  <a:schemeClr val="tx1"/>
                </a:solidFill>
                <a:effectLst/>
                <a:latin typeface="Arial" pitchFamily="34" charset="0"/>
                <a:cs typeface="Arial" pitchFamily="34" charset="0"/>
              </a:rPr>
              <a:t> у кошек – своеобразный аппарат для определения степени безопасности обеда, будь то мышь или порция корма. Домашние кошки, получив лакомство, вытягивают вперед усики и определяют, не представляет ли опасности то, что лежит в миске.</a:t>
            </a:r>
            <a:endParaRPr lang="ru-RU" sz="2400" b="0" dirty="0">
              <a:solidFill>
                <a:schemeClr val="tx1"/>
              </a:solidFill>
              <a:effectLst/>
              <a:latin typeface="Arial" pitchFamily="34" charset="0"/>
              <a:cs typeface="Arial" pitchFamily="34" charset="0"/>
            </a:endParaRPr>
          </a:p>
        </p:txBody>
      </p:sp>
      <p:pic>
        <p:nvPicPr>
          <p:cNvPr id="4" name="Picture 10" descr="Русская Реклама - Новости"/>
          <p:cNvPicPr>
            <a:picLocks noGrp="1" noChangeAspect="1" noChangeArrowheads="1"/>
          </p:cNvPicPr>
          <p:nvPr>
            <p:ph idx="1"/>
          </p:nvPr>
        </p:nvPicPr>
        <p:blipFill>
          <a:blip r:embed="rId2"/>
          <a:srcRect/>
          <a:stretch>
            <a:fillRect/>
          </a:stretch>
        </p:blipFill>
        <p:spPr bwMode="auto">
          <a:xfrm>
            <a:off x="785786" y="3143248"/>
            <a:ext cx="3893371" cy="2994901"/>
          </a:xfrm>
          <a:prstGeom prst="rect">
            <a:avLst/>
          </a:prstGeom>
          <a:noFill/>
        </p:spPr>
      </p:pic>
      <p:pic>
        <p:nvPicPr>
          <p:cNvPr id="5" name="Picture 8" descr="Фото Тарелки с томатным супом"/>
          <p:cNvPicPr>
            <a:picLocks noChangeAspect="1" noChangeArrowheads="1"/>
          </p:cNvPicPr>
          <p:nvPr/>
        </p:nvPicPr>
        <p:blipFill>
          <a:blip r:embed="rId3"/>
          <a:srcRect/>
          <a:stretch>
            <a:fillRect/>
          </a:stretch>
        </p:blipFill>
        <p:spPr bwMode="auto">
          <a:xfrm>
            <a:off x="5072066" y="3286124"/>
            <a:ext cx="3738588" cy="2803943"/>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000372"/>
            <a:ext cx="8183880" cy="1051560"/>
          </a:xfrm>
        </p:spPr>
        <p:txBody>
          <a:bodyPr>
            <a:noAutofit/>
          </a:bodyPr>
          <a:lstStyle/>
          <a:p>
            <a:r>
              <a:rPr lang="ru-RU" sz="4000" dirty="0" smtClean="0">
                <a:solidFill>
                  <a:srgbClr val="FF0000"/>
                </a:solidFill>
                <a:effectLst/>
                <a:latin typeface="Arial" pitchFamily="34" charset="0"/>
                <a:cs typeface="Arial" pitchFamily="34" charset="0"/>
              </a:rPr>
              <a:t>            Ориентирование</a:t>
            </a:r>
            <a:br>
              <a:rPr lang="ru-RU" sz="4000" dirty="0" smtClean="0">
                <a:solidFill>
                  <a:srgbClr val="FF0000"/>
                </a:solidFill>
                <a:effectLst/>
                <a:latin typeface="Arial" pitchFamily="34" charset="0"/>
                <a:cs typeface="Arial" pitchFamily="34" charset="0"/>
              </a:rPr>
            </a:br>
            <a:r>
              <a:rPr lang="ru-RU" sz="2400" b="0" dirty="0" smtClean="0">
                <a:solidFill>
                  <a:schemeClr val="tx1"/>
                </a:solidFill>
                <a:effectLst/>
                <a:latin typeface="Arial" pitchFamily="34" charset="0"/>
                <a:cs typeface="Arial" pitchFamily="34" charset="0"/>
              </a:rPr>
              <a:t>Двигаясь в темноте, кошка пригибает мордочку и опускает </a:t>
            </a:r>
            <a:r>
              <a:rPr lang="ru-RU" sz="2400" b="0" dirty="0" err="1" smtClean="0">
                <a:solidFill>
                  <a:schemeClr val="tx1"/>
                </a:solidFill>
                <a:effectLst/>
                <a:latin typeface="Arial" pitchFamily="34" charset="0"/>
                <a:cs typeface="Arial" pitchFamily="34" charset="0"/>
              </a:rPr>
              <a:t>вибриссы</a:t>
            </a:r>
            <a:r>
              <a:rPr lang="ru-RU" sz="2400" b="0" dirty="0" smtClean="0">
                <a:solidFill>
                  <a:schemeClr val="tx1"/>
                </a:solidFill>
                <a:effectLst/>
                <a:latin typeface="Arial" pitchFamily="34" charset="0"/>
                <a:cs typeface="Arial" pitchFamily="34" charset="0"/>
              </a:rPr>
              <a:t> вниз так, чтобы они касались поверхности. Соприкасаясь с почвой, травой и корой деревьев, усы помогают кошке преодолевать препятствия и идеально рассчитывать маршрут даже в кромешной тьме и абсолютной тишине. </a:t>
            </a:r>
            <a:br>
              <a:rPr lang="ru-RU" sz="2400" b="0" dirty="0" smtClean="0">
                <a:solidFill>
                  <a:schemeClr val="tx1"/>
                </a:solidFill>
                <a:effectLst/>
                <a:latin typeface="Arial" pitchFamily="34" charset="0"/>
                <a:cs typeface="Arial" pitchFamily="34" charset="0"/>
              </a:rPr>
            </a:br>
            <a:endParaRPr lang="ru-RU" sz="2400" b="0" dirty="0">
              <a:solidFill>
                <a:schemeClr val="tx1"/>
              </a:solidFill>
              <a:effectLst/>
              <a:latin typeface="Arial" pitchFamily="34" charset="0"/>
              <a:cs typeface="Arial" pitchFamily="34" charset="0"/>
            </a:endParaRPr>
          </a:p>
        </p:txBody>
      </p:sp>
      <p:pic>
        <p:nvPicPr>
          <p:cNvPr id="4" name="Picture 2" descr="Кошки на охоте &quot; кококо.ру"/>
          <p:cNvPicPr>
            <a:picLocks noGrp="1" noChangeAspect="1" noChangeArrowheads="1"/>
          </p:cNvPicPr>
          <p:nvPr>
            <p:ph idx="4294967295"/>
          </p:nvPr>
        </p:nvPicPr>
        <p:blipFill>
          <a:blip r:embed="rId2"/>
          <a:srcRect/>
          <a:stretch>
            <a:fillRect/>
          </a:stretch>
        </p:blipFill>
        <p:spPr bwMode="auto">
          <a:xfrm>
            <a:off x="1214414" y="3786190"/>
            <a:ext cx="3854450" cy="2571750"/>
          </a:xfrm>
          <a:prstGeom prst="rect">
            <a:avLst/>
          </a:prstGeom>
          <a:noFill/>
        </p:spPr>
      </p:pic>
      <p:pic>
        <p:nvPicPr>
          <p:cNvPr id="3074" name="Picture 2" descr="Cat :3"/>
          <p:cNvPicPr>
            <a:picLocks noChangeAspect="1" noChangeArrowheads="1"/>
          </p:cNvPicPr>
          <p:nvPr/>
        </p:nvPicPr>
        <p:blipFill>
          <a:blip r:embed="rId3" cstate="print"/>
          <a:srcRect/>
          <a:stretch>
            <a:fillRect/>
          </a:stretch>
        </p:blipFill>
        <p:spPr bwMode="auto">
          <a:xfrm>
            <a:off x="6429388" y="3571876"/>
            <a:ext cx="1785950" cy="2677013"/>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8183880" cy="1051560"/>
          </a:xfrm>
        </p:spPr>
        <p:txBody>
          <a:bodyPr/>
          <a:lstStyle/>
          <a:p>
            <a:r>
              <a:rPr lang="ru-RU" dirty="0" smtClean="0">
                <a:solidFill>
                  <a:srgbClr val="FF0000"/>
                </a:solidFill>
              </a:rPr>
              <a:t>               </a:t>
            </a:r>
            <a:r>
              <a:rPr lang="ru-RU" dirty="0" smtClean="0">
                <a:solidFill>
                  <a:srgbClr val="FF0000"/>
                </a:solidFill>
                <a:latin typeface="Arial" pitchFamily="34" charset="0"/>
                <a:cs typeface="Arial" pitchFamily="34" charset="0"/>
              </a:rPr>
              <a:t>Общение</a:t>
            </a:r>
            <a:endParaRPr lang="ru-RU"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357158" y="1214422"/>
            <a:ext cx="8183880" cy="4187952"/>
          </a:xfrm>
        </p:spPr>
        <p:txBody>
          <a:bodyPr>
            <a:normAutofit/>
          </a:bodyPr>
          <a:lstStyle/>
          <a:p>
            <a:r>
              <a:rPr lang="ru-RU" dirty="0" smtClean="0"/>
              <a:t> </a:t>
            </a:r>
            <a:r>
              <a:rPr lang="ru-RU" sz="2400" dirty="0" smtClean="0">
                <a:latin typeface="Arial" pitchFamily="34" charset="0"/>
                <a:cs typeface="Arial" pitchFamily="34" charset="0"/>
              </a:rPr>
              <a:t>По положению усов можно понять, как любимица настроена по отношению к другой кошке, владельцу или незнакомцу.</a:t>
            </a:r>
            <a:endParaRPr lang="ru-RU" sz="2400" dirty="0">
              <a:latin typeface="Arial" pitchFamily="34" charset="0"/>
              <a:cs typeface="Arial" pitchFamily="34" charset="0"/>
            </a:endParaRPr>
          </a:p>
        </p:txBody>
      </p:sp>
      <p:pic>
        <p:nvPicPr>
          <p:cNvPr id="2050" name="Picture 2" descr="Cats Recreate Everyday Emoticons (23 pics) - Izismile.com"/>
          <p:cNvPicPr>
            <a:picLocks noChangeAspect="1" noChangeArrowheads="1"/>
          </p:cNvPicPr>
          <p:nvPr/>
        </p:nvPicPr>
        <p:blipFill>
          <a:blip r:embed="rId2"/>
          <a:srcRect/>
          <a:stretch>
            <a:fillRect/>
          </a:stretch>
        </p:blipFill>
        <p:spPr bwMode="auto">
          <a:xfrm>
            <a:off x="428596" y="2786058"/>
            <a:ext cx="4000528" cy="3000397"/>
          </a:xfrm>
          <a:prstGeom prst="rect">
            <a:avLst/>
          </a:prstGeom>
          <a:noFill/>
        </p:spPr>
      </p:pic>
      <p:pic>
        <p:nvPicPr>
          <p:cNvPr id="13314" name="Picture 2" descr="Веселые котоматрицы #57 (40 штук) &quot; Ex.BY - фотоприколы, фот…"/>
          <p:cNvPicPr>
            <a:picLocks noChangeAspect="1" noChangeArrowheads="1"/>
          </p:cNvPicPr>
          <p:nvPr/>
        </p:nvPicPr>
        <p:blipFill>
          <a:blip r:embed="rId3"/>
          <a:srcRect/>
          <a:stretch>
            <a:fillRect/>
          </a:stretch>
        </p:blipFill>
        <p:spPr bwMode="auto">
          <a:xfrm>
            <a:off x="4500562" y="2857496"/>
            <a:ext cx="4074511" cy="2714644"/>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183880" cy="1071570"/>
          </a:xfrm>
        </p:spPr>
        <p:txBody>
          <a:bodyPr>
            <a:normAutofit fontScale="90000"/>
          </a:bodyPr>
          <a:lstStyle/>
          <a:p>
            <a:r>
              <a:rPr lang="ru-RU" dirty="0" smtClean="0"/>
              <a:t/>
            </a:r>
            <a:br>
              <a:rPr lang="ru-RU" dirty="0" smtClean="0"/>
            </a:br>
            <a:r>
              <a:rPr lang="ru-RU" sz="2000" b="0" dirty="0" smtClean="0">
                <a:solidFill>
                  <a:schemeClr val="tx1"/>
                </a:solidFill>
                <a:effectLst/>
                <a:latin typeface="Arial" pitchFamily="34" charset="0"/>
                <a:cs typeface="Arial" pitchFamily="34" charset="0"/>
              </a:rPr>
              <a:t>Я  дала кошке кусочек мяса. </a:t>
            </a:r>
            <a:r>
              <a:rPr lang="ru-RU" sz="2000" b="0" dirty="0" err="1" smtClean="0">
                <a:solidFill>
                  <a:schemeClr val="tx1"/>
                </a:solidFill>
                <a:effectLst/>
                <a:latin typeface="Arial" pitchFamily="34" charset="0"/>
                <a:cs typeface="Arial" pitchFamily="34" charset="0"/>
              </a:rPr>
              <a:t>Пеппи</a:t>
            </a:r>
            <a:r>
              <a:rPr lang="ru-RU" sz="2000" b="0" dirty="0" smtClean="0">
                <a:solidFill>
                  <a:schemeClr val="tx1"/>
                </a:solidFill>
                <a:effectLst/>
                <a:latin typeface="Arial" pitchFamily="34" charset="0"/>
                <a:cs typeface="Arial" pitchFamily="34" charset="0"/>
              </a:rPr>
              <a:t> обнюхивала её и одновременно с этим ощупывала еду вперёд направленными усами.</a:t>
            </a:r>
            <a:br>
              <a:rPr lang="ru-RU" sz="2000" b="0" dirty="0" smtClean="0">
                <a:solidFill>
                  <a:schemeClr val="tx1"/>
                </a:solidFill>
                <a:effectLst/>
                <a:latin typeface="Arial" pitchFamily="34" charset="0"/>
                <a:cs typeface="Arial" pitchFamily="34" charset="0"/>
              </a:rPr>
            </a:br>
            <a:r>
              <a:rPr lang="ru-RU" sz="2000" dirty="0" smtClean="0">
                <a:solidFill>
                  <a:schemeClr val="tx1"/>
                </a:solidFill>
                <a:effectLst/>
                <a:latin typeface="Arial" pitchFamily="34" charset="0"/>
                <a:cs typeface="Arial" pitchFamily="34" charset="0"/>
              </a:rPr>
              <a:t>Вывод:</a:t>
            </a:r>
            <a:r>
              <a:rPr lang="ru-RU" sz="2000" b="0" dirty="0" smtClean="0">
                <a:solidFill>
                  <a:schemeClr val="tx1"/>
                </a:solidFill>
                <a:effectLst/>
                <a:latin typeface="Arial" pitchFamily="34" charset="0"/>
                <a:cs typeface="Arial" pitchFamily="34" charset="0"/>
              </a:rPr>
              <a:t> усы кошке нужны для осязания («трогать предметы»)</a:t>
            </a:r>
            <a:endParaRPr lang="ru-RU" sz="2000" b="0" dirty="0">
              <a:solidFill>
                <a:schemeClr val="tx1"/>
              </a:solidFill>
              <a:effectLst/>
              <a:latin typeface="Arial" pitchFamily="34" charset="0"/>
              <a:cs typeface="Arial" pitchFamily="34" charset="0"/>
            </a:endParaRPr>
          </a:p>
        </p:txBody>
      </p:sp>
      <p:sp>
        <p:nvSpPr>
          <p:cNvPr id="3" name="Содержимое 2"/>
          <p:cNvSpPr>
            <a:spLocks noGrp="1"/>
          </p:cNvSpPr>
          <p:nvPr>
            <p:ph idx="1"/>
          </p:nvPr>
        </p:nvSpPr>
        <p:spPr>
          <a:xfrm>
            <a:off x="214282" y="357166"/>
            <a:ext cx="8501090" cy="785818"/>
          </a:xfrm>
        </p:spPr>
        <p:txBody>
          <a:bodyPr>
            <a:normAutofit/>
          </a:bodyPr>
          <a:lstStyle/>
          <a:p>
            <a:pPr algn="ctr">
              <a:buNone/>
            </a:pPr>
            <a:r>
              <a:rPr lang="ru-RU" sz="2400" dirty="0" smtClean="0">
                <a:solidFill>
                  <a:srgbClr val="FF0000"/>
                </a:solidFill>
                <a:latin typeface="Arial" pitchFamily="34" charset="0"/>
                <a:cs typeface="Arial" pitchFamily="34" charset="0"/>
              </a:rPr>
              <a:t> Эксперимент №1</a:t>
            </a:r>
            <a:endParaRPr lang="ru-RU" sz="2400" dirty="0">
              <a:solidFill>
                <a:srgbClr val="FF0000"/>
              </a:solidFill>
              <a:latin typeface="Arial" pitchFamily="34" charset="0"/>
              <a:cs typeface="Arial" pitchFamily="34" charset="0"/>
            </a:endParaRPr>
          </a:p>
        </p:txBody>
      </p:sp>
      <p:pic>
        <p:nvPicPr>
          <p:cNvPr id="6" name="Рисунок 5" descr="DSC_0419.JPG"/>
          <p:cNvPicPr>
            <a:picLocks noChangeAspect="1"/>
          </p:cNvPicPr>
          <p:nvPr/>
        </p:nvPicPr>
        <p:blipFill>
          <a:blip r:embed="rId2" cstate="print"/>
          <a:stretch>
            <a:fillRect/>
          </a:stretch>
        </p:blipFill>
        <p:spPr>
          <a:xfrm>
            <a:off x="1714480" y="2143116"/>
            <a:ext cx="4929222" cy="3696917"/>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7715336" cy="1357322"/>
          </a:xfrm>
        </p:spPr>
        <p:txBody>
          <a:bodyPr>
            <a:normAutofit/>
          </a:bodyPr>
          <a:lstStyle/>
          <a:p>
            <a:r>
              <a:rPr smtClean="0">
                <a:solidFill>
                  <a:srgbClr val="FF0000"/>
                </a:solidFill>
                <a:latin typeface="Arial" pitchFamily="34" charset="0"/>
                <a:cs typeface="Arial" pitchFamily="34" charset="0"/>
              </a:rPr>
              <a:t>Это моя кошка Пеппи</a:t>
            </a:r>
            <a:r>
              <a:rPr smtClean="0">
                <a:solidFill>
                  <a:srgbClr val="FF0000"/>
                </a:solidFill>
                <a:latin typeface="Arial" pitchFamily="34" charset="0"/>
                <a:cs typeface="Arial" pitchFamily="34" charset="0"/>
              </a:rPr>
              <a:t>. Она </a:t>
            </a:r>
            <a:r>
              <a:rPr smtClean="0">
                <a:solidFill>
                  <a:srgbClr val="FF0000"/>
                </a:solidFill>
                <a:latin typeface="Arial" pitchFamily="34" charset="0"/>
                <a:cs typeface="Arial" pitchFamily="34" charset="0"/>
              </a:rPr>
              <a:t>помогала мне в исследовании.</a:t>
            </a:r>
            <a:endParaRPr lang="ru-RU" dirty="0">
              <a:latin typeface="Arial" pitchFamily="34" charset="0"/>
              <a:cs typeface="Arial" pitchFamily="34" charset="0"/>
            </a:endParaRPr>
          </a:p>
        </p:txBody>
      </p:sp>
      <p:pic>
        <p:nvPicPr>
          <p:cNvPr id="8" name="Рисунок 7" descr="DSC_0417.JPG"/>
          <p:cNvPicPr>
            <a:picLocks noChangeAspect="1"/>
          </p:cNvPicPr>
          <p:nvPr/>
        </p:nvPicPr>
        <p:blipFill>
          <a:blip r:embed="rId2" cstate="print"/>
          <a:stretch>
            <a:fillRect/>
          </a:stretch>
        </p:blipFill>
        <p:spPr>
          <a:xfrm>
            <a:off x="2285984" y="2071678"/>
            <a:ext cx="5048285" cy="3786214"/>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8183880" cy="428628"/>
          </a:xfrm>
        </p:spPr>
        <p:txBody>
          <a:bodyPr>
            <a:normAutofit fontScale="25000" lnSpcReduction="20000"/>
          </a:bodyPr>
          <a:lstStyle/>
          <a:p>
            <a:pPr algn="ctr">
              <a:buNone/>
            </a:pPr>
            <a:r>
              <a:rPr lang="ru-RU" sz="9600" dirty="0" smtClean="0">
                <a:solidFill>
                  <a:srgbClr val="FF0000"/>
                </a:solidFill>
              </a:rPr>
              <a:t>                   Эксперимент № 2 </a:t>
            </a:r>
          </a:p>
          <a:p>
            <a:pPr>
              <a:buNone/>
            </a:pPr>
            <a:endParaRPr lang="ru-RU" sz="2400" dirty="0" smtClean="0">
              <a:solidFill>
                <a:srgbClr val="FF0000"/>
              </a:solidFill>
            </a:endParaRPr>
          </a:p>
          <a:p>
            <a:pPr>
              <a:buNone/>
            </a:pPr>
            <a:endParaRPr lang="ru-RU" sz="2400" dirty="0" smtClean="0">
              <a:solidFill>
                <a:srgbClr val="FF0000"/>
              </a:solidFill>
            </a:endParaRPr>
          </a:p>
          <a:p>
            <a:pPr>
              <a:buNone/>
            </a:pPr>
            <a:r>
              <a:rPr lang="ru-RU" sz="7200" dirty="0" smtClean="0">
                <a:latin typeface="Arial" pitchFamily="34" charset="0"/>
                <a:cs typeface="Arial" pitchFamily="34" charset="0"/>
              </a:rPr>
              <a:t>Я поставила перед кошкой коробочку. Она  начала её обследовать и примерять усами и лапкой влезет  в нее или нет. Есть ли там опасность.</a:t>
            </a:r>
          </a:p>
          <a:p>
            <a:pPr>
              <a:buNone/>
            </a:pPr>
            <a:endParaRPr lang="ru-RU" sz="7200" dirty="0" smtClean="0">
              <a:latin typeface="Arial" pitchFamily="34" charset="0"/>
              <a:cs typeface="Arial" pitchFamily="34" charset="0"/>
            </a:endParaRPr>
          </a:p>
          <a:p>
            <a:endParaRPr lang="ru-RU" sz="9600" dirty="0"/>
          </a:p>
        </p:txBody>
      </p:sp>
      <p:pic>
        <p:nvPicPr>
          <p:cNvPr id="5" name="Рисунок 4" descr="DSC_0421.JPG"/>
          <p:cNvPicPr>
            <a:picLocks noChangeAspect="1"/>
          </p:cNvPicPr>
          <p:nvPr/>
        </p:nvPicPr>
        <p:blipFill>
          <a:blip r:embed="rId2" cstate="print"/>
          <a:stretch>
            <a:fillRect/>
          </a:stretch>
        </p:blipFill>
        <p:spPr>
          <a:xfrm>
            <a:off x="428596" y="2000240"/>
            <a:ext cx="4286280" cy="3214710"/>
          </a:xfrm>
          <a:prstGeom prst="rect">
            <a:avLst/>
          </a:prstGeom>
        </p:spPr>
      </p:pic>
      <p:pic>
        <p:nvPicPr>
          <p:cNvPr id="8" name="Содержимое 3" descr="DSC_0424.JPG"/>
          <p:cNvPicPr>
            <a:picLocks noChangeAspect="1"/>
          </p:cNvPicPr>
          <p:nvPr/>
        </p:nvPicPr>
        <p:blipFill>
          <a:blip r:embed="rId3" cstate="print"/>
          <a:stretch>
            <a:fillRect/>
          </a:stretch>
        </p:blipFill>
        <p:spPr>
          <a:xfrm>
            <a:off x="4786314" y="3071810"/>
            <a:ext cx="4059756" cy="3044817"/>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SC_0426.JPG"/>
          <p:cNvPicPr>
            <a:picLocks noChangeAspect="1"/>
          </p:cNvPicPr>
          <p:nvPr/>
        </p:nvPicPr>
        <p:blipFill>
          <a:blip r:embed="rId2" cstate="print"/>
          <a:stretch>
            <a:fillRect/>
          </a:stretch>
        </p:blipFill>
        <p:spPr>
          <a:xfrm>
            <a:off x="4857752" y="2928934"/>
            <a:ext cx="3714776" cy="2786082"/>
          </a:xfrm>
          <a:prstGeom prst="rect">
            <a:avLst/>
          </a:prstGeom>
        </p:spPr>
      </p:pic>
      <p:sp>
        <p:nvSpPr>
          <p:cNvPr id="7" name="Содержимое 6"/>
          <p:cNvSpPr>
            <a:spLocks noGrp="1"/>
          </p:cNvSpPr>
          <p:nvPr>
            <p:ph idx="1"/>
          </p:nvPr>
        </p:nvSpPr>
        <p:spPr/>
        <p:txBody>
          <a:bodyPr>
            <a:normAutofit/>
          </a:bodyPr>
          <a:lstStyle/>
          <a:p>
            <a:pPr>
              <a:buNone/>
            </a:pPr>
            <a:r>
              <a:rPr lang="ru-RU" sz="2000" dirty="0" smtClean="0">
                <a:latin typeface="Arial" pitchFamily="34" charset="0"/>
                <a:cs typeface="Arial" pitchFamily="34" charset="0"/>
              </a:rPr>
              <a:t>Потом решилась и залезла  в неё мордочкой.</a:t>
            </a:r>
          </a:p>
          <a:p>
            <a:pPr>
              <a:buNone/>
            </a:pPr>
            <a:r>
              <a:rPr lang="ru-RU" sz="2000" b="1" dirty="0" smtClean="0">
                <a:latin typeface="Arial" pitchFamily="34" charset="0"/>
                <a:cs typeface="Arial" pitchFamily="34" charset="0"/>
              </a:rPr>
              <a:t>Вывод:</a:t>
            </a:r>
            <a:r>
              <a:rPr lang="ru-RU" sz="2000" dirty="0" smtClean="0">
                <a:latin typeface="Arial" pitchFamily="34" charset="0"/>
                <a:cs typeface="Arial" pitchFamily="34" charset="0"/>
              </a:rPr>
              <a:t> усы нужны для ориентации в пространстве</a:t>
            </a:r>
            <a:endParaRPr lang="ru-RU" sz="2000" dirty="0"/>
          </a:p>
        </p:txBody>
      </p:sp>
      <p:pic>
        <p:nvPicPr>
          <p:cNvPr id="8" name="Рисунок 7" descr="DSC_0420.JPG"/>
          <p:cNvPicPr>
            <a:picLocks noChangeAspect="1"/>
          </p:cNvPicPr>
          <p:nvPr/>
        </p:nvPicPr>
        <p:blipFill>
          <a:blip r:embed="rId3" cstate="print"/>
          <a:stretch>
            <a:fillRect/>
          </a:stretch>
        </p:blipFill>
        <p:spPr>
          <a:xfrm>
            <a:off x="785786" y="1857364"/>
            <a:ext cx="3929090" cy="2946818"/>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541854"/>
          </a:xfrm>
        </p:spPr>
        <p:txBody>
          <a:bodyPr>
            <a:normAutofit/>
          </a:bodyPr>
          <a:lstStyle/>
          <a:p>
            <a:pPr algn="ctr">
              <a:buNone/>
            </a:pPr>
            <a:r>
              <a:rPr lang="ru-RU" sz="2400" dirty="0" smtClean="0">
                <a:solidFill>
                  <a:srgbClr val="FF0000"/>
                </a:solidFill>
              </a:rPr>
              <a:t> Эксперимент № 3</a:t>
            </a:r>
          </a:p>
          <a:p>
            <a:pPr>
              <a:buNone/>
            </a:pPr>
            <a:r>
              <a:rPr lang="ru-RU" sz="1800" dirty="0" smtClean="0"/>
              <a:t>Еще я наблюдала за кошкой в темноте. Он свободно двигается и прыгает на шкаф без промаха.</a:t>
            </a:r>
            <a:r>
              <a:rPr lang="ru-RU" sz="1800" b="1" dirty="0" smtClean="0"/>
              <a:t> </a:t>
            </a:r>
            <a:endParaRPr lang="ru-RU" sz="1800" dirty="0" smtClean="0"/>
          </a:p>
          <a:p>
            <a:pPr>
              <a:buNone/>
            </a:pPr>
            <a:r>
              <a:rPr lang="ru-RU" sz="1800" b="1" dirty="0" smtClean="0"/>
              <a:t>Вывод: </a:t>
            </a:r>
            <a:r>
              <a:rPr lang="ru-RU" sz="1800" dirty="0" smtClean="0"/>
              <a:t>усы позволяют кошке ориентироваться в темноте. </a:t>
            </a:r>
          </a:p>
          <a:p>
            <a:endParaRPr lang="ru-RU" dirty="0"/>
          </a:p>
        </p:txBody>
      </p:sp>
      <p:pic>
        <p:nvPicPr>
          <p:cNvPr id="2" name="Picture 2" descr="кот обои на рабочий стол 276 18 12703"/>
          <p:cNvPicPr>
            <a:picLocks noChangeAspect="1" noChangeArrowheads="1"/>
          </p:cNvPicPr>
          <p:nvPr/>
        </p:nvPicPr>
        <p:blipFill>
          <a:blip r:embed="rId2"/>
          <a:srcRect/>
          <a:stretch>
            <a:fillRect/>
          </a:stretch>
        </p:blipFill>
        <p:spPr bwMode="auto">
          <a:xfrm>
            <a:off x="1714480" y="2214554"/>
            <a:ext cx="4929190" cy="3696893"/>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00042"/>
            <a:ext cx="8183880" cy="1051560"/>
          </a:xfrm>
        </p:spPr>
        <p:txBody>
          <a:bodyPr>
            <a:noAutofit/>
          </a:bodyPr>
          <a:lstStyle/>
          <a:p>
            <a:r>
              <a:rPr lang="ru-RU" dirty="0" smtClean="0">
                <a:solidFill>
                  <a:srgbClr val="FF0000"/>
                </a:solidFill>
                <a:latin typeface="Arial" pitchFamily="34" charset="0"/>
                <a:cs typeface="Arial" pitchFamily="34" charset="0"/>
              </a:rPr>
              <a:t>Результаты анкетирования             учеников </a:t>
            </a:r>
            <a:r>
              <a:rPr lang="ru-RU" dirty="0" err="1" smtClean="0">
                <a:solidFill>
                  <a:srgbClr val="FF0000"/>
                </a:solidFill>
                <a:latin typeface="Arial" pitchFamily="34" charset="0"/>
                <a:cs typeface="Arial" pitchFamily="34" charset="0"/>
              </a:rPr>
              <a:t>з</a:t>
            </a:r>
            <a:r>
              <a:rPr lang="ru-RU" dirty="0" smtClean="0">
                <a:solidFill>
                  <a:srgbClr val="FF0000"/>
                </a:solidFill>
                <a:latin typeface="Arial" pitchFamily="34" charset="0"/>
                <a:cs typeface="Arial" pitchFamily="34" charset="0"/>
              </a:rPr>
              <a:t> классов</a:t>
            </a:r>
            <a:endParaRPr lang="ru-RU"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0" y="1857364"/>
            <a:ext cx="8183880" cy="4187952"/>
          </a:xfrm>
        </p:spPr>
        <p:txBody>
          <a:bodyPr/>
          <a:lstStyle/>
          <a:p>
            <a:r>
              <a:rPr lang="ru-RU" dirty="0" smtClean="0"/>
              <a:t> </a:t>
            </a:r>
            <a:endParaRPr lang="ru-RU" dirty="0"/>
          </a:p>
        </p:txBody>
      </p:sp>
      <p:graphicFrame>
        <p:nvGraphicFramePr>
          <p:cNvPr id="12" name="Диаграмма 11"/>
          <p:cNvGraphicFramePr/>
          <p:nvPr/>
        </p:nvGraphicFramePr>
        <p:xfrm>
          <a:off x="1214414" y="157161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280920" cy="1261884"/>
          </a:xfrm>
          <a:prstGeom prst="rect">
            <a:avLst/>
          </a:prstGeom>
        </p:spPr>
        <p:txBody>
          <a:bodyPr wrap="square">
            <a:spAutoFit/>
          </a:bodyPr>
          <a:lstStyle/>
          <a:p>
            <a:r>
              <a:rPr lang="ru-RU" sz="3600" b="1" dirty="0" smtClean="0">
                <a:solidFill>
                  <a:srgbClr val="FF0000"/>
                </a:solidFill>
              </a:rPr>
              <a:t> </a:t>
            </a:r>
            <a:endParaRPr lang="ru-RU" sz="4000" b="1" dirty="0" smtClean="0">
              <a:solidFill>
                <a:srgbClr val="FF0000"/>
              </a:solidFill>
            </a:endParaRPr>
          </a:p>
          <a:p>
            <a:endParaRPr lang="ru-RU" sz="4000" b="1" dirty="0" smtClean="0">
              <a:solidFill>
                <a:srgbClr val="FF0000"/>
              </a:solidFill>
            </a:endParaRPr>
          </a:p>
        </p:txBody>
      </p:sp>
      <p:sp>
        <p:nvSpPr>
          <p:cNvPr id="4097" name="Rectangle 1"/>
          <p:cNvSpPr>
            <a:spLocks noChangeArrowheads="1"/>
          </p:cNvSpPr>
          <p:nvPr/>
        </p:nvSpPr>
        <p:spPr bwMode="auto">
          <a:xfrm>
            <a:off x="395536" y="542846"/>
            <a:ext cx="921702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571472" y="642918"/>
            <a:ext cx="8072494" cy="646331"/>
          </a:xfrm>
          <a:prstGeom prst="rect">
            <a:avLst/>
          </a:prstGeom>
        </p:spPr>
        <p:txBody>
          <a:bodyPr wrap="square">
            <a:spAutoFit/>
          </a:bodyPr>
          <a:lstStyle/>
          <a:p>
            <a:r>
              <a:rPr sz="3600" smtClean="0">
                <a:solidFill>
                  <a:srgbClr val="FF0000"/>
                </a:solidFill>
                <a:latin typeface="Arial" pitchFamily="34" charset="0"/>
                <a:cs typeface="Arial" pitchFamily="34" charset="0"/>
              </a:rPr>
              <a:t>Анализ результатов исследования.</a:t>
            </a:r>
            <a:endParaRPr lang="ru-RU" sz="3600" dirty="0">
              <a:solidFill>
                <a:srgbClr val="FF0000"/>
              </a:solidFill>
              <a:latin typeface="Arial" pitchFamily="34" charset="0"/>
              <a:cs typeface="Arial" pitchFamily="34" charset="0"/>
            </a:endParaRPr>
          </a:p>
        </p:txBody>
      </p:sp>
      <p:sp>
        <p:nvSpPr>
          <p:cNvPr id="7" name="Содержимое 6"/>
          <p:cNvSpPr>
            <a:spLocks noGrp="1"/>
          </p:cNvSpPr>
          <p:nvPr>
            <p:ph idx="1"/>
          </p:nvPr>
        </p:nvSpPr>
        <p:spPr>
          <a:xfrm>
            <a:off x="500034" y="1285860"/>
            <a:ext cx="8186766" cy="4500594"/>
          </a:xfrm>
        </p:spPr>
        <p:txBody>
          <a:bodyPr>
            <a:normAutofit/>
          </a:bodyPr>
          <a:lstStyle/>
          <a:p>
            <a:pPr>
              <a:buNone/>
            </a:pPr>
            <a:r>
              <a:rPr lang="ru-RU" dirty="0" smtClean="0"/>
              <a:t>  </a:t>
            </a:r>
            <a:r>
              <a:rPr lang="ru-RU" dirty="0" smtClean="0">
                <a:latin typeface="Arial" pitchFamily="34" charset="0"/>
                <a:cs typeface="Arial" pitchFamily="34" charset="0"/>
              </a:rPr>
              <a:t> </a:t>
            </a:r>
            <a:r>
              <a:rPr lang="ru-RU" sz="2600" dirty="0" smtClean="0">
                <a:latin typeface="Arial" pitchFamily="34" charset="0"/>
                <a:cs typeface="Arial" pitchFamily="34" charset="0"/>
              </a:rPr>
              <a:t>Усы жизненно необходимы кошкам. Они меняют положение. Когда кошка интересуется чем-то, усы  направляются вперёд, при агрессии прижаты к щекам. Кошка прикасается к предметам, только когда это ей нужно. Благодаря своим усам она всегда знает, на каком расстоянии от неё находится предмет и даже его размер. У них много положений, так как они служат для ориентации и навигации в пространстве</a:t>
            </a:r>
            <a:r>
              <a:rPr lang="ru-RU" sz="2600" dirty="0" smtClean="0"/>
              <a:t>. </a:t>
            </a:r>
          </a:p>
          <a:p>
            <a:endParaRPr lang="ru-R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500042"/>
            <a:ext cx="7326624" cy="642942"/>
          </a:xfrm>
        </p:spPr>
        <p:txBody>
          <a:bodyPr/>
          <a:lstStyle/>
          <a:p>
            <a:pPr algn="ctr"/>
            <a:r>
              <a:rPr lang="ru-RU" smtClean="0"/>
              <a:t> </a:t>
            </a:r>
            <a:r>
              <a:rPr lang="ru-RU" dirty="0" smtClean="0">
                <a:solidFill>
                  <a:srgbClr val="FF0000"/>
                </a:solidFill>
                <a:latin typeface="Arial" pitchFamily="34" charset="0"/>
                <a:cs typeface="Arial" pitchFamily="34" charset="0"/>
              </a:rPr>
              <a:t>Вывод</a:t>
            </a:r>
            <a:endParaRPr lang="ru-RU"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357158" y="1214422"/>
            <a:ext cx="8215370" cy="4786346"/>
          </a:xfrm>
        </p:spPr>
        <p:txBody>
          <a:bodyPr>
            <a:normAutofit fontScale="92500" lnSpcReduction="10000"/>
          </a:bodyPr>
          <a:lstStyle/>
          <a:p>
            <a:pPr>
              <a:buNone/>
            </a:pPr>
            <a:r>
              <a:rPr lang="ru-RU" dirty="0" smtClean="0"/>
              <a:t>Для подтверждения гипотезы - </a:t>
            </a:r>
            <a:r>
              <a:rPr lang="ru-RU" b="1" dirty="0" smtClean="0"/>
              <a:t>усы кошке нужны для осязания,</a:t>
            </a:r>
            <a:r>
              <a:rPr lang="ru-RU" dirty="0" smtClean="0"/>
              <a:t> я наблюдала различные ситуации, провела эксперименты, анкетирование, читала книги. Мною было выявлено, что кошки на самом деле пользуются усами для осязания. Кошки воспринимают весь окружающий мир через усы. Они ей необходимы для полноценного восприятия, являются </a:t>
            </a:r>
            <a:r>
              <a:rPr lang="ru-RU" smtClean="0"/>
              <a:t>органом осязания. </a:t>
            </a:r>
            <a:r>
              <a:rPr lang="ru-RU" dirty="0" smtClean="0"/>
              <a:t>Исходя из этого я считаю, что моя гипотеза- подтвердилась.</a:t>
            </a:r>
            <a:endParaRPr lang="ru-R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95536" y="2785550"/>
            <a:ext cx="468052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0" y="4357694"/>
            <a:ext cx="8929718" cy="1323439"/>
          </a:xfrm>
          <a:prstGeom prst="rect">
            <a:avLst/>
          </a:prstGeom>
        </p:spPr>
        <p:txBody>
          <a:bodyPr wrap="square">
            <a:spAutoFit/>
          </a:bodyPr>
          <a:lstStyle/>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4000" b="1" dirty="0" smtClean="0">
                <a:solidFill>
                  <a:srgbClr val="FF0000"/>
                </a:solidFill>
              </a:rPr>
              <a:t>СПАСИБО ЗА ВНИМАНИЕ!</a:t>
            </a:r>
          </a:p>
          <a:p>
            <a:pPr lvl="0" algn="ct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4000" b="1" dirty="0" smtClean="0">
                <a:solidFill>
                  <a:srgbClr val="FF0000"/>
                </a:solidFill>
              </a:rPr>
              <a:t>МЯУ!</a:t>
            </a:r>
          </a:p>
        </p:txBody>
      </p:sp>
      <p:pic>
        <p:nvPicPr>
          <p:cNvPr id="6146" name="Picture 2" descr="Как произошли кошки? MORECATS.RU"/>
          <p:cNvPicPr>
            <a:picLocks noChangeAspect="1" noChangeArrowheads="1"/>
          </p:cNvPicPr>
          <p:nvPr/>
        </p:nvPicPr>
        <p:blipFill>
          <a:blip r:embed="rId3"/>
          <a:srcRect/>
          <a:stretch>
            <a:fillRect/>
          </a:stretch>
        </p:blipFill>
        <p:spPr bwMode="auto">
          <a:xfrm>
            <a:off x="2000232" y="571480"/>
            <a:ext cx="4857784" cy="3643338"/>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928670"/>
            <a:ext cx="8183880" cy="4187952"/>
          </a:xfrm>
        </p:spPr>
        <p:txBody>
          <a:bodyPr>
            <a:normAutofit fontScale="92500" lnSpcReduction="10000"/>
          </a:bodyPr>
          <a:lstStyle/>
          <a:p>
            <a:pPr>
              <a:buNone/>
            </a:pPr>
            <a:r>
              <a:rPr lang="ru-RU" sz="3900" dirty="0" smtClean="0">
                <a:solidFill>
                  <a:srgbClr val="FF0000"/>
                </a:solidFill>
              </a:rPr>
              <a:t>Библиографический список:</a:t>
            </a:r>
          </a:p>
          <a:p>
            <a:r>
              <a:rPr lang="ru-RU" dirty="0" smtClean="0"/>
              <a:t>1</a:t>
            </a:r>
            <a:r>
              <a:rPr lang="ru-RU" sz="2600" dirty="0" smtClean="0">
                <a:latin typeface="Arial" pitchFamily="34" charset="0"/>
                <a:cs typeface="Arial" pitchFamily="34" charset="0"/>
              </a:rPr>
              <a:t>) Антонова Л. В. Уход за домашними кошками. Изд-во </a:t>
            </a:r>
            <a:r>
              <a:rPr lang="ru-RU" sz="2600" dirty="0" err="1" smtClean="0">
                <a:latin typeface="Arial" pitchFamily="34" charset="0"/>
                <a:cs typeface="Arial" pitchFamily="34" charset="0"/>
              </a:rPr>
              <a:t>Либрусск</a:t>
            </a:r>
            <a:r>
              <a:rPr lang="ru-RU" sz="2600" dirty="0" smtClean="0">
                <a:latin typeface="Arial" pitchFamily="34" charset="0"/>
                <a:cs typeface="Arial" pitchFamily="34" charset="0"/>
              </a:rPr>
              <a:t>. 1992г.</a:t>
            </a:r>
          </a:p>
          <a:p>
            <a:r>
              <a:rPr lang="ru-RU" sz="2600" dirty="0" smtClean="0">
                <a:latin typeface="Arial" pitchFamily="34" charset="0"/>
                <a:cs typeface="Arial" pitchFamily="34" charset="0"/>
              </a:rPr>
              <a:t>	2) </a:t>
            </a:r>
            <a:r>
              <a:rPr lang="ru-RU" sz="2600" dirty="0" err="1" smtClean="0">
                <a:latin typeface="Arial" pitchFamily="34" charset="0"/>
                <a:cs typeface="Arial" pitchFamily="34" charset="0"/>
              </a:rPr>
              <a:t>Фогль</a:t>
            </a:r>
            <a:r>
              <a:rPr lang="ru-RU" sz="2600" dirty="0" smtClean="0">
                <a:latin typeface="Arial" pitchFamily="34" charset="0"/>
                <a:cs typeface="Arial" pitchFamily="34" charset="0"/>
              </a:rPr>
              <a:t> Б. 101 вопрос, который задала бы Ваша кошка своему ветеринару. Москва АСТ. 1996г.</a:t>
            </a:r>
          </a:p>
          <a:p>
            <a:r>
              <a:rPr lang="ru-RU" sz="2600" dirty="0" smtClean="0">
                <a:latin typeface="Arial" pitchFamily="34" charset="0"/>
                <a:cs typeface="Arial" pitchFamily="34" charset="0"/>
              </a:rPr>
              <a:t>	3) </a:t>
            </a:r>
            <a:r>
              <a:rPr lang="ru-RU" sz="2600" dirty="0" err="1" smtClean="0">
                <a:latin typeface="Arial" pitchFamily="34" charset="0"/>
                <a:cs typeface="Arial" pitchFamily="34" charset="0"/>
              </a:rPr>
              <a:t>Танасийчук</a:t>
            </a:r>
            <a:r>
              <a:rPr lang="ru-RU" sz="2600" dirty="0" smtClean="0">
                <a:latin typeface="Arial" pitchFamily="34" charset="0"/>
                <a:cs typeface="Arial" pitchFamily="34" charset="0"/>
              </a:rPr>
              <a:t> В. Для чего коту усы? Изд-во Малыш. Москва 1990г.</a:t>
            </a:r>
          </a:p>
          <a:p>
            <a:r>
              <a:rPr lang="ru-RU" sz="2600" dirty="0" smtClean="0">
                <a:latin typeface="Arial" pitchFamily="34" charset="0"/>
                <a:cs typeface="Arial" pitchFamily="34" charset="0"/>
              </a:rPr>
              <a:t>	4) Эти удивительные кошки. М.:ООО Изд-во Астель.1993г. </a:t>
            </a:r>
          </a:p>
          <a:p>
            <a:r>
              <a:rPr lang="ru-RU" sz="2600" dirty="0" smtClean="0">
                <a:latin typeface="Arial" pitchFamily="34" charset="0"/>
                <a:cs typeface="Arial" pitchFamily="34" charset="0"/>
              </a:rPr>
              <a:t> </a:t>
            </a:r>
          </a:p>
          <a:p>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42910" y="357166"/>
            <a:ext cx="8143932" cy="1066800"/>
          </a:xfrm>
        </p:spPr>
        <p:txBody>
          <a:bodyPr/>
          <a:lstStyle>
            <a:extLst/>
          </a:lstStyle>
          <a:p>
            <a:r>
              <a:rPr lang="ru-RU" dirty="0" smtClean="0">
                <a:solidFill>
                  <a:srgbClr val="FF0000"/>
                </a:solidFill>
                <a:latin typeface="Arial" pitchFamily="34" charset="0"/>
                <a:cs typeface="Arial" pitchFamily="34" charset="0"/>
              </a:rPr>
              <a:t>Зачем кошке усы?</a:t>
            </a:r>
            <a:endParaRPr lang="ru-RU" dirty="0">
              <a:solidFill>
                <a:srgbClr val="FF0000"/>
              </a:solidFill>
              <a:latin typeface="Arial" pitchFamily="34" charset="0"/>
              <a:cs typeface="Arial" pitchFamily="34" charset="0"/>
            </a:endParaRPr>
          </a:p>
        </p:txBody>
      </p:sp>
      <p:sp>
        <p:nvSpPr>
          <p:cNvPr id="17" name="Rectangle 16"/>
          <p:cNvSpPr>
            <a:spLocks noGrp="1"/>
          </p:cNvSpPr>
          <p:nvPr>
            <p:ph type="body" sz="quarter" idx="10"/>
          </p:nvPr>
        </p:nvSpPr>
        <p:spPr>
          <a:xfrm>
            <a:off x="3000364" y="1571612"/>
            <a:ext cx="5744004" cy="1933580"/>
          </a:xfrm>
        </p:spPr>
        <p:txBody>
          <a:bodyPr/>
          <a:lstStyle/>
          <a:p>
            <a:r>
              <a:rPr lang="ru-RU" sz="2400" dirty="0" smtClean="0">
                <a:latin typeface="Arial" pitchFamily="34" charset="0"/>
                <a:cs typeface="Arial" pitchFamily="34" charset="0"/>
              </a:rPr>
              <a:t>   </a:t>
            </a:r>
            <a:r>
              <a:rPr lang="ru-RU" sz="2400" b="1" dirty="0" smtClean="0">
                <a:latin typeface="Arial" pitchFamily="34" charset="0"/>
                <a:cs typeface="Arial" pitchFamily="34" charset="0"/>
              </a:rPr>
              <a:t>Исследовательский проект.</a:t>
            </a:r>
          </a:p>
          <a:p>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Выполнила:</a:t>
            </a:r>
          </a:p>
          <a:p>
            <a:r>
              <a:rPr lang="ru-RU" sz="2400" dirty="0" smtClean="0">
                <a:latin typeface="Arial" pitchFamily="34" charset="0"/>
                <a:cs typeface="Arial" pitchFamily="34" charset="0"/>
              </a:rPr>
              <a:t>      </a:t>
            </a:r>
            <a:r>
              <a:rPr lang="ru-RU" sz="2400" dirty="0" err="1" smtClean="0">
                <a:latin typeface="Arial" pitchFamily="34" charset="0"/>
                <a:cs typeface="Arial" pitchFamily="34" charset="0"/>
              </a:rPr>
              <a:t>Аврашенко</a:t>
            </a:r>
            <a:r>
              <a:rPr lang="ru-RU" sz="2400" dirty="0" smtClean="0">
                <a:latin typeface="Arial" pitchFamily="34" charset="0"/>
                <a:cs typeface="Arial" pitchFamily="34" charset="0"/>
              </a:rPr>
              <a:t> Анастасия</a:t>
            </a:r>
          </a:p>
          <a:p>
            <a:r>
              <a:rPr sz="2400" dirty="0" smtClean="0">
                <a:latin typeface="Arial" pitchFamily="34" charset="0"/>
                <a:cs typeface="Arial" pitchFamily="34" charset="0"/>
              </a:rPr>
              <a:t>у</a:t>
            </a:r>
            <a:r>
              <a:rPr lang="ru-RU" sz="2400" dirty="0" err="1" smtClean="0">
                <a:latin typeface="Arial" pitchFamily="34" charset="0"/>
                <a:cs typeface="Arial" pitchFamily="34" charset="0"/>
              </a:rPr>
              <a:t>ченица</a:t>
            </a:r>
            <a:r>
              <a:rPr lang="ru-RU" sz="2400" dirty="0" smtClean="0">
                <a:latin typeface="Arial" pitchFamily="34" charset="0"/>
                <a:cs typeface="Arial" pitchFamily="34" charset="0"/>
              </a:rPr>
              <a:t> 3 «А» класса</a:t>
            </a:r>
          </a:p>
          <a:p>
            <a:r>
              <a:rPr lang="ru-RU" sz="2400" dirty="0" smtClean="0">
                <a:latin typeface="Arial" pitchFamily="34" charset="0"/>
                <a:cs typeface="Arial" pitchFamily="34" charset="0"/>
              </a:rPr>
              <a:t> МОАУ СОШ №1</a:t>
            </a:r>
          </a:p>
          <a:p>
            <a:r>
              <a:rPr lang="ru-RU" sz="2400" dirty="0" smtClean="0">
                <a:latin typeface="Arial" pitchFamily="34" charset="0"/>
                <a:cs typeface="Arial" pitchFamily="34" charset="0"/>
              </a:rPr>
              <a:t>г.Белогорск</a:t>
            </a:r>
          </a:p>
          <a:p>
            <a:r>
              <a:rPr lang="ru-RU" sz="2400" dirty="0" smtClean="0">
                <a:latin typeface="Arial" pitchFamily="34" charset="0"/>
                <a:cs typeface="Arial" pitchFamily="34" charset="0"/>
              </a:rPr>
              <a:t>Руководитель:</a:t>
            </a:r>
          </a:p>
          <a:p>
            <a:r>
              <a:rPr lang="ru-RU" sz="2400" dirty="0" smtClean="0">
                <a:latin typeface="Arial" pitchFamily="34" charset="0"/>
                <a:cs typeface="Arial" pitchFamily="34" charset="0"/>
              </a:rPr>
              <a:t> Курочкина Лариса Павловна</a:t>
            </a:r>
            <a:endParaRPr lang="ru-RU" sz="2400" dirty="0">
              <a:latin typeface="Arial" pitchFamily="34" charset="0"/>
              <a:cs typeface="Arial" pitchFamily="34" charset="0"/>
            </a:endParaRPr>
          </a:p>
        </p:txBody>
      </p:sp>
      <p:pic>
        <p:nvPicPr>
          <p:cNvPr id="1030" name="Picture 6" descr="Кошкотерапия"/>
          <p:cNvPicPr>
            <a:picLocks noChangeAspect="1" noChangeArrowheads="1"/>
          </p:cNvPicPr>
          <p:nvPr/>
        </p:nvPicPr>
        <p:blipFill>
          <a:blip r:embed="rId3"/>
          <a:srcRect/>
          <a:stretch>
            <a:fillRect/>
          </a:stretch>
        </p:blipFill>
        <p:spPr bwMode="auto">
          <a:xfrm>
            <a:off x="500034" y="785794"/>
            <a:ext cx="3773831" cy="3071834"/>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http://vashipitomcy.ru/_pu/1/s46829541.jpg">
            <a:hlinkClick r:id="rId3" tgtFrame="&quot;_blank&quot;" tooltip="&quot;Нажмите, для просмотра в полном размере...&quot;"/>
          </p:cNvPr>
          <p:cNvPicPr>
            <a:picLocks noGrp="1"/>
          </p:cNvPicPr>
          <p:nvPr>
            <p:ph idx="1"/>
          </p:nvPr>
        </p:nvPicPr>
        <p:blipFill>
          <a:blip r:embed="rId4"/>
          <a:stretch>
            <a:fillRect/>
          </a:stretch>
        </p:blipFill>
        <p:spPr bwMode="auto">
          <a:xfrm>
            <a:off x="428596" y="3429000"/>
            <a:ext cx="4000528" cy="2643206"/>
          </a:xfrm>
          <a:prstGeom prst="rect">
            <a:avLst/>
          </a:prstGeom>
          <a:noFill/>
          <a:ln w="9525">
            <a:noFill/>
            <a:miter lim="800000"/>
            <a:headEnd/>
            <a:tailEnd/>
          </a:ln>
        </p:spPr>
      </p:pic>
      <p:sp>
        <p:nvSpPr>
          <p:cNvPr id="3" name="Rectangle 2"/>
          <p:cNvSpPr>
            <a:spLocks noGrp="1"/>
          </p:cNvSpPr>
          <p:nvPr>
            <p:ph type="body" sz="quarter" idx="4294967295"/>
          </p:nvPr>
        </p:nvSpPr>
        <p:spPr>
          <a:xfrm>
            <a:off x="4592638" y="188913"/>
            <a:ext cx="4551362" cy="6669087"/>
          </a:xfrm>
        </p:spPr>
        <p:txBody>
          <a:bodyPr/>
          <a:lstStyle>
            <a:extLst/>
          </a:lstStyle>
          <a:p>
            <a:endParaRPr lang="ru-RU" sz="3600" b="1" dirty="0" smtClean="0">
              <a:solidFill>
                <a:srgbClr val="FF0000"/>
              </a:solidFill>
            </a:endParaRPr>
          </a:p>
          <a:p>
            <a:pPr lvl="0">
              <a:buFont typeface="Wingdings" pitchFamily="2" charset="2"/>
              <a:buChar char="ü"/>
            </a:pPr>
            <a:endParaRPr lang="ru-RU" sz="2800" b="1" dirty="0" smtClean="0">
              <a:solidFill>
                <a:srgbClr val="FF0000"/>
              </a:solidFill>
            </a:endParaRPr>
          </a:p>
          <a:p>
            <a:endParaRPr lang="ru-RU" dirty="0"/>
          </a:p>
        </p:txBody>
      </p:sp>
      <p:sp>
        <p:nvSpPr>
          <p:cNvPr id="9" name="Прямоугольник 8"/>
          <p:cNvSpPr/>
          <p:nvPr/>
        </p:nvSpPr>
        <p:spPr>
          <a:xfrm>
            <a:off x="1547664" y="260648"/>
            <a:ext cx="6624736" cy="1015663"/>
          </a:xfrm>
          <a:prstGeom prst="rect">
            <a:avLst/>
          </a:prstGeom>
        </p:spPr>
        <p:txBody>
          <a:bodyPr wrap="square">
            <a:spAutoFit/>
          </a:bodyPr>
          <a:lstStyle/>
          <a:p>
            <a:r>
              <a:rPr lang="ru-RU" sz="6000" b="1" dirty="0" smtClean="0">
                <a:solidFill>
                  <a:srgbClr val="FF0000"/>
                </a:solidFill>
              </a:rPr>
              <a:t> </a:t>
            </a:r>
            <a:endParaRPr lang="ru-RU" sz="2800" b="1" dirty="0" smtClean="0">
              <a:solidFill>
                <a:srgbClr val="FF0000"/>
              </a:solidFill>
            </a:endParaRPr>
          </a:p>
        </p:txBody>
      </p:sp>
      <p:sp>
        <p:nvSpPr>
          <p:cNvPr id="10" name="Прямоугольник 9"/>
          <p:cNvSpPr/>
          <p:nvPr/>
        </p:nvSpPr>
        <p:spPr>
          <a:xfrm>
            <a:off x="642910" y="857232"/>
            <a:ext cx="8286808" cy="1421928"/>
          </a:xfrm>
          <a:prstGeom prst="rect">
            <a:avLst/>
          </a:prstGeom>
        </p:spPr>
        <p:txBody>
          <a:bodyPr wrap="square">
            <a:spAutoFit/>
          </a:bodyPr>
          <a:lstStyle/>
          <a:p>
            <a:pPr eaLnBrk="1" hangingPunct="1">
              <a:lnSpc>
                <a:spcPct val="90000"/>
              </a:lnSpc>
              <a:buFontTx/>
              <a:buNone/>
            </a:pPr>
            <a:r>
              <a:rPr sz="3600" b="1" smtClean="0">
                <a:solidFill>
                  <a:srgbClr val="FF0000"/>
                </a:solidFill>
                <a:latin typeface="Arial" pitchFamily="34" charset="0"/>
                <a:cs typeface="Arial" pitchFamily="34" charset="0"/>
              </a:rPr>
              <a:t>Цель исследования:</a:t>
            </a:r>
            <a:endParaRPr sz="3600" smtClean="0">
              <a:solidFill>
                <a:srgbClr val="FF0000"/>
              </a:solidFill>
              <a:latin typeface="Arial" pitchFamily="34" charset="0"/>
              <a:cs typeface="Arial" pitchFamily="34" charset="0"/>
            </a:endParaRPr>
          </a:p>
          <a:p>
            <a:pPr eaLnBrk="1" hangingPunct="1">
              <a:lnSpc>
                <a:spcPct val="90000"/>
              </a:lnSpc>
              <a:buFontTx/>
              <a:buNone/>
            </a:pPr>
            <a:r>
              <a:rPr sz="2400" smtClean="0">
                <a:latin typeface="Arial" pitchFamily="34" charset="0"/>
                <a:cs typeface="Arial" pitchFamily="34" charset="0"/>
              </a:rPr>
              <a:t>Изучить роль усов для кошки.</a:t>
            </a:r>
          </a:p>
          <a:p>
            <a:pPr eaLnBrk="1" hangingPunct="1">
              <a:lnSpc>
                <a:spcPct val="90000"/>
              </a:lnSpc>
              <a:buFontTx/>
              <a:buNone/>
            </a:pPr>
            <a:endParaRPr sz="3600" smtClean="0"/>
          </a:p>
        </p:txBody>
      </p:sp>
      <p:pic>
        <p:nvPicPr>
          <p:cNvPr id="7" name="Рисунок 6"/>
          <p:cNvPicPr>
            <a:picLocks noChangeAspect="1"/>
          </p:cNvPicPr>
          <p:nvPr/>
        </p:nvPicPr>
        <p:blipFill>
          <a:blip r:embed="rId5"/>
          <a:srcRect/>
          <a:stretch>
            <a:fillRect/>
          </a:stretch>
        </p:blipFill>
        <p:spPr bwMode="auto">
          <a:xfrm>
            <a:off x="4643438" y="1928802"/>
            <a:ext cx="4143404" cy="31083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4797152"/>
            <a:ext cx="3131840" cy="1080120"/>
          </a:xfrm>
        </p:spPr>
        <p:txBody>
          <a:bodyPr anchor="t">
            <a:noAutofit/>
          </a:bodyPr>
          <a:lstStyle>
            <a:extLst/>
          </a:lstStyle>
          <a:p>
            <a:pPr algn="ctr">
              <a:buClr>
                <a:schemeClr val="accent1"/>
              </a:buClr>
              <a:buSzPct val="80000"/>
            </a:pPr>
            <a:r>
              <a:rPr lang="ru-RU" sz="2400" b="0" cap="all" dirty="0" smtClean="0">
                <a:solidFill>
                  <a:schemeClr val="tx1"/>
                </a:solidFill>
                <a:effectLst>
                  <a:outerShdw blurRad="51000" dist="37000" dir="5400000" algn="tl" rotWithShape="0">
                    <a:srgbClr val="000000">
                      <a:alpha val="25000"/>
                    </a:srgbClr>
                  </a:outerShdw>
                </a:effectLst>
                <a:latin typeface="Arial" pitchFamily="34" charset="0"/>
                <a:cs typeface="Arial" pitchFamily="34" charset="0"/>
              </a:rPr>
              <a:t>наблюдать за поведением</a:t>
            </a:r>
            <a:br>
              <a:rPr lang="ru-RU" sz="2400" b="0" cap="all" dirty="0" smtClean="0">
                <a:solidFill>
                  <a:schemeClr val="tx1"/>
                </a:solidFill>
                <a:effectLst>
                  <a:outerShdw blurRad="51000" dist="37000" dir="5400000" algn="tl" rotWithShape="0">
                    <a:srgbClr val="000000">
                      <a:alpha val="25000"/>
                    </a:srgbClr>
                  </a:outerShdw>
                </a:effectLst>
                <a:latin typeface="Arial" pitchFamily="34" charset="0"/>
                <a:cs typeface="Arial" pitchFamily="34" charset="0"/>
              </a:rPr>
            </a:br>
            <a:r>
              <a:rPr lang="ru-RU" sz="2400" b="0" cap="all" dirty="0" smtClean="0">
                <a:solidFill>
                  <a:schemeClr val="tx1"/>
                </a:solidFill>
                <a:effectLst>
                  <a:outerShdw blurRad="51000" dist="37000" dir="5400000" algn="tl" rotWithShape="0">
                    <a:srgbClr val="000000">
                      <a:alpha val="25000"/>
                    </a:srgbClr>
                  </a:outerShdw>
                </a:effectLst>
                <a:latin typeface="Arial" pitchFamily="34" charset="0"/>
                <a:cs typeface="Arial" pitchFamily="34" charset="0"/>
              </a:rPr>
              <a:t> кошки</a:t>
            </a:r>
          </a:p>
        </p:txBody>
      </p:sp>
      <p:sp>
        <p:nvSpPr>
          <p:cNvPr id="3" name="Rectangle 2"/>
          <p:cNvSpPr>
            <a:spLocks noGrp="1"/>
          </p:cNvSpPr>
          <p:nvPr>
            <p:ph type="body" sz="quarter" idx="14"/>
          </p:nvPr>
        </p:nvSpPr>
        <p:spPr>
          <a:xfrm>
            <a:off x="2627784" y="4869160"/>
            <a:ext cx="3744416" cy="1569740"/>
          </a:xfrm>
        </p:spPr>
        <p:txBody>
          <a:bodyPr>
            <a:noAutofit/>
          </a:bodyPr>
          <a:lstStyle>
            <a:extLst/>
          </a:lstStyle>
          <a:p>
            <a:pPr marL="0" indent="0" algn="ctr">
              <a:spcBef>
                <a:spcPct val="0"/>
              </a:spcBef>
            </a:pPr>
            <a:r>
              <a:rPr lang="ru-RU" sz="2400" cap="all" dirty="0" smtClean="0">
                <a:effectLst>
                  <a:outerShdw blurRad="51000" dist="37000" dir="5400000" algn="tl" rotWithShape="0">
                    <a:srgbClr val="000000">
                      <a:alpha val="25000"/>
                    </a:srgbClr>
                  </a:outerShdw>
                </a:effectLst>
                <a:latin typeface="Arial" pitchFamily="34" charset="0"/>
                <a:ea typeface="+mj-ea"/>
                <a:cs typeface="Arial" pitchFamily="34" charset="0"/>
              </a:rPr>
              <a:t>прочитать дополнительную литературу</a:t>
            </a:r>
            <a:endParaRPr lang="ru-RU" sz="2400" cap="all" dirty="0">
              <a:effectLst>
                <a:outerShdw blurRad="51000" dist="37000" dir="5400000" algn="tl" rotWithShape="0">
                  <a:srgbClr val="000000">
                    <a:alpha val="25000"/>
                  </a:srgbClr>
                </a:outerShdw>
              </a:effectLst>
              <a:latin typeface="Arial" pitchFamily="34" charset="0"/>
              <a:ea typeface="+mj-ea"/>
              <a:cs typeface="Arial" pitchFamily="34" charset="0"/>
            </a:endParaRPr>
          </a:p>
        </p:txBody>
      </p:sp>
      <p:pic>
        <p:nvPicPr>
          <p:cNvPr id="25" name="Рисунок 24" descr="кото подглядыват.jpg"/>
          <p:cNvPicPr>
            <a:picLocks noGrp="1" noChangeAspect="1"/>
          </p:cNvPicPr>
          <p:nvPr>
            <p:ph type="pic" sz="quarter" idx="15"/>
          </p:nvPr>
        </p:nvPicPr>
        <p:blipFill>
          <a:blip r:embed="rId3" cstate="print"/>
          <a:srcRect t="12500" b="12500"/>
          <a:stretch>
            <a:fillRect/>
          </a:stretch>
        </p:blipFill>
        <p:spPr>
          <a:xfrm>
            <a:off x="3214265" y="1628800"/>
            <a:ext cx="2797895" cy="2797895"/>
          </a:xfrm>
          <a:prstGeom prst="rect">
            <a:avLst/>
          </a:prstGeom>
          <a:ln>
            <a:noFill/>
          </a:ln>
          <a:effectLst>
            <a:softEdge rad="112500"/>
          </a:effectLst>
        </p:spPr>
      </p:pic>
      <p:pic>
        <p:nvPicPr>
          <p:cNvPr id="22" name="Рисунок 21" descr="саша.jpg"/>
          <p:cNvPicPr>
            <a:picLocks noGrp="1" noChangeAspect="1"/>
          </p:cNvPicPr>
          <p:nvPr>
            <p:ph type="pic" sz="quarter" idx="16"/>
          </p:nvPr>
        </p:nvPicPr>
        <p:blipFill>
          <a:blip r:embed="rId4" cstate="print"/>
          <a:srcRect l="9206" r="9206"/>
          <a:stretch>
            <a:fillRect/>
          </a:stretch>
        </p:blipFill>
        <p:spPr>
          <a:xfrm>
            <a:off x="6012160" y="1625077"/>
            <a:ext cx="2801618" cy="2801618"/>
          </a:xfrm>
          <a:prstGeom prst="rect">
            <a:avLst/>
          </a:prstGeom>
          <a:ln>
            <a:noFill/>
          </a:ln>
          <a:effectLst>
            <a:softEdge rad="112500"/>
          </a:effectLst>
        </p:spPr>
      </p:pic>
      <p:sp>
        <p:nvSpPr>
          <p:cNvPr id="10" name="Прямоугольник 9"/>
          <p:cNvSpPr/>
          <p:nvPr/>
        </p:nvSpPr>
        <p:spPr>
          <a:xfrm>
            <a:off x="1619672" y="188640"/>
            <a:ext cx="7056783" cy="1015663"/>
          </a:xfrm>
          <a:prstGeom prst="rect">
            <a:avLst/>
          </a:prstGeom>
        </p:spPr>
        <p:txBody>
          <a:bodyPr wrap="square">
            <a:spAutoFit/>
          </a:bodyPr>
          <a:lstStyle/>
          <a:p>
            <a:r>
              <a:rPr lang="ru-RU" sz="6000" b="1" dirty="0" smtClean="0">
                <a:solidFill>
                  <a:srgbClr val="FF0000"/>
                </a:solidFill>
              </a:rPr>
              <a:t>      </a:t>
            </a:r>
            <a:r>
              <a:rPr lang="ru-RU" sz="3600" b="1" dirty="0" smtClean="0">
                <a:solidFill>
                  <a:srgbClr val="FF0000"/>
                </a:solidFill>
                <a:latin typeface="Arial" pitchFamily="34" charset="0"/>
                <a:cs typeface="Arial" pitchFamily="34" charset="0"/>
              </a:rPr>
              <a:t>Задачи:</a:t>
            </a:r>
          </a:p>
        </p:txBody>
      </p:sp>
      <p:sp>
        <p:nvSpPr>
          <p:cNvPr id="23" name="Прямоугольник 22"/>
          <p:cNvSpPr/>
          <p:nvPr/>
        </p:nvSpPr>
        <p:spPr>
          <a:xfrm>
            <a:off x="6084168" y="4797152"/>
            <a:ext cx="3059832" cy="1200329"/>
          </a:xfrm>
          <a:prstGeom prst="rect">
            <a:avLst/>
          </a:prstGeom>
        </p:spPr>
        <p:txBody>
          <a:bodyPr wrap="square">
            <a:spAutoFit/>
          </a:bodyPr>
          <a:lstStyle/>
          <a:p>
            <a:pPr algn="ctr">
              <a:spcBef>
                <a:spcPct val="0"/>
              </a:spcBef>
            </a:pPr>
            <a:r>
              <a:rPr lang="ru-RU" sz="2400" cap="all" dirty="0" smtClean="0">
                <a:effectLst>
                  <a:outerShdw blurRad="51000" dist="37000" dir="5400000" algn="tl" rotWithShape="0">
                    <a:srgbClr val="000000">
                      <a:alpha val="25000"/>
                    </a:srgbClr>
                  </a:outerShdw>
                </a:effectLst>
                <a:latin typeface="Arial" pitchFamily="34" charset="0"/>
                <a:ea typeface="+mj-ea"/>
                <a:cs typeface="Arial" pitchFamily="34" charset="0"/>
              </a:rPr>
              <a:t>на основании наблюдений сделать выводы</a:t>
            </a:r>
          </a:p>
        </p:txBody>
      </p:sp>
      <p:pic>
        <p:nvPicPr>
          <p:cNvPr id="11" name="Рисунок 10" descr="http://vashipitomcy.ru/_pu/1/s60737216.jpg">
            <a:hlinkClick r:id="rId5" tgtFrame="&quot;_blank&quot;" tooltip="&quot;Нажмите, для просмотра в полном размере...&quot;"/>
          </p:cNvPr>
          <p:cNvPicPr>
            <a:picLocks noGrp="1"/>
          </p:cNvPicPr>
          <p:nvPr>
            <p:ph type="pic" sz="quarter" idx="11"/>
          </p:nvPr>
        </p:nvPicPr>
        <p:blipFill>
          <a:blip r:embed="rId6"/>
          <a:srcRect l="16750" r="16750"/>
          <a:stretch>
            <a:fillRect/>
          </a:stretch>
        </p:blipFill>
        <p:spPr bwMode="auto">
          <a:xfrm>
            <a:off x="571472" y="1857364"/>
            <a:ext cx="2499778" cy="24264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357158" y="260648"/>
            <a:ext cx="8535322" cy="1224136"/>
          </a:xfrm>
        </p:spPr>
        <p:txBody>
          <a:bodyPr/>
          <a:lstStyle>
            <a:extLst/>
          </a:lstStyle>
          <a:p>
            <a:r>
              <a:rPr lang="ru-RU" sz="3200" b="1" dirty="0" smtClean="0">
                <a:solidFill>
                  <a:srgbClr val="FF0000"/>
                </a:solidFill>
                <a:latin typeface="Arial" pitchFamily="34" charset="0"/>
                <a:cs typeface="Arial" pitchFamily="34" charset="0"/>
              </a:rPr>
              <a:t>Объект исследования:</a:t>
            </a:r>
          </a:p>
          <a:p>
            <a:r>
              <a:rPr lang="ru-RU" sz="2400" dirty="0" smtClean="0">
                <a:latin typeface="Arial" pitchFamily="34" charset="0"/>
                <a:cs typeface="Arial" pitchFamily="34" charset="0"/>
              </a:rPr>
              <a:t>Домашняя кошка </a:t>
            </a:r>
            <a:r>
              <a:rPr lang="ru-RU" sz="2400" dirty="0" err="1" smtClean="0">
                <a:latin typeface="Arial" pitchFamily="34" charset="0"/>
                <a:cs typeface="Arial" pitchFamily="34" charset="0"/>
              </a:rPr>
              <a:t>Пеппи</a:t>
            </a:r>
            <a:r>
              <a:rPr lang="ru-RU" sz="2400" dirty="0" smtClean="0">
                <a:latin typeface="Arial" pitchFamily="34" charset="0"/>
                <a:cs typeface="Arial" pitchFamily="34" charset="0"/>
              </a:rPr>
              <a:t>.</a:t>
            </a:r>
            <a:endParaRPr lang="ru-RU" sz="2400" dirty="0">
              <a:latin typeface="Arial" pitchFamily="34" charset="0"/>
              <a:cs typeface="Arial" pitchFamily="34" charset="0"/>
            </a:endParaRPr>
          </a:p>
        </p:txBody>
      </p:sp>
      <p:sp>
        <p:nvSpPr>
          <p:cNvPr id="14" name="Прямоугольник 13"/>
          <p:cNvSpPr/>
          <p:nvPr/>
        </p:nvSpPr>
        <p:spPr>
          <a:xfrm>
            <a:off x="357158" y="2357430"/>
            <a:ext cx="8286808" cy="1027974"/>
          </a:xfrm>
          <a:prstGeom prst="rect">
            <a:avLst/>
          </a:prstGeom>
        </p:spPr>
        <p:txBody>
          <a:bodyPr wrap="square">
            <a:spAutoFit/>
          </a:bodyPr>
          <a:lstStyle/>
          <a:p>
            <a:pPr>
              <a:spcBef>
                <a:spcPct val="20000"/>
              </a:spcBef>
            </a:pPr>
            <a:r>
              <a:rPr lang="ru-RU" sz="3200" b="1" dirty="0" smtClean="0">
                <a:solidFill>
                  <a:srgbClr val="FF0000"/>
                </a:solidFill>
                <a:latin typeface="Arial" pitchFamily="34" charset="0"/>
                <a:cs typeface="Arial" pitchFamily="34" charset="0"/>
              </a:rPr>
              <a:t>Предмет исследования: </a:t>
            </a:r>
          </a:p>
          <a:p>
            <a:pPr>
              <a:spcBef>
                <a:spcPct val="20000"/>
              </a:spcBef>
            </a:pPr>
            <a:r>
              <a:rPr lang="ru-RU" sz="2400" dirty="0" smtClean="0">
                <a:latin typeface="Arial" pitchFamily="34" charset="0"/>
                <a:cs typeface="Arial" pitchFamily="34" charset="0"/>
              </a:rPr>
              <a:t>Усы кошки.</a:t>
            </a:r>
          </a:p>
        </p:txBody>
      </p:sp>
      <p:sp>
        <p:nvSpPr>
          <p:cNvPr id="8193" name="Rectangle 1"/>
          <p:cNvSpPr>
            <a:spLocks noChangeArrowheads="1"/>
          </p:cNvSpPr>
          <p:nvPr/>
        </p:nvSpPr>
        <p:spPr bwMode="auto">
          <a:xfrm>
            <a:off x="357158" y="3786190"/>
            <a:ext cx="807005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defTabSz="914400" eaLnBrk="1" fontAlgn="base" hangingPunct="1">
              <a:lnSpc>
                <a:spcPct val="100000"/>
              </a:lnSpc>
              <a:spcBef>
                <a:spcPct val="20000"/>
              </a:spcBef>
              <a:spcAft>
                <a:spcPct val="0"/>
              </a:spcAft>
              <a:buClrTx/>
              <a:buSzTx/>
              <a:buFont typeface="Wingdings" pitchFamily="2" charset="2"/>
              <a:buChar char="ü"/>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ru-RU" sz="2400" b="1" dirty="0" smtClean="0">
              <a:solidFill>
                <a:srgbClr val="FF0000"/>
              </a:solidFill>
            </a:endParaRPr>
          </a:p>
          <a:p>
            <a:pPr marR="0" lvl="0" indent="0" defTabSz="914400" eaLnBrk="1" fontAlgn="base" hangingPunct="1">
              <a:lnSpc>
                <a:spcPct val="100000"/>
              </a:lnSpc>
              <a:spcBef>
                <a:spcPct val="2000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3200" b="1" dirty="0" smtClean="0">
                <a:solidFill>
                  <a:srgbClr val="FF0000"/>
                </a:solidFill>
                <a:latin typeface="Arial" pitchFamily="34" charset="0"/>
                <a:cs typeface="Arial" pitchFamily="34" charset="0"/>
              </a:rPr>
              <a:t>Гипотеза:</a:t>
            </a:r>
            <a:r>
              <a:rPr lang="ru-RU" sz="3600" b="1" dirty="0" smtClean="0">
                <a:solidFill>
                  <a:srgbClr val="FF0000"/>
                </a:solidFill>
                <a:latin typeface="Arial" pitchFamily="34" charset="0"/>
                <a:cs typeface="Arial" pitchFamily="34" charset="0"/>
              </a:rPr>
              <a:t> </a:t>
            </a:r>
            <a:r>
              <a:rPr sz="2400" smtClean="0">
                <a:latin typeface="Arial" pitchFamily="34" charset="0"/>
                <a:cs typeface="Arial" pitchFamily="34" charset="0"/>
              </a:rPr>
              <a:t>я думаю, что усы кошке нужны для полноценного восприятия окружающего мира,</a:t>
            </a:r>
          </a:p>
          <a:p>
            <a:pPr marR="0" lvl="0" indent="0" defTabSz="914400" eaLnBrk="1" fontAlgn="base" hangingPunct="1">
              <a:lnSpc>
                <a:spcPct val="100000"/>
              </a:lnSpc>
              <a:spcBef>
                <a:spcPct val="2000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sz="2400" dirty="0" smtClean="0">
                <a:latin typeface="Arial" pitchFamily="34" charset="0"/>
                <a:cs typeface="Arial" pitchFamily="34" charset="0"/>
              </a:rPr>
              <a:t>т</a:t>
            </a:r>
            <a:r>
              <a:rPr sz="2400" smtClean="0">
                <a:latin typeface="Arial" pitchFamily="34" charset="0"/>
                <a:cs typeface="Arial" pitchFamily="34" charset="0"/>
              </a:rPr>
              <a:t>о есть для осязания.</a:t>
            </a:r>
            <a:endParaRPr lang="ru-RU" sz="2800" dirty="0" smtClean="0">
              <a:latin typeface="Arial" pitchFamily="34" charset="0"/>
              <a:cs typeface="Arial" pitchFamily="34" charset="0"/>
            </a:endParaRPr>
          </a:p>
        </p:txBody>
      </p:sp>
      <p:pic>
        <p:nvPicPr>
          <p:cNvPr id="12" name="Рисунок 11" descr="DSC_0417.JPG"/>
          <p:cNvPicPr>
            <a:picLocks noGrp="1" noChangeAspect="1"/>
          </p:cNvPicPr>
          <p:nvPr>
            <p:ph type="pic" sz="quarter" idx="11"/>
          </p:nvPr>
        </p:nvPicPr>
        <p:blipFill>
          <a:blip r:embed="rId3" cstate="print"/>
          <a:srcRect l="12500" r="12500"/>
          <a:stretch>
            <a:fillRect/>
          </a:stretch>
        </p:blipFill>
        <p:spPr>
          <a:xfrm>
            <a:off x="5643570" y="714356"/>
            <a:ext cx="2928958" cy="2928958"/>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42910" y="642918"/>
            <a:ext cx="7715304" cy="1500198"/>
          </a:xfrm>
        </p:spPr>
        <p:txBody>
          <a:bodyPr>
            <a:normAutofit/>
          </a:bodyPr>
          <a:lstStyle/>
          <a:p>
            <a:r>
              <a:rPr lang="ru-RU" sz="3600" dirty="0" smtClean="0">
                <a:solidFill>
                  <a:srgbClr val="FF0000"/>
                </a:solidFill>
                <a:latin typeface="Arial" pitchFamily="34" charset="0"/>
                <a:cs typeface="Arial" pitchFamily="34" charset="0"/>
              </a:rPr>
              <a:t>Методы исследования:</a:t>
            </a:r>
            <a:br>
              <a:rPr lang="ru-RU" sz="3600" dirty="0" smtClean="0">
                <a:solidFill>
                  <a:srgbClr val="FF0000"/>
                </a:solidFill>
                <a:latin typeface="Arial" pitchFamily="34" charset="0"/>
                <a:cs typeface="Arial" pitchFamily="34" charset="0"/>
              </a:rPr>
            </a:br>
            <a:endParaRPr lang="ru-RU" sz="3600" dirty="0">
              <a:solidFill>
                <a:srgbClr val="FF0000"/>
              </a:solidFill>
              <a:latin typeface="Arial" pitchFamily="34" charset="0"/>
              <a:cs typeface="Arial" pitchFamily="34" charset="0"/>
            </a:endParaRPr>
          </a:p>
        </p:txBody>
      </p:sp>
      <p:sp>
        <p:nvSpPr>
          <p:cNvPr id="6" name="Подзаголовок 5"/>
          <p:cNvSpPr>
            <a:spLocks noGrp="1"/>
          </p:cNvSpPr>
          <p:nvPr>
            <p:ph type="subTitle" idx="1"/>
          </p:nvPr>
        </p:nvSpPr>
        <p:spPr>
          <a:xfrm>
            <a:off x="428596" y="1643050"/>
            <a:ext cx="8215370" cy="4214842"/>
          </a:xfrm>
        </p:spPr>
        <p:txBody>
          <a:bodyPr>
            <a:normAutofit/>
          </a:bodyPr>
          <a:lstStyle/>
          <a:p>
            <a:pPr lvl="0" algn="l">
              <a:buClrTx/>
              <a:buFont typeface="Arial" pitchFamily="34" charset="0"/>
              <a:buChar char="•"/>
            </a:pPr>
            <a:r>
              <a:rPr lang="ru-RU" sz="2800" dirty="0" smtClean="0">
                <a:solidFill>
                  <a:schemeClr val="tx1"/>
                </a:solidFill>
                <a:latin typeface="Arial" pitchFamily="34" charset="0"/>
                <a:cs typeface="Arial" pitchFamily="34" charset="0"/>
              </a:rPr>
              <a:t>Опрос одноклассников;</a:t>
            </a:r>
          </a:p>
          <a:p>
            <a:pPr lvl="0" algn="l">
              <a:buClrTx/>
              <a:buFont typeface="Arial" pitchFamily="34" charset="0"/>
              <a:buChar char="•"/>
            </a:pPr>
            <a:endParaRPr lang="ru-RU" sz="2800" dirty="0" smtClean="0">
              <a:solidFill>
                <a:schemeClr val="tx1"/>
              </a:solidFill>
              <a:latin typeface="Arial" pitchFamily="34" charset="0"/>
              <a:cs typeface="Arial" pitchFamily="34" charset="0"/>
            </a:endParaRPr>
          </a:p>
          <a:p>
            <a:pPr lvl="0" algn="l">
              <a:buClrTx/>
              <a:buFont typeface="Arial" pitchFamily="34" charset="0"/>
              <a:buChar char="•"/>
            </a:pPr>
            <a:r>
              <a:rPr lang="ru-RU" sz="2800" dirty="0" smtClean="0">
                <a:solidFill>
                  <a:schemeClr val="tx1"/>
                </a:solidFill>
                <a:latin typeface="Arial" pitchFamily="34" charset="0"/>
                <a:cs typeface="Arial" pitchFamily="34" charset="0"/>
              </a:rPr>
              <a:t>Наблюдение за кошкой;</a:t>
            </a:r>
          </a:p>
          <a:p>
            <a:pPr lvl="0" algn="l">
              <a:buClrTx/>
              <a:buFont typeface="Arial" pitchFamily="34" charset="0"/>
              <a:buChar char="•"/>
            </a:pPr>
            <a:endParaRPr lang="ru-RU" sz="2800" dirty="0" smtClean="0">
              <a:solidFill>
                <a:schemeClr val="tx1"/>
              </a:solidFill>
              <a:latin typeface="Arial" pitchFamily="34" charset="0"/>
              <a:cs typeface="Arial" pitchFamily="34" charset="0"/>
            </a:endParaRPr>
          </a:p>
          <a:p>
            <a:pPr lvl="0" algn="l">
              <a:buClrTx/>
              <a:buFont typeface="Arial" pitchFamily="34" charset="0"/>
              <a:buChar char="•"/>
            </a:pPr>
            <a:r>
              <a:rPr lang="ru-RU" sz="2800" dirty="0" smtClean="0">
                <a:solidFill>
                  <a:schemeClr val="tx1"/>
                </a:solidFill>
                <a:latin typeface="Arial" pitchFamily="34" charset="0"/>
                <a:cs typeface="Arial" pitchFamily="34" charset="0"/>
              </a:rPr>
              <a:t>Анкетирование среди  учащихся</a:t>
            </a:r>
          </a:p>
          <a:p>
            <a:pPr lvl="0" algn="l">
              <a:buClrTx/>
              <a:buFont typeface="Arial" pitchFamily="34" charset="0"/>
              <a:buChar char="•"/>
            </a:pPr>
            <a:endParaRPr lang="ru-RU" sz="2800" dirty="0" smtClean="0">
              <a:solidFill>
                <a:schemeClr val="tx1"/>
              </a:solidFill>
              <a:latin typeface="Arial" pitchFamily="34" charset="0"/>
              <a:cs typeface="Arial" pitchFamily="34" charset="0"/>
            </a:endParaRPr>
          </a:p>
          <a:p>
            <a:pPr lvl="0" algn="l">
              <a:buClrTx/>
            </a:pPr>
            <a:r>
              <a:rPr lang="ru-RU" sz="2800" dirty="0" smtClean="0">
                <a:solidFill>
                  <a:schemeClr val="tx1"/>
                </a:solidFill>
                <a:latin typeface="Arial" pitchFamily="34" charset="0"/>
                <a:cs typeface="Arial" pitchFamily="34" charset="0"/>
              </a:rPr>
              <a:t> начальных классов;</a:t>
            </a:r>
          </a:p>
          <a:p>
            <a:pPr lvl="0" algn="l">
              <a:buClrTx/>
            </a:pPr>
            <a:endParaRPr lang="ru-RU" sz="2800" dirty="0" smtClean="0">
              <a:solidFill>
                <a:schemeClr val="tx1"/>
              </a:solidFill>
              <a:latin typeface="Arial" pitchFamily="34" charset="0"/>
              <a:cs typeface="Arial" pitchFamily="34" charset="0"/>
            </a:endParaRPr>
          </a:p>
          <a:p>
            <a:pPr lvl="0" algn="l">
              <a:buClrTx/>
              <a:buFont typeface="Arial" pitchFamily="34" charset="0"/>
              <a:buChar char="•"/>
            </a:pPr>
            <a:r>
              <a:rPr lang="ru-RU" sz="2800" dirty="0" smtClean="0">
                <a:solidFill>
                  <a:schemeClr val="tx1"/>
                </a:solidFill>
                <a:latin typeface="Arial" pitchFamily="34" charset="0"/>
                <a:cs typeface="Arial" pitchFamily="34" charset="0"/>
              </a:rPr>
              <a:t>Обобщение  и  выводы.</a:t>
            </a:r>
          </a:p>
          <a:p>
            <a:pPr algn="l">
              <a:buClrTx/>
              <a:buFont typeface="Arial" pitchFamily="34" charset="0"/>
              <a:buChar char="•"/>
            </a:pPr>
            <a:endParaRPr lang="ru-RU" sz="400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15370" cy="3143272"/>
          </a:xfrm>
        </p:spPr>
        <p:txBody>
          <a:bodyPr>
            <a:noAutofit/>
          </a:bodyPr>
          <a:lstStyle/>
          <a:p>
            <a:r>
              <a:rPr lang="ru-RU" dirty="0" smtClean="0">
                <a:solidFill>
                  <a:srgbClr val="C00000"/>
                </a:solidFill>
                <a:latin typeface="Arial" pitchFamily="34" charset="0"/>
                <a:cs typeface="Arial" pitchFamily="34" charset="0"/>
              </a:rPr>
              <a:t>Практическое значение работы - </a:t>
            </a:r>
            <a:r>
              <a:rPr lang="ru-RU" sz="2400" b="0" dirty="0" smtClean="0">
                <a:solidFill>
                  <a:schemeClr val="tx1"/>
                </a:solidFill>
                <a:effectLst/>
                <a:latin typeface="Arial" pitchFamily="34" charset="0"/>
                <a:cs typeface="Arial" pitchFamily="34" charset="0"/>
              </a:rPr>
              <a:t>лучше узнать наших любимых питомцев и объяснить их поведение.</a:t>
            </a:r>
            <a:r>
              <a:rPr lang="ru-RU" sz="3200" dirty="0" smtClean="0">
                <a:solidFill>
                  <a:srgbClr val="C00000"/>
                </a:solidFill>
                <a:effectLst/>
                <a:latin typeface="Arial" pitchFamily="34" charset="0"/>
                <a:cs typeface="Arial" pitchFamily="34" charset="0"/>
              </a:rPr>
              <a:t/>
            </a:r>
            <a:br>
              <a:rPr lang="ru-RU" sz="3200" dirty="0" smtClean="0">
                <a:solidFill>
                  <a:srgbClr val="C00000"/>
                </a:solidFill>
                <a:effectLst/>
                <a:latin typeface="Arial" pitchFamily="34" charset="0"/>
                <a:cs typeface="Arial" pitchFamily="34" charset="0"/>
              </a:rPr>
            </a:br>
            <a:r>
              <a:rPr lang="ru-RU" sz="4000" dirty="0" smtClean="0">
                <a:solidFill>
                  <a:srgbClr val="C00000"/>
                </a:solidFill>
                <a:latin typeface="Arial" pitchFamily="34" charset="0"/>
                <a:cs typeface="Arial" pitchFamily="34" charset="0"/>
              </a:rPr>
              <a:t/>
            </a:r>
            <a:br>
              <a:rPr lang="ru-RU" sz="4000" dirty="0" smtClean="0">
                <a:solidFill>
                  <a:srgbClr val="C00000"/>
                </a:solidFill>
                <a:latin typeface="Arial" pitchFamily="34" charset="0"/>
                <a:cs typeface="Arial" pitchFamily="34" charset="0"/>
              </a:rPr>
            </a:br>
            <a:endParaRPr lang="ru-RU" sz="4000" dirty="0">
              <a:solidFill>
                <a:srgbClr val="C00000"/>
              </a:solidFill>
              <a:latin typeface="Arial" pitchFamily="34" charset="0"/>
              <a:cs typeface="Arial" pitchFamily="34" charset="0"/>
            </a:endParaRPr>
          </a:p>
        </p:txBody>
      </p:sp>
      <p:pic>
        <p:nvPicPr>
          <p:cNvPr id="4" name="Рисунок 3" descr="http://vashipitomcy.ru/_pu/1/s76908258.jpg">
            <a:hlinkClick r:id="rId2" tgtFrame="&quot;_blank&quot;" tooltip="&quot;Нажмите, для просмотра в полном размере...&quot;"/>
          </p:cNvPr>
          <p:cNvPicPr/>
          <p:nvPr/>
        </p:nvPicPr>
        <p:blipFill>
          <a:blip r:embed="rId3"/>
          <a:srcRect/>
          <a:stretch>
            <a:fillRect/>
          </a:stretch>
        </p:blipFill>
        <p:spPr bwMode="auto">
          <a:xfrm>
            <a:off x="5072066" y="3143248"/>
            <a:ext cx="3357586" cy="2857520"/>
          </a:xfrm>
          <a:prstGeom prst="rect">
            <a:avLst/>
          </a:prstGeom>
          <a:noFill/>
          <a:ln w="9525">
            <a:noFill/>
            <a:miter lim="800000"/>
            <a:headEnd/>
            <a:tailEnd/>
          </a:ln>
        </p:spPr>
      </p:pic>
      <p:pic>
        <p:nvPicPr>
          <p:cNvPr id="9" name="Рисунок 3"/>
          <p:cNvPicPr>
            <a:picLocks noChangeAspect="1"/>
          </p:cNvPicPr>
          <p:nvPr/>
        </p:nvPicPr>
        <p:blipFill>
          <a:blip r:embed="rId4"/>
          <a:srcRect/>
          <a:stretch>
            <a:fillRect/>
          </a:stretch>
        </p:blipFill>
        <p:spPr bwMode="auto">
          <a:xfrm>
            <a:off x="571471" y="3143248"/>
            <a:ext cx="4038961" cy="29172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714348" y="2198842"/>
            <a:ext cx="2857520" cy="3729028"/>
          </a:xfrm>
        </p:spPr>
      </p:pic>
      <p:sp>
        <p:nvSpPr>
          <p:cNvPr id="1025" name="Rectangle 1"/>
          <p:cNvSpPr>
            <a:spLocks noChangeArrowheads="1"/>
          </p:cNvSpPr>
          <p:nvPr/>
        </p:nvSpPr>
        <p:spPr bwMode="auto">
          <a:xfrm>
            <a:off x="714348" y="928670"/>
            <a:ext cx="81439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В настоящее время в мир</a:t>
            </a:r>
            <a:r>
              <a:rPr kumimoji="0" lang="ru-RU" sz="2400" b="0" i="0" u="none" strike="noStrike" cap="none" normalizeH="0" dirty="0" smtClean="0">
                <a:ln>
                  <a:noFill/>
                </a:ln>
                <a:solidFill>
                  <a:srgbClr val="000000"/>
                </a:solidFill>
                <a:effectLst/>
                <a:latin typeface="Calibri" pitchFamily="34" charset="0"/>
                <a:ea typeface="Times New Roman" pitchFamily="18" charset="0"/>
                <a:cs typeface="Calibri" pitchFamily="34" charset="0"/>
              </a:rPr>
              <a:t> </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насчитывается   около 600</a:t>
            </a:r>
            <a:r>
              <a:rPr kumimoji="0" lang="ru-RU" sz="2400" b="0" i="0" u="none" strike="noStrike" cap="none" normalizeH="0" dirty="0" smtClean="0">
                <a:ln>
                  <a:noFill/>
                </a:ln>
                <a:solidFill>
                  <a:srgbClr val="000000"/>
                </a:solidFill>
                <a:effectLst/>
                <a:latin typeface="Calibri" pitchFamily="34" charset="0"/>
                <a:ea typeface="Times New Roman" pitchFamily="18" charset="0"/>
                <a:cs typeface="Calibri" pitchFamily="34" charset="0"/>
              </a:rPr>
              <a:t> миллионов кошек.</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Cats Desktop Wallpapers FREE on Latoro.com"/>
          <p:cNvPicPr>
            <a:picLocks noChangeAspect="1" noChangeArrowheads="1"/>
          </p:cNvPicPr>
          <p:nvPr/>
        </p:nvPicPr>
        <p:blipFill>
          <a:blip r:embed="rId3"/>
          <a:srcRect/>
          <a:stretch>
            <a:fillRect/>
          </a:stretch>
        </p:blipFill>
        <p:spPr bwMode="auto">
          <a:xfrm>
            <a:off x="3929058" y="2214554"/>
            <a:ext cx="4595845" cy="3446883"/>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595</Words>
  <Application>Microsoft Office PowerPoint</Application>
  <PresentationFormat>Экран (4:3)</PresentationFormat>
  <Paragraphs>93</Paragraphs>
  <Slides>27</Slides>
  <Notes>7</Notes>
  <HiddenSlides>0</HiddenSlides>
  <MMClips>0</MMClips>
  <ScaleCrop>false</ScaleCrop>
  <HeadingPairs>
    <vt:vector size="4" baseType="variant">
      <vt:variant>
        <vt:lpstr>Тема</vt:lpstr>
      </vt:variant>
      <vt:variant>
        <vt:i4>2</vt:i4>
      </vt:variant>
      <vt:variant>
        <vt:lpstr>Заголовки слайдов</vt:lpstr>
      </vt:variant>
      <vt:variant>
        <vt:i4>27</vt:i4>
      </vt:variant>
    </vt:vector>
  </HeadingPairs>
  <TitlesOfParts>
    <vt:vector size="29" baseType="lpstr">
      <vt:lpstr>ClassicPhotoAlbum</vt:lpstr>
      <vt:lpstr>Аспект</vt:lpstr>
      <vt:lpstr>Всегда есть тот, кому ты нужен, Кто так в тебя наивно верит, Кто доверяет смело душу, Кто ждать готов, любя, у двери… </vt:lpstr>
      <vt:lpstr>Это моя кошка Пеппи. Она помогала мне в исследовании.</vt:lpstr>
      <vt:lpstr>Зачем кошке усы?</vt:lpstr>
      <vt:lpstr>Слайд 4</vt:lpstr>
      <vt:lpstr>наблюдать за поведением  кошки</vt:lpstr>
      <vt:lpstr>Слайд 6</vt:lpstr>
      <vt:lpstr>Методы исследования: </vt:lpstr>
      <vt:lpstr>Практическое значение работы - лучше узнать наших любимых питомцев и объяснить их поведение.  </vt:lpstr>
      <vt:lpstr>Слайд 9</vt:lpstr>
      <vt:lpstr>     Выведено около 256 пород.  </vt:lpstr>
      <vt:lpstr>Слайд 11</vt:lpstr>
      <vt:lpstr>Вибриссы -  от латинского слова «vibra», что означает «вибрировать», действительно они колеблются под давлением воздуха или предметов, до которых кошка дотрагивается.  </vt:lpstr>
      <vt:lpstr>Слайд 13</vt:lpstr>
      <vt:lpstr>Слайд 14</vt:lpstr>
      <vt:lpstr>                    охота</vt:lpstr>
      <vt:lpstr>Вибриссы у кошек – своеобразный аппарат для определения степени безопасности обеда, будь то мышь или порция корма. Домашние кошки, получив лакомство, вытягивают вперед усики и определяют, не представляет ли опасности то, что лежит в миске.</vt:lpstr>
      <vt:lpstr>            Ориентирование Двигаясь в темноте, кошка пригибает мордочку и опускает вибриссы вниз так, чтобы они касались поверхности. Соприкасаясь с почвой, травой и корой деревьев, усы помогают кошке преодолевать препятствия и идеально рассчитывать маршрут даже в кромешной тьме и абсолютной тишине.  </vt:lpstr>
      <vt:lpstr>               Общение</vt:lpstr>
      <vt:lpstr> Я  дала кошке кусочек мяса. Пеппи обнюхивала её и одновременно с этим ощупывала еду вперёд направленными усами. Вывод: усы кошке нужны для осязания («трогать предметы»)</vt:lpstr>
      <vt:lpstr>Слайд 20</vt:lpstr>
      <vt:lpstr>Слайд 21</vt:lpstr>
      <vt:lpstr>Слайд 22</vt:lpstr>
      <vt:lpstr>Результаты анкетирования             учеников з классов</vt:lpstr>
      <vt:lpstr>Слайд 24</vt:lpstr>
      <vt:lpstr> Вывод</vt:lpstr>
      <vt:lpstr>Слайд 26</vt:lpstr>
      <vt:lpstr>Слайд 27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2014-01-23T04:45:42Z</dcterms:created>
  <dcterms:modified xsi:type="dcterms:W3CDTF">2015-02-27T13:27:53Z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1049</vt:i4>
  </property>
  <property fmtid="{D5CDD505-2E9C-101B-9397-08002B2CF9AE}" pid="3" name="_Version">
    <vt:lpwstr>12.0.4518</vt:lpwstr>
  </property>
</Properties>
</file>