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95" r:id="rId4"/>
    <p:sldId id="299" r:id="rId5"/>
    <p:sldId id="301" r:id="rId6"/>
    <p:sldId id="302" r:id="rId7"/>
    <p:sldId id="306" r:id="rId8"/>
    <p:sldId id="304" r:id="rId9"/>
    <p:sldId id="308" r:id="rId10"/>
    <p:sldId id="310" r:id="rId11"/>
    <p:sldId id="313" r:id="rId12"/>
    <p:sldId id="314" r:id="rId13"/>
    <p:sldId id="317" r:id="rId14"/>
    <p:sldId id="269" r:id="rId15"/>
    <p:sldId id="271" r:id="rId16"/>
    <p:sldId id="274" r:id="rId17"/>
    <p:sldId id="275" r:id="rId18"/>
    <p:sldId id="276" r:id="rId19"/>
    <p:sldId id="280" r:id="rId20"/>
    <p:sldId id="282" r:id="rId21"/>
    <p:sldId id="287" r:id="rId22"/>
    <p:sldId id="288" r:id="rId23"/>
    <p:sldId id="284" r:id="rId24"/>
    <p:sldId id="289" r:id="rId25"/>
    <p:sldId id="286" r:id="rId26"/>
    <p:sldId id="322" r:id="rId27"/>
    <p:sldId id="319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FF2052D-D843-476F-9E87-20D897F13C53}">
          <p14:sldIdLst>
            <p14:sldId id="256"/>
            <p14:sldId id="294"/>
            <p14:sldId id="295"/>
            <p14:sldId id="299"/>
            <p14:sldId id="301"/>
            <p14:sldId id="302"/>
            <p14:sldId id="306"/>
            <p14:sldId id="304"/>
            <p14:sldId id="308"/>
            <p14:sldId id="310"/>
            <p14:sldId id="313"/>
            <p14:sldId id="314"/>
            <p14:sldId id="317"/>
            <p14:sldId id="316"/>
          </p14:sldIdLst>
        </p14:section>
        <p14:section name="Раздел без заголовка" id="{0BC99A73-D72C-4F05-ACE3-DE26C91D49B1}">
          <p14:sldIdLst>
            <p14:sldId id="269"/>
            <p14:sldId id="271"/>
            <p14:sldId id="274"/>
            <p14:sldId id="275"/>
            <p14:sldId id="276"/>
            <p14:sldId id="280"/>
            <p14:sldId id="282"/>
            <p14:sldId id="287"/>
            <p14:sldId id="288"/>
            <p14:sldId id="284"/>
            <p14:sldId id="289"/>
            <p14:sldId id="286"/>
            <p14:sldId id="322"/>
            <p14:sldId id="319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9" autoAdjust="0"/>
    <p:restoredTop sz="94660"/>
  </p:normalViewPr>
  <p:slideViewPr>
    <p:cSldViewPr>
      <p:cViewPr>
        <p:scale>
          <a:sx n="59" d="100"/>
          <a:sy n="59" d="100"/>
        </p:scale>
        <p:origin x="-111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51CA7-AA99-4E87-AF9F-CFC3F39CF6CE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65BC-A171-4E6A-972F-A289AB98A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61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97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97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0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ic.ipicture.ru/uploads/081007/ux4Ag6P3ff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ульти уроки\ФОНЫ\школьные\9f6201301ab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мульти уроки\ФОНЫ\школьные\891028f0eb4f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8215370" cy="5239602"/>
          </a:xfrm>
          <a:prstGeom prst="rect">
            <a:avLst/>
          </a:prstGeom>
          <a:noFill/>
        </p:spPr>
      </p:pic>
      <p:pic>
        <p:nvPicPr>
          <p:cNvPr id="15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3927503">
            <a:off x="-34950" y="591185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:\Documents and Settings\Администратор\Рабочий стол\Электронка\343daf36c46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6324194">
            <a:off x="88028" y="3042329"/>
            <a:ext cx="891867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 userDrawn="1"/>
        </p:nvSpPr>
        <p:spPr>
          <a:xfrm rot="21102161">
            <a:off x="62032" y="1844385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1233620">
            <a:off x="190240" y="3646859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÷</a:t>
            </a:r>
            <a:endParaRPr lang="ru-RU" sz="7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857232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8710109">
            <a:off x="8113071" y="4004544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Картинка 145 из 3346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00570"/>
            <a:ext cx="2057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C:\Documents and Settings\Администратор\Рабочий стол\Электронка\cf5a34b5b136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20818884">
            <a:off x="7871241" y="115476"/>
            <a:ext cx="1157283" cy="11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 userDrawn="1"/>
        </p:nvSpPr>
        <p:spPr>
          <a:xfrm>
            <a:off x="8429652" y="12858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614689" y="271462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0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ru-RU" sz="5400" b="1" i="0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11" descr="C:\Documents and Settings\Администратор\Рабочий стол\Электронка\343daf36c46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8036202">
            <a:off x="7938763" y="2101042"/>
            <a:ext cx="891867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 userDrawn="1"/>
        </p:nvSpPr>
        <p:spPr>
          <a:xfrm rot="21102161">
            <a:off x="7344960" y="5324648"/>
            <a:ext cx="1587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+b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3927503">
            <a:off x="6394470" y="5645353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ульти уроки\ФОНЫ\школьные\9f6201301ab4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Администратор\Рабочий стол\Рисунок1.png"/>
          <p:cNvPicPr>
            <a:picLocks noChangeAspect="1" noChangeArrowheads="1"/>
          </p:cNvPicPr>
          <p:nvPr userDrawn="1"/>
        </p:nvPicPr>
        <p:blipFill>
          <a:blip r:embed="rId14" cstate="print"/>
          <a:srcRect l="24660" r="13698" b="1901"/>
          <a:stretch>
            <a:fillRect/>
          </a:stretch>
        </p:blipFill>
        <p:spPr bwMode="auto">
          <a:xfrm>
            <a:off x="0" y="142852"/>
            <a:ext cx="714348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5&amp;text=%D0%BC%D0%B0%D1%80%D0%BA%D0%B0&amp;img_url=http://MBird.narod.ru/pi4/m1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140&amp;ed=1&amp;text=%D0%BA%D0%BE%D0%BB%D0%BE%D0%B1%D0%BE%D0%BA&amp;img_url=http://www.bubin-2006.hotbox.ru/fun6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140&amp;ed=1&amp;text=%D0%BA%D0%BE%D0%BB%D0%BE%D0%B1%D0%BE%D0%BA&amp;img_url=http://www.bubin-2006.hotbox.ru/fun6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kurer-sreda.ru/files/galaber/2009/11/index-60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hyperlink" Target="http://www.proshkolu.ru/user/latypowa77/file/1924334/" TargetMode="External"/><Relationship Id="rId3" Type="http://schemas.openxmlformats.org/officeDocument/2006/relationships/hyperlink" Target="http://www.proshkolu.ru/user/valent5/file/2143133/" TargetMode="External"/><Relationship Id="rId7" Type="http://schemas.openxmlformats.org/officeDocument/2006/relationships/hyperlink" Target="http://www.proshkolu.ru/user/sverdlovchanka/file/1568660/" TargetMode="External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hyperlink" Target="http://www.proshkolu.ru/user/sverdlovchanka/file/1631989/" TargetMode="External"/><Relationship Id="rId5" Type="http://schemas.openxmlformats.org/officeDocument/2006/relationships/hyperlink" Target="http://www.proshkolu.ru/user/valent5/file/2075097/" TargetMode="External"/><Relationship Id="rId10" Type="http://schemas.openxmlformats.org/officeDocument/2006/relationships/image" Target="../media/image36.gif"/><Relationship Id="rId4" Type="http://schemas.openxmlformats.org/officeDocument/2006/relationships/image" Target="../media/image33.gif"/><Relationship Id="rId9" Type="http://schemas.openxmlformats.org/officeDocument/2006/relationships/hyperlink" Target="http://www.proshkolu.ru/user/sverdlovchanka/file/1568638/" TargetMode="External"/><Relationship Id="rId1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proshkolu.ru/user/valent5/file/2218651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3.gif"/><Relationship Id="rId2" Type="http://schemas.openxmlformats.org/officeDocument/2006/relationships/hyperlink" Target="http://www.proshkolu.ru/user/valent5/file/216308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user/valent5/file/2163148/" TargetMode="External"/><Relationship Id="rId5" Type="http://schemas.openxmlformats.org/officeDocument/2006/relationships/image" Target="../media/image42.gif"/><Relationship Id="rId4" Type="http://schemas.openxmlformats.org/officeDocument/2006/relationships/hyperlink" Target="http://www.proshkolu.ru/user/valent5/file/216305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5&amp;text=%D0%BC%D0%B0%D1%80%D0%BA%D0%B0&amp;img_url=http://MBird.narod.ru/pi4/m1.jpg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196752"/>
            <a:ext cx="7488832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Всероссийский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Единый урок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по 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математике</a:t>
            </a:r>
          </a:p>
          <a:p>
            <a:pPr algn="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Кудряшова Светлана Николаевна, </a:t>
            </a:r>
          </a:p>
          <a:p>
            <a:pPr algn="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учитель начальных классов</a:t>
            </a:r>
          </a:p>
          <a:p>
            <a:pPr algn="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МБОУ «СКОШ»</a:t>
            </a:r>
          </a:p>
          <a:p>
            <a:pPr algn="ctr"/>
            <a:r>
              <a:rPr lang="ru-RU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</a:t>
            </a:r>
            <a:r>
              <a:rPr lang="ru-RU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.Губкинский</a:t>
            </a:r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4800600"/>
            <a:ext cx="8572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Архимед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0"/>
            <a:ext cx="857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pic>
        <p:nvPicPr>
          <p:cNvPr id="4" name="Рисунок 3" descr="http://im4-tub.yandex.net/i?id=2774157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27162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714375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/>
              <a:t>К = </a:t>
            </a:r>
            <a:r>
              <a:rPr lang="ru-RU" sz="4000" b="1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0" y="0"/>
            <a:ext cx="857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1714500"/>
            <a:ext cx="1285875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и</a:t>
            </a:r>
          </a:p>
        </p:txBody>
      </p:sp>
      <p:pic>
        <p:nvPicPr>
          <p:cNvPr id="8" name="Рисунок 7" descr="D:\Documents and Settings\света\Рабочий стол\m_515i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57313"/>
            <a:ext cx="2500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-857250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,,,,</a:t>
            </a:r>
          </a:p>
        </p:txBody>
      </p:sp>
    </p:spTree>
    <p:extLst>
      <p:ext uri="{BB962C8B-B14F-4D97-AF65-F5344CB8AC3E}">
        <p14:creationId xmlns="" xmlns:p14="http://schemas.microsoft.com/office/powerpoint/2010/main" val="8302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714375"/>
            <a:ext cx="1428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/>
              <a:t>,,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696" y="-714375"/>
            <a:ext cx="1307554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/>
              <a:t>,,</a:t>
            </a:r>
          </a:p>
        </p:txBody>
      </p:sp>
      <p:pic>
        <p:nvPicPr>
          <p:cNvPr id="5" name="Рисунок 4" descr="http://im6-tub.yandex.net/i?id=12283699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221456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214313"/>
            <a:ext cx="714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pic>
        <p:nvPicPr>
          <p:cNvPr id="7" name="Рисунок 6" descr="G:\Clipart\Спорт\Футбол\00046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357438"/>
            <a:ext cx="2000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1357313"/>
            <a:ext cx="1643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/>
              <a:t>Я = </a:t>
            </a:r>
            <a:r>
              <a:rPr lang="ru-RU" sz="4000" b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4875" y="1500188"/>
            <a:ext cx="171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0"/>
              <a:t>С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2063" y="2214563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C00000"/>
                </a:solidFill>
              </a:rPr>
              <a:t>Е</a:t>
            </a:r>
          </a:p>
        </p:txBody>
      </p:sp>
      <p:pic>
        <p:nvPicPr>
          <p:cNvPr id="11" name="Рисунок 10" descr="D:\Documents and Settings\света\Рабочий стол\kosatki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1928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38" y="-785813"/>
            <a:ext cx="857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438" y="2071688"/>
            <a:ext cx="928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Й</a:t>
            </a:r>
          </a:p>
        </p:txBody>
      </p:sp>
    </p:spTree>
    <p:extLst>
      <p:ext uri="{BB962C8B-B14F-4D97-AF65-F5344CB8AC3E}">
        <p14:creationId xmlns="" xmlns:p14="http://schemas.microsoft.com/office/powerpoint/2010/main" val="6908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800600"/>
            <a:ext cx="8786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Лобачевский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714375"/>
            <a:ext cx="1428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/>
              <a:t>,,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696" y="-714375"/>
            <a:ext cx="1307554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/>
              <a:t>,,</a:t>
            </a:r>
          </a:p>
        </p:txBody>
      </p:sp>
      <p:pic>
        <p:nvPicPr>
          <p:cNvPr id="5" name="Рисунок 4" descr="http://im6-tub.yandex.net/i?id=12283699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221456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214313"/>
            <a:ext cx="714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pic>
        <p:nvPicPr>
          <p:cNvPr id="7" name="Рисунок 6" descr="G:\Clipart\Спорт\Футбол\00046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357438"/>
            <a:ext cx="2000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1357313"/>
            <a:ext cx="1643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/>
              <a:t>Я = </a:t>
            </a:r>
            <a:r>
              <a:rPr lang="ru-RU" sz="4000" b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4875" y="1500188"/>
            <a:ext cx="171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0"/>
              <a:t>С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2063" y="2214563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C00000"/>
                </a:solidFill>
              </a:rPr>
              <a:t>Е</a:t>
            </a:r>
          </a:p>
        </p:txBody>
      </p:sp>
      <p:pic>
        <p:nvPicPr>
          <p:cNvPr id="11" name="Рисунок 10" descr="D:\Documents and Settings\света\Рабочий стол\kosatki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1928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38" y="-785813"/>
            <a:ext cx="857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438" y="2071688"/>
            <a:ext cx="928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Й</a:t>
            </a:r>
          </a:p>
        </p:txBody>
      </p:sp>
    </p:spTree>
    <p:extLst>
      <p:ext uri="{BB962C8B-B14F-4D97-AF65-F5344CB8AC3E}">
        <p14:creationId xmlns="" xmlns:p14="http://schemas.microsoft.com/office/powerpoint/2010/main" val="12998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Сообрази!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556793"/>
            <a:ext cx="7559303" cy="36009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 пилят брёвна на метровые куски. Отпиливание одного такого куска занимает 1 минуту. За сколько минут они распилят бревно длиной 5 метров?</a:t>
            </a:r>
          </a:p>
          <a:p>
            <a:pPr>
              <a:lnSpc>
                <a:spcPct val="150000"/>
              </a:lnSpc>
              <a:buFontTx/>
              <a:buNone/>
            </a:pP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77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2" y="0"/>
            <a:ext cx="86747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Вставь вместо </a:t>
            </a: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latin typeface="Century Schoolbook" pitchFamily="18" charset="0"/>
              </a:rPr>
              <a:t>*</a:t>
            </a:r>
            <a:r>
              <a:rPr lang="ru-RU" sz="4400" b="1" dirty="0" smtClean="0">
                <a:solidFill>
                  <a:srgbClr val="00B0F0"/>
                </a:solidFill>
                <a:latin typeface="Century Schoolbook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entury Schoolbook" pitchFamily="18" charset="0"/>
              </a:rPr>
              <a:t>арифметические знаки, чтобы в результате получилось 1.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143248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8000"/>
                </a:solidFill>
                <a:latin typeface="Century Schoolbook" pitchFamily="18" charset="0"/>
              </a:rPr>
              <a:t>Ответ </a:t>
            </a:r>
            <a:r>
              <a:rPr lang="ru-RU" sz="4400" b="1" dirty="0" smtClean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  <a:p>
            <a:endParaRPr lang="ru-RU" sz="44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403" y="3642569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+    –     +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  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– </a:t>
            </a:r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   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= </a:t>
            </a:r>
          </a:p>
        </p:txBody>
      </p:sp>
      <p:pic>
        <p:nvPicPr>
          <p:cNvPr id="8" name="Picture 15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1268499" cy="1226826"/>
          </a:xfrm>
          <a:prstGeom prst="rect">
            <a:avLst/>
          </a:prstGeom>
          <a:noFill/>
        </p:spPr>
      </p:pic>
      <p:pic>
        <p:nvPicPr>
          <p:cNvPr id="10" name="Picture 16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54" y="3642569"/>
            <a:ext cx="1382620" cy="1174775"/>
          </a:xfrm>
          <a:prstGeom prst="rect">
            <a:avLst/>
          </a:prstGeom>
          <a:noFill/>
        </p:spPr>
      </p:pic>
      <p:pic>
        <p:nvPicPr>
          <p:cNvPr id="11" name="Picture 17" descr="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67828"/>
            <a:ext cx="1428555" cy="1324255"/>
          </a:xfrm>
          <a:prstGeom prst="rect">
            <a:avLst/>
          </a:prstGeom>
          <a:noFill/>
        </p:spPr>
      </p:pic>
      <p:pic>
        <p:nvPicPr>
          <p:cNvPr id="12" name="Picture 18" descr="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1455351" cy="1178396"/>
          </a:xfrm>
          <a:prstGeom prst="rect">
            <a:avLst/>
          </a:prstGeom>
          <a:noFill/>
        </p:spPr>
      </p:pic>
      <p:pic>
        <p:nvPicPr>
          <p:cNvPr id="13" name="Picture 19" descr="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03290"/>
            <a:ext cx="1242616" cy="1088285"/>
          </a:xfrm>
          <a:prstGeom prst="rect">
            <a:avLst/>
          </a:prstGeom>
          <a:noFill/>
        </p:spPr>
      </p:pic>
      <p:pic>
        <p:nvPicPr>
          <p:cNvPr id="14" name="Picture 2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3815044"/>
            <a:ext cx="1350814" cy="10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94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Century Schoolbook" pitchFamily="18" charset="0"/>
              </a:rPr>
              <a:t>С какой стороны нужно взглянуть на фигуру 1, чтобы увидеть фигуру 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3643314"/>
            <a:ext cx="53002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Ответ : с задней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стороны.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928802"/>
            <a:ext cx="714380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00760" y="2714620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00760" y="3429000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86380" y="3429000"/>
            <a:ext cx="71438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857760"/>
            <a:ext cx="150019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143380"/>
            <a:ext cx="7858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928662" y="3643314"/>
            <a:ext cx="500066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428860" y="4643446"/>
            <a:ext cx="92869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428860" y="3929066"/>
            <a:ext cx="92869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14480" y="3643314"/>
            <a:ext cx="500066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714480" y="4143380"/>
            <a:ext cx="714380" cy="714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003017" y="4283603"/>
            <a:ext cx="714382" cy="5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571736" y="4714884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893075" y="4036223"/>
            <a:ext cx="6429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14546" y="4357694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428728" y="2928934"/>
            <a:ext cx="7858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2643174" y="3929066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428860" y="3929066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214546" y="2500306"/>
            <a:ext cx="428628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1428728" y="2500306"/>
            <a:ext cx="571504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928794" y="3214686"/>
            <a:ext cx="1428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2000232" y="2500306"/>
            <a:ext cx="6429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178827" y="3178967"/>
            <a:ext cx="500066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86050" y="500063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29454" y="364331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6463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0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3300"/>
                </a:solidFill>
                <a:latin typeface="Century Schoolbook" pitchFamily="18" charset="0"/>
              </a:defRPr>
            </a:lvl1pPr>
          </a:lstStyle>
          <a:p>
            <a:r>
              <a:rPr lang="ru-RU" sz="3600" dirty="0"/>
              <a:t>Есть 13 одинаковых  </a:t>
            </a:r>
            <a:r>
              <a:rPr lang="ru-RU" sz="3600" dirty="0" smtClean="0"/>
              <a:t>квадратов. </a:t>
            </a:r>
            <a:r>
              <a:rPr lang="ru-RU" sz="3600" dirty="0">
                <a:solidFill>
                  <a:srgbClr val="006600"/>
                </a:solidFill>
              </a:rPr>
              <a:t>Как из них составить 2 квадрата?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57" y="16346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622857" y="3933056"/>
            <a:ext cx="8413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9150" y="162346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79150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7783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76397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28429" y="232837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27679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8403" y="165252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0726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7116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85957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36678" y="23571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8617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625" y="4993914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1346" y="5000636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10917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53515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04237" y="5958429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111754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53516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04238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5715016"/>
            <a:ext cx="857256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572008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04240" y="4548609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72198" y="4572008"/>
            <a:ext cx="857128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00497" y="5675954"/>
            <a:ext cx="874272" cy="75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8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587" y="285728"/>
            <a:ext cx="837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Сколько треугольников изображено на рисунке?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9" y="571501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Century Schoolbook" pitchFamily="18" charset="0"/>
              </a:rPr>
              <a:t>Ответ: 21 треугольник</a:t>
            </a:r>
            <a:endParaRPr lang="ru-RU" sz="44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357686" y="1857364"/>
            <a:ext cx="2736304" cy="2304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5077766" y="2937484"/>
            <a:ext cx="1296144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645718" y="3657563"/>
            <a:ext cx="792088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6002627" y="3657564"/>
            <a:ext cx="792088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5389421" y="2433426"/>
            <a:ext cx="672832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5581822" y="2073388"/>
            <a:ext cx="288032" cy="3600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n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643050"/>
            <a:ext cx="3000397" cy="3119199"/>
          </a:xfrm>
          <a:prstGeom prst="rect">
            <a:avLst/>
          </a:prstGeom>
          <a:noFill/>
          <a:ln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3989" y="66043"/>
            <a:ext cx="2050009" cy="19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0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3326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Часы показывают  11 часов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. Через сколько минут минутная стрелка догонит часовую?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357694"/>
            <a:ext cx="5786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Ответ 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Минутная стрелка догонит часовую в 12 часов, а сейчас 11 часов. Значит, произойдёт это через  60 минут . 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7" name="Picture 14" descr="jerboa_hanging_from_c_aa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1429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0"/>
            <a:ext cx="8205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Century Schoolbook" pitchFamily="18" charset="0"/>
              </a:rPr>
              <a:t>Сколько всего вершин у  четырёх  кубиков?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6132" y="-1"/>
            <a:ext cx="9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4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10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82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3071810"/>
            <a:ext cx="82053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    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Решение:  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8 вершин * 4 кубика = 32 вершины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  </a:t>
            </a: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5429264"/>
            <a:ext cx="52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Ответ:    32 вершины</a:t>
            </a:r>
          </a:p>
        </p:txBody>
      </p:sp>
    </p:spTree>
    <p:extLst>
      <p:ext uri="{BB962C8B-B14F-4D97-AF65-F5344CB8AC3E}">
        <p14:creationId xmlns="" xmlns:p14="http://schemas.microsoft.com/office/powerpoint/2010/main" val="40318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	Подобно </a:t>
            </a:r>
            <a:r>
              <a:rPr lang="ru-RU" sz="3200" b="1" dirty="0">
                <a:solidFill>
                  <a:srgbClr val="C00000"/>
                </a:solidFill>
              </a:rPr>
              <a:t>тому как все искусства тяготеют к музыке, все науки стремятся к математике.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   Д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ru-RU" sz="3200" b="1" dirty="0" err="1" smtClean="0">
                <a:solidFill>
                  <a:srgbClr val="C00000"/>
                </a:solidFill>
              </a:rPr>
              <a:t>Сантаяна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	Великая </a:t>
            </a:r>
            <a:r>
              <a:rPr lang="ru-RU" sz="3200" b="1" dirty="0">
                <a:solidFill>
                  <a:srgbClr val="7030A0"/>
                </a:solidFill>
              </a:rPr>
              <a:t>книга природы написана математическими символами.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                                                           Галилей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	В </a:t>
            </a:r>
            <a:r>
              <a:rPr lang="ru-RU" sz="3200" b="1" dirty="0">
                <a:solidFill>
                  <a:srgbClr val="C00000"/>
                </a:solidFill>
              </a:rPr>
              <a:t>каждой естественной науке заключено столько истины, сколько в ней есть математики.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                                                              И. Кант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Окружающий нас мир – это мир геометрии.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                                                  А.Д. Александров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379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8101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Какая грань будет находиться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сверху,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если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кубик,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сделанный из данной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развёртки,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поставить на закрашенную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грань?</a:t>
            </a:r>
            <a:endParaRPr lang="ru-RU" sz="32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019" y="5873115"/>
            <a:ext cx="48729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Ответ: 4 грань.</a:t>
            </a:r>
          </a:p>
          <a:p>
            <a:endParaRPr lang="ru-RU" dirty="0" smtClean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780782"/>
            <a:ext cx="4495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  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429000"/>
            <a:ext cx="571504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429000"/>
            <a:ext cx="1428760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1"/>
            <a:endCxn id="9" idx="3"/>
          </p:cNvCxnSpPr>
          <p:nvPr/>
        </p:nvCxnSpPr>
        <p:spPr>
          <a:xfrm rot="10800000" flipH="1">
            <a:off x="3143240" y="4857760"/>
            <a:ext cx="1428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72000" y="2000240"/>
            <a:ext cx="1428760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H="1">
            <a:off x="4572000" y="3429000"/>
            <a:ext cx="1428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628" y="235743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795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19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521495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0232" y="378619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3429000"/>
            <a:ext cx="1428760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67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Century Schoolbook" pitchFamily="18" charset="0"/>
              </a:rPr>
              <a:t>Вот </a:t>
            </a:r>
            <a:r>
              <a:rPr lang="ru-RU" sz="3600" b="1" dirty="0" smtClean="0">
                <a:solidFill>
                  <a:srgbClr val="00B050"/>
                </a:solidFill>
                <a:latin typeface="Century Schoolbook" pitchFamily="18" charset="0"/>
              </a:rPr>
              <a:t>так выкладывают цифры из палочек:</a:t>
            </a:r>
            <a:endParaRPr lang="ru-RU" sz="36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0043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entury Schoolbook" pitchFamily="18" charset="0"/>
              </a:rPr>
              <a:t>Какое самое большое число удастся выложить из 5 палочек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Ответ : </a:t>
            </a:r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число 9 </a:t>
            </a:r>
            <a:endParaRPr lang="ru-RU" sz="36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11266" name="Picture 2" descr="Картинка 10 из 17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5327"/>
          <a:stretch>
            <a:fillRect/>
          </a:stretch>
        </p:blipFill>
        <p:spPr bwMode="auto">
          <a:xfrm>
            <a:off x="714348" y="1643050"/>
            <a:ext cx="8292338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88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85728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Сколько отрезков на чертеже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Ответ </a:t>
            </a:r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: </a:t>
            </a:r>
            <a:r>
              <a:rPr lang="en-US" sz="3600" b="1" dirty="0" smtClean="0">
                <a:solidFill>
                  <a:srgbClr val="008000"/>
                </a:solidFill>
                <a:latin typeface="Century Schoolbook" pitchFamily="18" charset="0"/>
              </a:rPr>
              <a:t>10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отрезков 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3042" y="3500438"/>
            <a:ext cx="7143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21454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14678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5768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42925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50082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3372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8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entury Schoolbook" pitchFamily="18" charset="0"/>
              </a:rPr>
              <a:t>D</a:t>
            </a:r>
            <a:endParaRPr lang="ru-RU" sz="3600" b="1" dirty="0" smtClean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Е</a:t>
            </a:r>
          </a:p>
        </p:txBody>
      </p:sp>
      <p:pic>
        <p:nvPicPr>
          <p:cNvPr id="19" name="Picture 3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84592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47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58" y="485262"/>
            <a:ext cx="8108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В комнате сидят несколько кошек и 6 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собак.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Кошачьих лап вдвое 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больше,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чем собачьих 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носов.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Сколько кошек в комнате 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    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572140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Ответ :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    3 кошки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392906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Решение: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Если собак  - 6, то кошачьих лап – 12. Значит, всего кошек – 3.</a:t>
            </a:r>
          </a:p>
        </p:txBody>
      </p:sp>
      <p:pic>
        <p:nvPicPr>
          <p:cNvPr id="6" name="Picture 34" descr="Черный кот - Валентина Вениаминовна Королева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1190625" cy="1581151"/>
          </a:xfrm>
          <a:prstGeom prst="rect">
            <a:avLst/>
          </a:prstGeom>
          <a:noFill/>
        </p:spPr>
      </p:pic>
      <p:pic>
        <p:nvPicPr>
          <p:cNvPr id="9" name="Picture 26" descr="Мне хорошо! - Валентина Вениаминовна Короле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428736"/>
            <a:ext cx="1152525" cy="1295401"/>
          </a:xfrm>
          <a:prstGeom prst="rect">
            <a:avLst/>
          </a:prstGeom>
          <a:noFill/>
        </p:spPr>
      </p:pic>
      <p:pic>
        <p:nvPicPr>
          <p:cNvPr id="11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357430"/>
            <a:ext cx="914400" cy="1019176"/>
          </a:xfrm>
          <a:prstGeom prst="rect">
            <a:avLst/>
          </a:prstGeom>
          <a:noFill/>
        </p:spPr>
      </p:pic>
      <p:pic>
        <p:nvPicPr>
          <p:cNvPr id="12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428868"/>
            <a:ext cx="914400" cy="1019176"/>
          </a:xfrm>
          <a:prstGeom prst="rect">
            <a:avLst/>
          </a:prstGeom>
          <a:noFill/>
        </p:spPr>
      </p:pic>
      <p:pic>
        <p:nvPicPr>
          <p:cNvPr id="13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1857364"/>
            <a:ext cx="1626120" cy="2057396"/>
          </a:xfrm>
          <a:prstGeom prst="rect">
            <a:avLst/>
          </a:prstGeom>
          <a:noFill/>
        </p:spPr>
      </p:pic>
      <p:pic>
        <p:nvPicPr>
          <p:cNvPr id="14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2071678"/>
            <a:ext cx="1333494" cy="1687160"/>
          </a:xfrm>
          <a:prstGeom prst="rect">
            <a:avLst/>
          </a:prstGeom>
          <a:noFill/>
        </p:spPr>
      </p:pic>
      <p:pic>
        <p:nvPicPr>
          <p:cNvPr id="15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44" y="2071678"/>
            <a:ext cx="904875" cy="942976"/>
          </a:xfrm>
          <a:prstGeom prst="rect">
            <a:avLst/>
          </a:prstGeom>
          <a:noFill/>
        </p:spPr>
      </p:pic>
      <p:pic>
        <p:nvPicPr>
          <p:cNvPr id="16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3143248"/>
            <a:ext cx="904875" cy="942976"/>
          </a:xfrm>
          <a:prstGeom prst="rect">
            <a:avLst/>
          </a:prstGeom>
          <a:noFill/>
        </p:spPr>
      </p:pic>
      <p:pic>
        <p:nvPicPr>
          <p:cNvPr id="17" name="Picture 6" descr="Без названия - Ирина Владимировна Латыпова">
            <a:hlinkClick r:id="rId13" tooltip="далее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2643182"/>
            <a:ext cx="9525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75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34594"/>
            <a:ext cx="5320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Schoolbook" pitchFamily="18" charset="0"/>
              </a:rPr>
              <a:t>Из 12 спичек составлен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квадрат.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Убери </a:t>
            </a:r>
            <a:r>
              <a:rPr lang="ru-RU" sz="3200" b="1" dirty="0">
                <a:solidFill>
                  <a:srgbClr val="C00000"/>
                </a:solidFill>
                <a:latin typeface="Century Schoolbook" pitchFamily="18" charset="0"/>
              </a:rPr>
              <a:t>2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спички, чтобы </a:t>
            </a:r>
            <a:r>
              <a:rPr lang="ru-RU" sz="3200" b="1" dirty="0">
                <a:solidFill>
                  <a:srgbClr val="C00000"/>
                </a:solidFill>
                <a:latin typeface="Century Schoolbook" pitchFamily="18" charset="0"/>
              </a:rPr>
              <a:t>осталось 2 квадрата 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1760" y="3214686"/>
            <a:ext cx="25202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Ответ :   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 rot="-8017681">
            <a:off x="1429886" y="658848"/>
            <a:ext cx="746125" cy="717550"/>
            <a:chOff x="2416" y="1551"/>
            <a:chExt cx="800" cy="765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-8017681">
            <a:off x="2430017" y="658849"/>
            <a:ext cx="746125" cy="717550"/>
            <a:chOff x="2416" y="1551"/>
            <a:chExt cx="800" cy="765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18918639">
            <a:off x="2930522" y="1158758"/>
            <a:ext cx="746125" cy="717550"/>
            <a:chOff x="2416" y="1551"/>
            <a:chExt cx="800" cy="765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8017681">
            <a:off x="2358580" y="1658980"/>
            <a:ext cx="746125" cy="717550"/>
            <a:chOff x="2416" y="1551"/>
            <a:chExt cx="800" cy="765"/>
          </a:xfrm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017681">
            <a:off x="1358449" y="1658980"/>
            <a:ext cx="746125" cy="717550"/>
            <a:chOff x="2416" y="1551"/>
            <a:chExt cx="800" cy="765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8017681">
            <a:off x="2430019" y="2659111"/>
            <a:ext cx="746125" cy="717550"/>
            <a:chOff x="2416" y="1551"/>
            <a:chExt cx="800" cy="765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18918639">
            <a:off x="1001696" y="1158757"/>
            <a:ext cx="746125" cy="717550"/>
            <a:chOff x="2416" y="1551"/>
            <a:chExt cx="800" cy="765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18918639">
            <a:off x="1930390" y="1158757"/>
            <a:ext cx="746125" cy="717550"/>
            <a:chOff x="2416" y="1551"/>
            <a:chExt cx="800" cy="765"/>
          </a:xfrm>
        </p:grpSpPr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18918639">
            <a:off x="1001696" y="2158889"/>
            <a:ext cx="746125" cy="717550"/>
            <a:chOff x="2416" y="1551"/>
            <a:chExt cx="800" cy="765"/>
          </a:xfrm>
        </p:grpSpPr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18918639">
            <a:off x="2930522" y="2158890"/>
            <a:ext cx="746125" cy="717550"/>
            <a:chOff x="2416" y="1551"/>
            <a:chExt cx="800" cy="765"/>
          </a:xfrm>
        </p:grpSpPr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18918639">
            <a:off x="1930390" y="2158890"/>
            <a:ext cx="746125" cy="717550"/>
            <a:chOff x="2416" y="1551"/>
            <a:chExt cx="800" cy="765"/>
          </a:xfrm>
        </p:grpSpPr>
        <p:sp>
          <p:nvSpPr>
            <p:cNvPr id="59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8017681">
            <a:off x="1501324" y="2659111"/>
            <a:ext cx="746125" cy="717550"/>
            <a:chOff x="2416" y="1551"/>
            <a:chExt cx="800" cy="765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" name="Group 11"/>
          <p:cNvGrpSpPr>
            <a:grpSpLocks/>
          </p:cNvGrpSpPr>
          <p:nvPr/>
        </p:nvGrpSpPr>
        <p:grpSpPr bwMode="auto">
          <a:xfrm rot="-8017681">
            <a:off x="5358975" y="3444930"/>
            <a:ext cx="746125" cy="717550"/>
            <a:chOff x="2416" y="1551"/>
            <a:chExt cx="800" cy="765"/>
          </a:xfrm>
        </p:grpSpPr>
        <p:sp>
          <p:nvSpPr>
            <p:cNvPr id="8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5" name="Group 11"/>
          <p:cNvGrpSpPr>
            <a:grpSpLocks/>
          </p:cNvGrpSpPr>
          <p:nvPr/>
        </p:nvGrpSpPr>
        <p:grpSpPr bwMode="auto">
          <a:xfrm rot="-8017681">
            <a:off x="6359106" y="3444931"/>
            <a:ext cx="746125" cy="717550"/>
            <a:chOff x="2416" y="1551"/>
            <a:chExt cx="800" cy="765"/>
          </a:xfrm>
        </p:grpSpPr>
        <p:sp>
          <p:nvSpPr>
            <p:cNvPr id="8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" name="Group 11"/>
          <p:cNvGrpSpPr>
            <a:grpSpLocks/>
          </p:cNvGrpSpPr>
          <p:nvPr/>
        </p:nvGrpSpPr>
        <p:grpSpPr bwMode="auto">
          <a:xfrm rot="18918639">
            <a:off x="6859611" y="3944840"/>
            <a:ext cx="746125" cy="717550"/>
            <a:chOff x="2416" y="1551"/>
            <a:chExt cx="800" cy="765"/>
          </a:xfrm>
        </p:grpSpPr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" name="Group 11"/>
          <p:cNvGrpSpPr>
            <a:grpSpLocks/>
          </p:cNvGrpSpPr>
          <p:nvPr/>
        </p:nvGrpSpPr>
        <p:grpSpPr bwMode="auto">
          <a:xfrm rot="-8017681">
            <a:off x="6287669" y="4445062"/>
            <a:ext cx="746125" cy="717550"/>
            <a:chOff x="2416" y="1551"/>
            <a:chExt cx="800" cy="765"/>
          </a:xfrm>
        </p:grpSpPr>
        <p:sp>
          <p:nvSpPr>
            <p:cNvPr id="92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7" name="Group 11"/>
          <p:cNvGrpSpPr>
            <a:grpSpLocks/>
          </p:cNvGrpSpPr>
          <p:nvPr/>
        </p:nvGrpSpPr>
        <p:grpSpPr bwMode="auto">
          <a:xfrm rot="-8017681">
            <a:off x="6359108" y="5445193"/>
            <a:ext cx="746125" cy="717550"/>
            <a:chOff x="2416" y="1551"/>
            <a:chExt cx="800" cy="765"/>
          </a:xfrm>
        </p:grpSpPr>
        <p:sp>
          <p:nvSpPr>
            <p:cNvPr id="98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" name="Group 11"/>
          <p:cNvGrpSpPr>
            <a:grpSpLocks/>
          </p:cNvGrpSpPr>
          <p:nvPr/>
        </p:nvGrpSpPr>
        <p:grpSpPr bwMode="auto">
          <a:xfrm rot="18918639">
            <a:off x="5859479" y="3944839"/>
            <a:ext cx="746125" cy="717550"/>
            <a:chOff x="2416" y="1551"/>
            <a:chExt cx="800" cy="765"/>
          </a:xfrm>
        </p:grpSpPr>
        <p:sp>
          <p:nvSpPr>
            <p:cNvPr id="10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" name="Group 11"/>
          <p:cNvGrpSpPr>
            <a:grpSpLocks/>
          </p:cNvGrpSpPr>
          <p:nvPr/>
        </p:nvGrpSpPr>
        <p:grpSpPr bwMode="auto">
          <a:xfrm rot="18918639">
            <a:off x="6859611" y="4944972"/>
            <a:ext cx="746125" cy="717550"/>
            <a:chOff x="2416" y="1551"/>
            <a:chExt cx="800" cy="765"/>
          </a:xfrm>
        </p:grpSpPr>
        <p:sp>
          <p:nvSpPr>
            <p:cNvPr id="104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9" name="Group 11"/>
          <p:cNvGrpSpPr>
            <a:grpSpLocks/>
          </p:cNvGrpSpPr>
          <p:nvPr/>
        </p:nvGrpSpPr>
        <p:grpSpPr bwMode="auto">
          <a:xfrm rot="-8017681">
            <a:off x="5430413" y="5445193"/>
            <a:ext cx="746125" cy="717550"/>
            <a:chOff x="2416" y="1551"/>
            <a:chExt cx="800" cy="765"/>
          </a:xfrm>
        </p:grpSpPr>
        <p:sp>
          <p:nvSpPr>
            <p:cNvPr id="110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" name="Group 11"/>
          <p:cNvGrpSpPr>
            <a:grpSpLocks/>
          </p:cNvGrpSpPr>
          <p:nvPr/>
        </p:nvGrpSpPr>
        <p:grpSpPr bwMode="auto">
          <a:xfrm rot="18918639">
            <a:off x="4930785" y="3944840"/>
            <a:ext cx="746125" cy="717550"/>
            <a:chOff x="2416" y="1551"/>
            <a:chExt cx="800" cy="765"/>
          </a:xfrm>
        </p:grpSpPr>
        <p:sp>
          <p:nvSpPr>
            <p:cNvPr id="11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5" name="Group 11"/>
          <p:cNvGrpSpPr>
            <a:grpSpLocks/>
          </p:cNvGrpSpPr>
          <p:nvPr/>
        </p:nvGrpSpPr>
        <p:grpSpPr bwMode="auto">
          <a:xfrm rot="18918639">
            <a:off x="4930786" y="4944972"/>
            <a:ext cx="746125" cy="717550"/>
            <a:chOff x="2416" y="1551"/>
            <a:chExt cx="800" cy="765"/>
          </a:xfrm>
        </p:grpSpPr>
        <p:sp>
          <p:nvSpPr>
            <p:cNvPr id="11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5600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85728"/>
            <a:ext cx="5904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entury Schoolbook" pitchFamily="18" charset="0"/>
              </a:rPr>
              <a:t>Сколько из следующих чисел </a:t>
            </a:r>
            <a:r>
              <a:rPr lang="ru-RU" sz="4000" b="1" dirty="0" smtClean="0">
                <a:solidFill>
                  <a:srgbClr val="0070C0"/>
                </a:solidFill>
                <a:latin typeface="Century Schoolbook" pitchFamily="18" charset="0"/>
              </a:rPr>
              <a:t>уменьшается, </a:t>
            </a:r>
            <a:r>
              <a:rPr lang="ru-RU" sz="4000" b="1" dirty="0">
                <a:solidFill>
                  <a:srgbClr val="0070C0"/>
                </a:solidFill>
                <a:latin typeface="Century Schoolbook" pitchFamily="18" charset="0"/>
              </a:rPr>
              <a:t>если их прочитать справа </a:t>
            </a:r>
            <a:r>
              <a:rPr lang="ru-RU" sz="4000" b="1" dirty="0" smtClean="0">
                <a:solidFill>
                  <a:srgbClr val="0070C0"/>
                </a:solidFill>
                <a:latin typeface="Century Schoolbook" pitchFamily="18" charset="0"/>
              </a:rPr>
              <a:t>налево: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entury Schoolbook" pitchFamily="18" charset="0"/>
              </a:rPr>
              <a:t>1991</a:t>
            </a:r>
            <a:r>
              <a:rPr lang="ru-RU" sz="4000" b="1" dirty="0">
                <a:solidFill>
                  <a:srgbClr val="0070C0"/>
                </a:solidFill>
                <a:latin typeface="Century Schoolbook" pitchFamily="18" charset="0"/>
              </a:rPr>
              <a:t>, 2323, 2112, 2222, 3131, 2332, 5252 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08518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Century Schoolbook" pitchFamily="18" charset="0"/>
              </a:rPr>
              <a:t>Ответ: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entury Schoolbook" pitchFamily="18" charset="0"/>
              </a:rPr>
              <a:t> 3131 , 5252 - всего 2 числа.</a:t>
            </a:r>
            <a:endParaRPr lang="ru-RU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7" name="Picture 8" descr="Ура! - Валентина Вениаминовна Короле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720835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7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Сообрази!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266384" cy="4967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Придумайте какое-нибудь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 (не очень ,конечно, большое число). Умножьте его само на себя. к полученному результату прибавьте удвоенное задуманное число и ещё единицу. Назовите полученное число.</a:t>
            </a:r>
          </a:p>
          <a:p>
            <a:pPr>
              <a:buFontTx/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Как найдено задуманное число?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12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839720" cy="572988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"Если вы хотите научиться плавать, смело входите в воду!</a:t>
            </a:r>
          </a:p>
          <a:p>
            <a:pPr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если хотите научиться решать задачи - решайте их!"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644008" y="3005631"/>
            <a:ext cx="4352826" cy="36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94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Веселись! - Валентина Вениаминовна Короле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14411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24" descr="Тебе! - Валентина Вениаминовна Короле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3248"/>
            <a:ext cx="2448272" cy="2448272"/>
          </a:xfrm>
          <a:prstGeom prst="rect">
            <a:avLst/>
          </a:prstGeom>
          <a:noFill/>
        </p:spPr>
      </p:pic>
      <p:pic>
        <p:nvPicPr>
          <p:cNvPr id="2" name="Picture 20" descr="Kiss! - Валентина Вениаминовна Королева">
            <a:hlinkClick r:id="rId6" tooltip="далее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8867" y="3914411"/>
            <a:ext cx="2942960" cy="2942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227032">
            <a:off x="1320549" y="1113769"/>
            <a:ext cx="64075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До новых встреч 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6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5324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только некоторые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высказывания: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другие науки, математика возникла из практических нужд людей: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измерения площадей земельных участков и вместимости сосудов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                из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счисления времени и их механики. </a:t>
            </a:r>
            <a:b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		Ф. Энгельс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природы написана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математическими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символами. </a:t>
            </a:r>
          </a:p>
          <a:p>
            <a:pPr lvl="4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Галилей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природе существует внутренне присущая ей скрытая гармония, отражающаяся в наших умах в виде простых математических законов. Именно этим объясняется, почему природные явления удаётся предсказывать с помощью комбинации наблюдений и математического анализа.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Г.Вейль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Умственный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на уроках математики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пробный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камень мышления.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В.А. Сухомлинский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368152" cy="10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61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5040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Исаак Ньютон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(1643—1727)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 знаменитый английский </a:t>
            </a:r>
            <a:r>
              <a:rPr lang="ru-RU" sz="2000" b="1" dirty="0" smtClean="0">
                <a:solidFill>
                  <a:srgbClr val="7030A0"/>
                </a:solidFill>
              </a:rPr>
              <a:t>математик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физик </a:t>
            </a:r>
            <a:r>
              <a:rPr lang="ru-RU" sz="2000" b="1" dirty="0" smtClean="0">
                <a:solidFill>
                  <a:srgbClr val="7030A0"/>
                </a:solidFill>
              </a:rPr>
              <a:t>и </a:t>
            </a:r>
            <a:r>
              <a:rPr lang="ru-RU" sz="2000" b="1" dirty="0">
                <a:solidFill>
                  <a:srgbClr val="7030A0"/>
                </a:solidFill>
              </a:rPr>
              <a:t>богослов.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Он </a:t>
            </a:r>
            <a:r>
              <a:rPr lang="ru-RU" sz="2000" b="1" dirty="0">
                <a:solidFill>
                  <a:srgbClr val="7030A0"/>
                </a:solidFill>
              </a:rPr>
              <a:t>открыл закон всемирного тяготения, а также разработал теорию движения планет. Он первый, используя призму, разложил белый свет на семь цветов радуги.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768612" cy="34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689473" cy="34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3290500"/>
            <a:ext cx="49685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сэр </a:t>
            </a:r>
            <a:r>
              <a:rPr lang="ru-RU" sz="2800" b="1" dirty="0">
                <a:solidFill>
                  <a:srgbClr val="FF0000"/>
                </a:solidFill>
              </a:rPr>
              <a:t>Уильям Джонс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(англ. </a:t>
            </a:r>
            <a:r>
              <a:rPr lang="ru-RU" dirty="0" err="1">
                <a:solidFill>
                  <a:srgbClr val="FF0000"/>
                </a:solidFill>
              </a:rPr>
              <a:t>Sir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William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Jones</a:t>
            </a:r>
            <a:r>
              <a:rPr lang="ru-RU" dirty="0">
                <a:solidFill>
                  <a:srgbClr val="FF0000"/>
                </a:solidFill>
              </a:rPr>
              <a:t>, 1675—1749)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</a:rPr>
              <a:t>британский (валлийский) математик, первый обозначил число пи греческой буквой π...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Кто </a:t>
            </a:r>
            <a:r>
              <a:rPr lang="ru-RU" sz="2000" b="1" dirty="0">
                <a:solidFill>
                  <a:srgbClr val="008000"/>
                </a:solidFill>
              </a:rPr>
              <a:t>автор обозначения числа  </a:t>
            </a:r>
          </a:p>
          <a:p>
            <a:r>
              <a:rPr lang="ru-RU" sz="2000" b="1" dirty="0">
                <a:solidFill>
                  <a:srgbClr val="008000"/>
                </a:solidFill>
              </a:rPr>
              <a:t>   π  = 3,1415…? Он же впервые применил двоеточие для обозначения действия деления.</a:t>
            </a:r>
            <a:endParaRPr lang="el-GR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8" y="332656"/>
            <a:ext cx="2738560" cy="331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332656"/>
            <a:ext cx="52565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Пифагор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Самосский 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(570—490 гг. до н. э.) </a:t>
            </a:r>
          </a:p>
          <a:p>
            <a:pPr algn="ctr"/>
            <a:r>
              <a:rPr lang="ru-RU" sz="3200" b="1" dirty="0">
                <a:solidFill>
                  <a:srgbClr val="008000"/>
                </a:solidFill>
              </a:rPr>
              <a:t> древнегреческий </a:t>
            </a:r>
            <a:r>
              <a:rPr lang="ru-RU" sz="3200" b="1" dirty="0" smtClean="0">
                <a:solidFill>
                  <a:srgbClr val="008000"/>
                </a:solidFill>
              </a:rPr>
              <a:t>  философ </a:t>
            </a:r>
            <a:r>
              <a:rPr lang="ru-RU" sz="3200" b="1" dirty="0">
                <a:solidFill>
                  <a:srgbClr val="008000"/>
                </a:solidFill>
              </a:rPr>
              <a:t>и математик</a:t>
            </a:r>
            <a:r>
              <a:rPr lang="ru-RU" sz="3200" b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Этот известнейший учёный-математик посвятил свою жизнь геометрии. Одной из его </a:t>
            </a:r>
            <a:r>
              <a:rPr lang="ru-RU" sz="3200" b="1" dirty="0" smtClean="0">
                <a:solidFill>
                  <a:srgbClr val="008000"/>
                </a:solidFill>
              </a:rPr>
              <a:t>любимых геометрических </a:t>
            </a:r>
            <a:r>
              <a:rPr lang="ru-RU" sz="3200" b="1" dirty="0">
                <a:solidFill>
                  <a:srgbClr val="008000"/>
                </a:solidFill>
              </a:rPr>
              <a:t>фигур </a:t>
            </a:r>
            <a:endParaRPr lang="ru-RU" sz="3200" b="1" dirty="0" smtClean="0">
              <a:solidFill>
                <a:srgbClr val="008000"/>
              </a:solidFill>
            </a:endParaRPr>
          </a:p>
          <a:p>
            <a:r>
              <a:rPr lang="ru-RU" sz="3200" b="1" dirty="0" smtClean="0">
                <a:solidFill>
                  <a:srgbClr val="008000"/>
                </a:solidFill>
              </a:rPr>
              <a:t>была </a:t>
            </a:r>
            <a:r>
              <a:rPr lang="ru-RU" sz="3200" b="1" dirty="0">
                <a:solidFill>
                  <a:srgbClr val="008000"/>
                </a:solidFill>
              </a:rPr>
              <a:t>фигура, имеющая </a:t>
            </a:r>
            <a:endParaRPr lang="ru-RU" sz="3200" b="1" dirty="0" smtClean="0">
              <a:solidFill>
                <a:srgbClr val="008000"/>
              </a:solidFill>
            </a:endParaRPr>
          </a:p>
          <a:p>
            <a:r>
              <a:rPr lang="ru-RU" sz="3200" b="1" dirty="0">
                <a:solidFill>
                  <a:srgbClr val="008000"/>
                </a:solidFill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    три </a:t>
            </a:r>
            <a:r>
              <a:rPr lang="ru-RU" sz="3200" b="1" dirty="0">
                <a:solidFill>
                  <a:srgbClr val="008000"/>
                </a:solidFill>
              </a:rPr>
              <a:t>вершины.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2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" y="116632"/>
            <a:ext cx="3096344" cy="414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16632"/>
            <a:ext cx="58681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ЦИОЛКОВСКИЙ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Константин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Эдуардович.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(1857 — 1935)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Советский ученый </a:t>
            </a:r>
            <a:r>
              <a:rPr lang="ru-RU" sz="3600" dirty="0" smtClean="0">
                <a:solidFill>
                  <a:srgbClr val="0070C0"/>
                </a:solidFill>
              </a:rPr>
              <a:t>и изобретатель</a:t>
            </a:r>
            <a:r>
              <a:rPr lang="ru-RU" sz="3600" dirty="0">
                <a:solidFill>
                  <a:srgbClr val="0070C0"/>
                </a:solidFill>
              </a:rPr>
              <a:t>, </a:t>
            </a:r>
            <a:r>
              <a:rPr lang="ru-RU" sz="3600" dirty="0" smtClean="0">
                <a:solidFill>
                  <a:srgbClr val="0070C0"/>
                </a:solidFill>
              </a:rPr>
              <a:t>основоположник </a:t>
            </a:r>
            <a:r>
              <a:rPr lang="ru-RU" sz="3600" dirty="0">
                <a:solidFill>
                  <a:srgbClr val="0070C0"/>
                </a:solidFill>
              </a:rPr>
              <a:t>современной </a:t>
            </a:r>
            <a:r>
              <a:rPr lang="ru-RU" sz="3600" dirty="0" smtClean="0">
                <a:solidFill>
                  <a:srgbClr val="0070C0"/>
                </a:solidFill>
              </a:rPr>
              <a:t>космонавтики </a:t>
            </a:r>
            <a:r>
              <a:rPr lang="ru-RU" sz="3600" dirty="0">
                <a:solidFill>
                  <a:srgbClr val="0070C0"/>
                </a:solidFill>
              </a:rPr>
              <a:t>и </a:t>
            </a:r>
            <a:r>
              <a:rPr lang="ru-RU" sz="3600" dirty="0" smtClean="0">
                <a:solidFill>
                  <a:srgbClr val="0070C0"/>
                </a:solidFill>
              </a:rPr>
              <a:t>ракетной </a:t>
            </a:r>
            <a:r>
              <a:rPr lang="ru-RU" sz="3600" dirty="0">
                <a:solidFill>
                  <a:srgbClr val="0070C0"/>
                </a:solidFill>
              </a:rPr>
              <a:t>техники. </a:t>
            </a:r>
            <a:r>
              <a:rPr lang="ru-RU" sz="3600" kern="0" dirty="0" smtClean="0">
                <a:solidFill>
                  <a:srgbClr val="0070C0"/>
                </a:solidFill>
                <a:latin typeface="Arial"/>
              </a:rPr>
              <a:t> </a:t>
            </a:r>
          </a:p>
          <a:p>
            <a:r>
              <a:rPr lang="ru-RU" sz="3600" kern="0" dirty="0" smtClean="0">
                <a:solidFill>
                  <a:srgbClr val="0070C0"/>
                </a:solidFill>
                <a:latin typeface="Arial"/>
              </a:rPr>
              <a:t>Он доказал возможность </a:t>
            </a:r>
            <a:r>
              <a:rPr lang="ru-RU" sz="3600" kern="0" dirty="0">
                <a:solidFill>
                  <a:srgbClr val="0070C0"/>
                </a:solidFill>
                <a:latin typeface="Arial"/>
              </a:rPr>
              <a:t>использования ракет для освоения космоса.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0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</a:rPr>
              <a:t>  </a:t>
            </a:r>
            <a:r>
              <a:rPr lang="ru-RU" sz="5400" b="1" i="1" dirty="0" smtClean="0">
                <a:solidFill>
                  <a:srgbClr val="CC00CC"/>
                </a:solidFill>
                <a:latin typeface="Verdana" pitchFamily="34" charset="0"/>
              </a:rPr>
              <a:t>ДЕВИЗ:</a:t>
            </a:r>
            <a:endParaRPr lang="ru-RU" sz="5400" b="1" i="1" dirty="0">
              <a:solidFill>
                <a:srgbClr val="CC00CC"/>
              </a:solidFill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sz="5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Решай, </a:t>
            </a:r>
          </a:p>
          <a:p>
            <a:pPr>
              <a:buFontTx/>
              <a:buNone/>
            </a:pPr>
            <a:r>
              <a:rPr lang="ru-RU" sz="5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ищи,</a:t>
            </a:r>
          </a:p>
          <a:p>
            <a:pPr>
              <a:buFontTx/>
              <a:buNone/>
            </a:pPr>
            <a:r>
              <a:rPr lang="ru-RU" sz="5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твори и               </a:t>
            </a:r>
          </a:p>
          <a:p>
            <a:pPr>
              <a:buFontTx/>
              <a:buNone/>
            </a:pPr>
            <a:r>
              <a:rPr lang="ru-RU" sz="5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      мысли.</a:t>
            </a:r>
          </a:p>
        </p:txBody>
      </p:sp>
      <p:pic>
        <p:nvPicPr>
          <p:cNvPr id="4" name="Picture 6" descr="E:\методическая копилка галя\картинки раскраски\картинки\РИСУНКИ ДЕТИ\j03433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905040" cy="26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78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10200" cy="62484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None/>
            </a:pPr>
            <a:r>
              <a:rPr lang="ru-RU" sz="4000" i="1" dirty="0">
                <a:solidFill>
                  <a:srgbClr val="CC00CC"/>
                </a:solidFill>
              </a:rPr>
              <a:t/>
            </a:r>
            <a:br>
              <a:rPr lang="ru-RU" sz="4000" i="1" dirty="0">
                <a:solidFill>
                  <a:srgbClr val="CC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Головоломки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Загадки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Ребусы</a:t>
            </a:r>
            <a:r>
              <a:rPr lang="ru-RU" sz="4000" i="1" dirty="0">
                <a:solidFill>
                  <a:srgbClr val="CC00CC"/>
                </a:solidFill>
              </a:rPr>
              <a:t> </a:t>
            </a:r>
            <a:br>
              <a:rPr lang="ru-RU" sz="4000" i="1" dirty="0">
                <a:solidFill>
                  <a:srgbClr val="CC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Задачи-шутки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Задачи-смекалки</a:t>
            </a:r>
            <a:r>
              <a:rPr lang="ru-RU" sz="4000" i="1" dirty="0">
                <a:solidFill>
                  <a:srgbClr val="CC00CC"/>
                </a:solidFill>
              </a:rPr>
              <a:t> </a:t>
            </a:r>
            <a:r>
              <a:rPr lang="ru-RU" sz="4000" i="1" dirty="0">
                <a:solidFill>
                  <a:srgbClr val="6600CC"/>
                </a:solidFill>
              </a:rPr>
              <a:t/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 </a:t>
            </a:r>
            <a:r>
              <a:rPr lang="ru-RU" sz="4000" i="1" dirty="0">
                <a:solidFill>
                  <a:srgbClr val="6600CC"/>
                </a:solidFill>
              </a:rPr>
              <a:t>Математические   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6600CC"/>
                </a:solidFill>
              </a:rPr>
              <a:t>                   фокусы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CC00CC"/>
                </a:solidFill>
              </a:rPr>
              <a:t>*</a:t>
            </a:r>
            <a:r>
              <a:rPr lang="ru-RU" sz="4000" i="1" dirty="0">
                <a:solidFill>
                  <a:srgbClr val="6600CC"/>
                </a:solidFill>
              </a:rPr>
              <a:t>Интеллектуальные    </a:t>
            </a:r>
            <a:br>
              <a:rPr lang="ru-RU" sz="4000" i="1" dirty="0">
                <a:solidFill>
                  <a:srgbClr val="6600CC"/>
                </a:solidFill>
              </a:rPr>
            </a:br>
            <a:r>
              <a:rPr lang="ru-RU" sz="4000" i="1" dirty="0">
                <a:solidFill>
                  <a:srgbClr val="6600CC"/>
                </a:solidFill>
              </a:rPr>
              <a:t>                   игры</a:t>
            </a:r>
            <a:r>
              <a:rPr lang="ru-RU" sz="4800" i="1" dirty="0">
                <a:solidFill>
                  <a:srgbClr val="6600CC"/>
                </a:solidFill>
              </a:rPr>
              <a:t/>
            </a:r>
            <a:br>
              <a:rPr lang="ru-RU" sz="4800" i="1" dirty="0">
                <a:solidFill>
                  <a:srgbClr val="6600CC"/>
                </a:solidFill>
              </a:rPr>
            </a:br>
            <a:endParaRPr lang="ru-RU" sz="4800" i="1" dirty="0">
              <a:solidFill>
                <a:srgbClr val="6600CC"/>
              </a:solidFill>
            </a:endParaRPr>
          </a:p>
        </p:txBody>
      </p:sp>
      <p:pic>
        <p:nvPicPr>
          <p:cNvPr id="6152" name="Picture 7" descr="944808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11525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7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685800" y="2133600"/>
          <a:ext cx="2803525" cy="3810000"/>
        </p:xfrm>
        <a:graphic>
          <a:graphicData uri="http://schemas.openxmlformats.org/presentationml/2006/ole">
            <p:oleObj spid="_x0000_s1038" name="CorelDRAW" r:id="rId4" imgW="4004640" imgH="5442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689498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0"/>
            <a:ext cx="64807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 smtClean="0"/>
              <a:t>,</a:t>
            </a:r>
            <a:endParaRPr lang="ru-RU" sz="14000" b="1" dirty="0"/>
          </a:p>
        </p:txBody>
      </p:sp>
      <p:pic>
        <p:nvPicPr>
          <p:cNvPr id="4" name="Рисунок 3" descr="http://im4-tub.yandex.net/i?id=2774157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88840"/>
            <a:ext cx="3000375" cy="22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714375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/>
              <a:t>К = </a:t>
            </a:r>
            <a:r>
              <a:rPr lang="ru-RU" sz="4000" b="1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4812" y="0"/>
            <a:ext cx="78923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 dirty="0" smtClean="0"/>
              <a:t>,</a:t>
            </a:r>
            <a:endParaRPr lang="ru-RU" sz="1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0" y="1714500"/>
            <a:ext cx="1000125" cy="186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и</a:t>
            </a:r>
          </a:p>
        </p:txBody>
      </p:sp>
      <p:pic>
        <p:nvPicPr>
          <p:cNvPr id="8" name="Рисунок 7" descr="D:\Documents and Settings\света\Рабочий стол\m_515i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66825"/>
            <a:ext cx="25003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-857250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0" b="1"/>
              <a:t>,,,,</a:t>
            </a:r>
          </a:p>
        </p:txBody>
      </p:sp>
    </p:spTree>
    <p:extLst>
      <p:ext uri="{BB962C8B-B14F-4D97-AF65-F5344CB8AC3E}">
        <p14:creationId xmlns="" xmlns:p14="http://schemas.microsoft.com/office/powerpoint/2010/main" val="42242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618</Words>
  <Application>Microsoft Office PowerPoint</Application>
  <PresentationFormat>Экран (4:3)</PresentationFormat>
  <Paragraphs>166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  ДЕВИЗ:</vt:lpstr>
      <vt:lpstr> * Головоломки * Загадки * Ребусы  * Задачи-шутки * Задачи-смекалки  * Математические                       фокусы *Интеллектуальные                        игры </vt:lpstr>
      <vt:lpstr>Слайд 9</vt:lpstr>
      <vt:lpstr>Слайд 10</vt:lpstr>
      <vt:lpstr>Слайд 11</vt:lpstr>
      <vt:lpstr>Слайд 12</vt:lpstr>
      <vt:lpstr>Сообрази!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Сообрази!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114</cp:revision>
  <dcterms:modified xsi:type="dcterms:W3CDTF">2015-10-10T07:48:30Z</dcterms:modified>
</cp:coreProperties>
</file>