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1" r:id="rId8"/>
    <p:sldId id="266" r:id="rId9"/>
    <p:sldId id="262" r:id="rId10"/>
    <p:sldId id="263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46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A6E7-7FAA-4BF5-A1DE-601D2ED4017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4995-B582-4DA9-92B1-070F30A4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7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A6E7-7FAA-4BF5-A1DE-601D2ED4017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4995-B582-4DA9-92B1-070F30A4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94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A6E7-7FAA-4BF5-A1DE-601D2ED4017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4995-B582-4DA9-92B1-070F30A4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A6E7-7FAA-4BF5-A1DE-601D2ED4017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4995-B582-4DA9-92B1-070F30A4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4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A6E7-7FAA-4BF5-A1DE-601D2ED4017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4995-B582-4DA9-92B1-070F30A4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85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A6E7-7FAA-4BF5-A1DE-601D2ED4017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4995-B582-4DA9-92B1-070F30A4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90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A6E7-7FAA-4BF5-A1DE-601D2ED4017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4995-B582-4DA9-92B1-070F30A4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8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A6E7-7FAA-4BF5-A1DE-601D2ED4017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4995-B582-4DA9-92B1-070F30A4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65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A6E7-7FAA-4BF5-A1DE-601D2ED4017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4995-B582-4DA9-92B1-070F30A4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858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A6E7-7FAA-4BF5-A1DE-601D2ED4017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4995-B582-4DA9-92B1-070F30A4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24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A6E7-7FAA-4BF5-A1DE-601D2ED4017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E4995-B582-4DA9-92B1-070F30A4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2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AA6E7-7FAA-4BF5-A1DE-601D2ED4017D}" type="datetimeFigureOut">
              <a:rPr lang="ru-RU" smtClean="0"/>
              <a:t>16.10.2012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E4995-B582-4DA9-92B1-070F30A4CC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76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810743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5400" b="1" dirty="0">
                <a:solidFill>
                  <a:srgbClr val="FFFF00"/>
                </a:solidFill>
                <a:ea typeface="+mn-ea"/>
                <a:cs typeface="+mn-cs"/>
              </a:rPr>
              <a:t>РАБОТА С МИКРОСКОПОМ</a:t>
            </a:r>
            <a:br>
              <a:rPr lang="ru-RU" sz="5400" b="1" dirty="0">
                <a:solidFill>
                  <a:srgbClr val="FFFF00"/>
                </a:solidFill>
                <a:ea typeface="+mn-ea"/>
                <a:cs typeface="+mn-cs"/>
              </a:rPr>
            </a:br>
            <a:r>
              <a:rPr lang="ru-RU" sz="5400" b="1" dirty="0">
                <a:solidFill>
                  <a:srgbClr val="FFFF00"/>
                </a:solidFill>
                <a:ea typeface="+mn-ea"/>
                <a:cs typeface="+mn-cs"/>
              </a:rPr>
              <a:t/>
            </a:r>
            <a:br>
              <a:rPr lang="ru-RU" sz="5400" b="1" dirty="0">
                <a:solidFill>
                  <a:srgbClr val="FFFF00"/>
                </a:solidFill>
                <a:ea typeface="+mn-ea"/>
                <a:cs typeface="+mn-cs"/>
              </a:rPr>
            </a:br>
            <a:r>
              <a:rPr lang="ru-RU" sz="3200" b="1" dirty="0">
                <a:solidFill>
                  <a:srgbClr val="FFFF00"/>
                </a:solidFill>
                <a:ea typeface="+mn-ea"/>
                <a:cs typeface="+mn-cs"/>
              </a:rPr>
              <a:t>          </a:t>
            </a:r>
            <a:r>
              <a:rPr lang="ru-RU" sz="3200" b="1" dirty="0" smtClean="0">
                <a:solidFill>
                  <a:srgbClr val="FFFF00"/>
                </a:solidFill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rgbClr val="FFFF00"/>
                </a:solidFill>
                <a:ea typeface="+mn-ea"/>
                <a:cs typeface="+mn-cs"/>
              </a:rPr>
            </a:br>
            <a:r>
              <a:rPr lang="ru-RU" sz="3200" b="1" dirty="0">
                <a:solidFill>
                  <a:srgbClr val="FFFF00"/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FFFF00"/>
                </a:solidFill>
                <a:ea typeface="+mn-ea"/>
                <a:cs typeface="+mn-cs"/>
              </a:rPr>
            </a:br>
            <a:r>
              <a:rPr lang="ru-RU" sz="3200" b="1" dirty="0" smtClean="0">
                <a:solidFill>
                  <a:srgbClr val="FFFF00"/>
                </a:solidFill>
                <a:ea typeface="+mn-ea"/>
                <a:cs typeface="+mn-cs"/>
              </a:rPr>
              <a:t>         </a:t>
            </a:r>
            <a:r>
              <a:rPr lang="ru-RU" sz="3600" b="1" dirty="0">
                <a:solidFill>
                  <a:srgbClr val="FFFF00"/>
                </a:solidFill>
                <a:ea typeface="+mn-ea"/>
                <a:cs typeface="+mn-cs"/>
              </a:rPr>
              <a:t>МАСТЕР-КЛАСС</a:t>
            </a:r>
            <a:br>
              <a:rPr lang="ru-RU" sz="3600" b="1" dirty="0">
                <a:solidFill>
                  <a:srgbClr val="FFFF00"/>
                </a:solidFill>
                <a:ea typeface="+mn-ea"/>
                <a:cs typeface="+mn-cs"/>
              </a:rPr>
            </a:br>
            <a:r>
              <a:rPr lang="ru-RU" sz="3600" b="1" dirty="0">
                <a:solidFill>
                  <a:srgbClr val="FFFF00"/>
                </a:solidFill>
                <a:ea typeface="+mn-ea"/>
                <a:cs typeface="+mn-cs"/>
              </a:rPr>
              <a:t>              </a:t>
            </a:r>
            <a:r>
              <a:rPr lang="ru-RU" sz="3600" b="1" dirty="0" smtClean="0">
                <a:solidFill>
                  <a:srgbClr val="FFFF00"/>
                </a:solidFill>
                <a:ea typeface="+mn-ea"/>
                <a:cs typeface="+mn-cs"/>
              </a:rPr>
              <a:t>                учителя начальной школы </a:t>
            </a:r>
            <a:r>
              <a:rPr lang="ru-RU" sz="3600" b="1" dirty="0">
                <a:solidFill>
                  <a:srgbClr val="FFFF00"/>
                </a:solidFill>
                <a:ea typeface="+mn-ea"/>
                <a:cs typeface="+mn-cs"/>
              </a:rPr>
              <a:t/>
            </a:r>
            <a:br>
              <a:rPr lang="ru-RU" sz="3600" b="1" dirty="0">
                <a:solidFill>
                  <a:srgbClr val="FFFF00"/>
                </a:solidFill>
                <a:ea typeface="+mn-ea"/>
                <a:cs typeface="+mn-cs"/>
              </a:rPr>
            </a:br>
            <a:r>
              <a:rPr lang="ru-RU" sz="3600" b="1" dirty="0">
                <a:solidFill>
                  <a:srgbClr val="FFFF00"/>
                </a:solidFill>
                <a:ea typeface="+mn-ea"/>
                <a:cs typeface="+mn-cs"/>
              </a:rPr>
              <a:t>            </a:t>
            </a:r>
            <a:r>
              <a:rPr lang="ru-RU" sz="3600" b="1" dirty="0" smtClean="0">
                <a:solidFill>
                  <a:srgbClr val="FFFF00"/>
                </a:solidFill>
                <a:ea typeface="+mn-ea"/>
                <a:cs typeface="+mn-cs"/>
              </a:rPr>
              <a:t>Афанасовой </a:t>
            </a:r>
            <a:r>
              <a:rPr lang="ru-RU" sz="3600" b="1" dirty="0">
                <a:solidFill>
                  <a:srgbClr val="FFFF00"/>
                </a:solidFill>
                <a:ea typeface="+mn-ea"/>
                <a:cs typeface="+mn-cs"/>
              </a:rPr>
              <a:t>Л.В.</a:t>
            </a:r>
            <a: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26558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0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54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bugaga.ru/uploads/posts/2009-08/1250856846_pleseni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" y="4653136"/>
            <a:ext cx="3384376" cy="193540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softEdge rad="635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79928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       Применение </a:t>
            </a:r>
            <a:r>
              <a:rPr lang="ru-RU" sz="4800" b="1" dirty="0"/>
              <a:t>плесени</a:t>
            </a:r>
          </a:p>
          <a:p>
            <a:r>
              <a:rPr lang="ru-RU" sz="3600" b="1" dirty="0" smtClean="0"/>
              <a:t>* </a:t>
            </a:r>
            <a:r>
              <a:rPr lang="ru-RU" sz="3600" b="1" dirty="0"/>
              <a:t>Приготовление соевого соуса</a:t>
            </a:r>
          </a:p>
          <a:p>
            <a:r>
              <a:rPr lang="ru-RU" sz="3600" b="1" dirty="0"/>
              <a:t>* Производство голубых сыров (Рокфор, </a:t>
            </a:r>
            <a:r>
              <a:rPr lang="ru-RU" sz="3600" b="1" dirty="0" err="1"/>
              <a:t>Стилтон</a:t>
            </a:r>
            <a:r>
              <a:rPr lang="ru-RU" sz="3600" b="1" dirty="0"/>
              <a:t>)</a:t>
            </a:r>
          </a:p>
          <a:p>
            <a:r>
              <a:rPr lang="ru-RU" sz="3600" b="1" dirty="0"/>
              <a:t>* Заменитель сахара – кукурузный сироп</a:t>
            </a:r>
          </a:p>
          <a:p>
            <a:r>
              <a:rPr lang="ru-RU" sz="3600" b="1" dirty="0"/>
              <a:t>* Лимонная кислота (Е330)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45024"/>
            <a:ext cx="2376264" cy="2943514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85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54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864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        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2656"/>
            <a:ext cx="91450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prstClr val="black"/>
                </a:solidFill>
              </a:rPr>
              <a:t>    Применение  дрожжей</a:t>
            </a:r>
          </a:p>
          <a:p>
            <a:pPr lvl="0"/>
            <a:endParaRPr lang="ru-RU" sz="4800" b="1" dirty="0" smtClean="0">
              <a:solidFill>
                <a:prstClr val="black"/>
              </a:solidFill>
            </a:endParaRPr>
          </a:p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*хлебопечение</a:t>
            </a:r>
          </a:p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*виноделие</a:t>
            </a:r>
          </a:p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*пивоварение и </a:t>
            </a:r>
            <a:r>
              <a:rPr lang="ru-RU" sz="3200" b="1" dirty="0" err="1" smtClean="0">
                <a:solidFill>
                  <a:prstClr val="black"/>
                </a:solidFill>
              </a:rPr>
              <a:t>квасоварение</a:t>
            </a:r>
            <a:endParaRPr lang="ru-RU" sz="3200" b="1" dirty="0" smtClean="0">
              <a:solidFill>
                <a:prstClr val="black"/>
              </a:solidFill>
            </a:endParaRPr>
          </a:p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*производство лекарственных препаратов</a:t>
            </a:r>
          </a:p>
          <a:p>
            <a:pPr lvl="0"/>
            <a:r>
              <a:rPr lang="ru-RU" sz="3200" b="1" dirty="0" smtClean="0">
                <a:solidFill>
                  <a:prstClr val="black"/>
                </a:solidFill>
              </a:rPr>
              <a:t>*косметология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5122" name="Picture 2" descr="http://upload.wikimedia.org/wikipedia/commons/thumb/6/65/Wine_grapes07.jpg/220px-Wine_grapes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74" y="4507717"/>
            <a:ext cx="2354809" cy="208823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78332"/>
            <a:ext cx="2448272" cy="174858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25142"/>
            <a:ext cx="2592290" cy="172819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9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96752"/>
            <a:ext cx="8278688" cy="5472607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ru-RU" sz="54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4624"/>
            <a:ext cx="8640960" cy="270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 smtClean="0">
                <a:ea typeface="Calibri"/>
                <a:cs typeface="Times New Roman"/>
              </a:rPr>
              <a:t>                вывод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a typeface="Calibri"/>
                <a:cs typeface="Times New Roman"/>
              </a:rPr>
              <a:t>           ДРОЖЖИ И МУКОР – ЖИВЫЕ ОРГАНИЗМЫ, ГРИБЫ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 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779912" y="1779509"/>
            <a:ext cx="93712" cy="134644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331640" y="1772816"/>
            <a:ext cx="1584176" cy="165618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88024" y="1844824"/>
            <a:ext cx="936104" cy="141845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9512" y="350100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ВСАСЫВАЮТ </a:t>
            </a:r>
          </a:p>
          <a:p>
            <a:r>
              <a:rPr lang="ru-RU" b="1" dirty="0" smtClean="0"/>
              <a:t>ПИТАТЕЛЬНЫЕ </a:t>
            </a:r>
          </a:p>
          <a:p>
            <a:r>
              <a:rPr lang="ru-RU" b="1" dirty="0" smtClean="0"/>
              <a:t>ВЕЩЕСТВА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437265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ВЫДЕЛЯЮТ УГЛЕКИСЛЫЙ ГАЗ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508104" y="3356992"/>
            <a:ext cx="211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РАЗМНОЖАЮТСЯ</a:t>
            </a:r>
            <a:endParaRPr lang="ru-RU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2483768" y="1700808"/>
            <a:ext cx="792088" cy="267184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43808" y="3125957"/>
            <a:ext cx="241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ИМЕЮТ КЛЕТОЧНОЕ СТРОЕНИЕ</a:t>
            </a:r>
            <a:endParaRPr lang="ru-RU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580112" y="1700808"/>
            <a:ext cx="2664296" cy="244827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16277" y="3983836"/>
            <a:ext cx="273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+mj-lt"/>
                <a:cs typeface="Times New Roman" pitchFamily="18" charset="0"/>
              </a:rPr>
              <a:t>ПРЕДПОЧИТАЮТ ТЕПЛО И ВЛАГУ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504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54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8640"/>
            <a:ext cx="6400800" cy="6669360"/>
          </a:xfrm>
        </p:spPr>
        <p:txBody>
          <a:bodyPr>
            <a:normAutofit/>
          </a:bodyPr>
          <a:lstStyle/>
          <a:p>
            <a:endParaRPr lang="ru-RU" sz="4400" b="1" dirty="0" smtClean="0">
              <a:solidFill>
                <a:srgbClr val="FFFF00"/>
              </a:solidFill>
            </a:endParaRPr>
          </a:p>
          <a:p>
            <a:r>
              <a:rPr lang="ru-RU" sz="5400" b="1" dirty="0" smtClean="0">
                <a:solidFill>
                  <a:srgbClr val="FFFF00"/>
                </a:solidFill>
              </a:rPr>
              <a:t>СПАСИБО ЗА РАБОТУ </a:t>
            </a:r>
          </a:p>
          <a:p>
            <a:r>
              <a:rPr lang="ru-RU" sz="5400" b="1" dirty="0" smtClean="0">
                <a:solidFill>
                  <a:srgbClr val="FFFF00"/>
                </a:solidFill>
              </a:rPr>
              <a:t>С НЕВИДИМКАМИ КУХНИ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8640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        </a:t>
            </a:r>
            <a:endParaRPr lang="ru-RU" sz="3600" b="1" dirty="0"/>
          </a:p>
        </p:txBody>
      </p:sp>
      <p:pic>
        <p:nvPicPr>
          <p:cNvPr id="1027" name="Picture 3" descr="C:\Documents and Settings\Бухгалтер\Рабочий стол\47834127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25202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54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18" y="260647"/>
            <a:ext cx="9118482" cy="633670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srgbClr val="FFFF00"/>
                </a:solidFill>
                <a:effectLst/>
                <a:latin typeface="Georgia"/>
                <a:ea typeface="Times New Roman"/>
                <a:cs typeface="Times New Roman"/>
              </a:rPr>
              <a:t>                                                                                                                    </a:t>
            </a:r>
            <a:r>
              <a:rPr lang="ru-RU" sz="11200" b="1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ЦЕЛИ ПРИМЕНЕНИЯ МИКРОСКОПА                               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1200" b="1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                                    </a:t>
            </a:r>
            <a:r>
              <a:rPr lang="ru-RU" sz="8000" dirty="0" smtClean="0">
                <a:solidFill>
                  <a:schemeClr val="tx1"/>
                </a:solidFill>
                <a:effectLst/>
                <a:latin typeface="Georgia"/>
                <a:ea typeface="Times New Roman"/>
                <a:cs typeface="Times New Roman"/>
              </a:rPr>
              <a:t>повышение уровня мотивации и познавательной              			    активности учащихся (эффект новизны 			                поддерживает постоянный интерес ребенка);</a:t>
            </a:r>
            <a:endParaRPr lang="ru-RU" sz="8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8000" dirty="0" smtClean="0">
                <a:solidFill>
                  <a:schemeClr val="tx1"/>
                </a:solidFill>
                <a:effectLst/>
                <a:latin typeface="Georgia"/>
                <a:ea typeface="Times New Roman"/>
                <a:cs typeface="Times New Roman"/>
              </a:rPr>
              <a:t>• проведение лабораторных и практических работ на уроках окружающего мира индивидуально, групповым методом и фронтально с использованием мультимедийного проектора;</a:t>
            </a:r>
            <a:endParaRPr lang="ru-RU" sz="8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8000" dirty="0" smtClean="0">
                <a:solidFill>
                  <a:schemeClr val="tx1"/>
                </a:solidFill>
                <a:effectLst/>
                <a:latin typeface="Georgia"/>
                <a:ea typeface="Times New Roman"/>
                <a:cs typeface="Times New Roman"/>
              </a:rPr>
              <a:t>• развитие научно-исследовательской и проектной деятельности учащихся;</a:t>
            </a:r>
            <a:endParaRPr lang="ru-RU" sz="8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8000" dirty="0" smtClean="0">
                <a:solidFill>
                  <a:schemeClr val="tx1"/>
                </a:solidFill>
                <a:effectLst/>
                <a:latin typeface="Georgia"/>
                <a:ea typeface="Times New Roman"/>
                <a:cs typeface="Times New Roman"/>
              </a:rPr>
              <a:t>• возможность добиться успеха за небольшой промежуток времени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8000" dirty="0">
                <a:solidFill>
                  <a:schemeClr val="tx1"/>
                </a:solidFill>
                <a:latin typeface="Georgia"/>
                <a:ea typeface="Times New Roman"/>
                <a:cs typeface="Times New Roman"/>
              </a:rPr>
              <a:t>п</a:t>
            </a:r>
            <a:r>
              <a:rPr lang="ru-RU" sz="8000" dirty="0" smtClean="0">
                <a:solidFill>
                  <a:schemeClr val="tx1"/>
                </a:solidFill>
                <a:effectLst/>
                <a:latin typeface="Georgia"/>
                <a:ea typeface="Times New Roman"/>
                <a:cs typeface="Times New Roman"/>
              </a:rPr>
              <a:t>араллельное </a:t>
            </a:r>
            <a:r>
              <a:rPr lang="ru-RU" sz="8000" dirty="0" smtClean="0">
                <a:solidFill>
                  <a:schemeClr val="tx1"/>
                </a:solidFill>
                <a:effectLst/>
                <a:latin typeface="Georgia"/>
                <a:ea typeface="Times New Roman"/>
                <a:cs typeface="Times New Roman"/>
              </a:rPr>
              <a:t>формирование у ребенка потребности использовать компьютер, микроскоп и другие технические средства как инструмент, который помогает ему учиться;</a:t>
            </a:r>
            <a:endParaRPr lang="ru-RU" sz="8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8000" dirty="0" smtClean="0">
                <a:solidFill>
                  <a:schemeClr val="tx1"/>
                </a:solidFill>
                <a:effectLst/>
                <a:latin typeface="Georgia"/>
                <a:ea typeface="Times New Roman"/>
                <a:cs typeface="Times New Roman"/>
              </a:rPr>
              <a:t>• создание творческой положительно-эмоциональной атмосферы на уроках.</a:t>
            </a:r>
            <a:endParaRPr lang="ru-RU" sz="8000" dirty="0">
              <a:solidFill>
                <a:schemeClr val="tx1"/>
              </a:solidFill>
              <a:ea typeface="Calibri"/>
              <a:cs typeface="Times New Roman"/>
            </a:endParaRPr>
          </a:p>
          <a:p>
            <a:endParaRPr lang="ru-RU" sz="8000" dirty="0"/>
          </a:p>
        </p:txBody>
      </p:sp>
      <p:pic>
        <p:nvPicPr>
          <p:cNvPr id="5" name="Рисунок 4" descr="http://t1.gstatic.com/images?q=tbn:ANd9GcT3XxUpdw-FNFUOqhOSIhCVxNFSLGvZ3noAJa2OvYCQfG4Wc1X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033"/>
            <a:ext cx="2773165" cy="194421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4281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24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54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7520880" cy="64087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ВОЗМОЖНОСТИ МИКРОСКОПА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</a:rPr>
              <a:t>Увеличивать изучаемые объекты , в 10, 60 и 200 раз 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</a:rPr>
              <a:t>Использовать как прозрачные, так и непрозрачные объекты, как фиксированные, так и нефиксированные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1"/>
                </a:solidFill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</a:rPr>
              <a:t>Исследовать поверхности достаточно крупных объектов, не помещающихся непосредственно на предметный столик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</a:rPr>
              <a:t>Фотографировать, а также производить видеосъёмку происходящего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</a:rPr>
              <a:t>Фиксировать наблюдаемое, не беспокоясь в этот момент о его сохранности  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</a:rPr>
              <a:t>Производить простейшие изменения в полученных фотографиях, не выходя из программы микроскопа: наносить подписи и указатели, копировать части изображения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</a:rPr>
              <a:t>Распечатывать полученный графический файл в трёх 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 разных режимах</a:t>
            </a:r>
          </a:p>
          <a:p>
            <a:pPr marL="342900" indent="-342900" algn="l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tx1"/>
                </a:solidFill>
              </a:rPr>
              <a:t>Демонстрировать исследуемые объекты и все производи</a:t>
            </a: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</a:t>
            </a:r>
            <a:r>
              <a:rPr lang="ru-RU" sz="2000" b="1" dirty="0" err="1" smtClean="0">
                <a:solidFill>
                  <a:schemeClr val="tx1"/>
                </a:solidFill>
              </a:rPr>
              <a:t>мые</a:t>
            </a:r>
            <a:r>
              <a:rPr lang="ru-RU" sz="2000" b="1" dirty="0" smtClean="0">
                <a:solidFill>
                  <a:schemeClr val="tx1"/>
                </a:solidFill>
              </a:rPr>
              <a:t> с ними действия на мониторе персонального    компьютера или на проекционном экране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54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5846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ВАРИАТИВНОСТЬ ИСПОЛЬЗОВАНИЯ МИКРОСКОПА</a:t>
            </a:r>
          </a:p>
          <a:p>
            <a:r>
              <a:rPr lang="ru-RU" sz="2400" b="1" dirty="0" smtClean="0"/>
              <a:t>1класс </a:t>
            </a:r>
            <a:r>
              <a:rPr lang="ru-RU" sz="2400" dirty="0" smtClean="0"/>
              <a:t>«Что у нас над головой?», «Что у нас под ногами?»,   	«Что общего у разных растений?», «Что растет на 	подоконнике?», «Что растет на клумбе?», «Что это за 	листья?», «Кто такие насекомые?», « Кто такие птицы?». </a:t>
            </a:r>
          </a:p>
          <a:p>
            <a:r>
              <a:rPr lang="ru-RU" sz="2400" b="1" dirty="0" smtClean="0"/>
              <a:t>2 класс </a:t>
            </a:r>
            <a:r>
              <a:rPr lang="ru-RU" sz="2400" dirty="0" smtClean="0"/>
              <a:t>-«Как ученые изучают мир», «Приборы и инструменты», 	«Тела и вещества», «Что такое вещество?», «В мире 	камня», «Горные породы и минералы», «Живые цветы» </a:t>
            </a:r>
          </a:p>
          <a:p>
            <a:r>
              <a:rPr lang="ru-RU" sz="2400" b="1" dirty="0" smtClean="0"/>
              <a:t>3 класс </a:t>
            </a:r>
            <a:r>
              <a:rPr lang="ru-RU" sz="2400" dirty="0" smtClean="0"/>
              <a:t>- «Свойства тел и веществ», «О строении вещества», 	«Свойство воды в жидком состоянии», «Вода - 	растворитель», «Горные породы. </a:t>
            </a:r>
            <a:r>
              <a:rPr lang="ru-RU" sz="2400" dirty="0" err="1" smtClean="0"/>
              <a:t>Полезныеископаемые</a:t>
            </a:r>
            <a:r>
              <a:rPr lang="ru-RU" sz="2400" dirty="0" smtClean="0"/>
              <a:t>», 	«Строение растений. Разнообразие растений», «Царство 	Грибы» «Кожа - наша первая одежда», «Питание». </a:t>
            </a:r>
          </a:p>
          <a:p>
            <a:r>
              <a:rPr lang="ru-RU" sz="2400" b="1" dirty="0" smtClean="0"/>
              <a:t>4класс </a:t>
            </a:r>
            <a:r>
              <a:rPr lang="ru-RU" sz="2400" dirty="0" smtClean="0"/>
              <a:t>- «Поверхность нашего края», «Водоемы нашего края»,  	«Полезные ископаемые. Охрана полезных ископаемых», 	«Виды почвы. Охрана почвы», «О лесной подстилке и 		микроорганизмах».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091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54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6672"/>
            <a:ext cx="7520880" cy="590465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ЛАБОРАТОРНАЯ РАБОТА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«НЕВИДИМКИ НА КУХНЕ»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://t2.gstatic.com/images?q=tbn:ANd9GcRNfWf-AkET0tgdwJhd6FWX5A6oJAGKe6opevI8yFstmKYZw8l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1446"/>
            <a:ext cx="2114550" cy="21526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852936"/>
            <a:ext cx="3635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ЧТО ТАКОЕ ДРОЖЖИ  	И МУКОР?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3329989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	ЧЕМ ПИТАЮТСЯ     	НЕВИДИМКИ?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4545706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ЖИВЫЕ ЛИ ЭТО ОРГАНИЗМЫ?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11760" y="5301208"/>
            <a:ext cx="673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ЧТО ВЛИЯЕТ НА ЖИЗНЕДЕЯТЕЛЬНОСТЬ 	НЕВИДИМОК?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02374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54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7776864" cy="604867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       ИНСТРУКЦИЯ </a:t>
            </a:r>
            <a:r>
              <a:rPr lang="ru-RU" b="1" dirty="0" smtClean="0">
                <a:solidFill>
                  <a:schemeClr val="tx1"/>
                </a:solidFill>
              </a:rPr>
              <a:t>ПО ВЫПОЛНЕНИЮ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ЛАБОРАТОРНОЙ РАБОТЫ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r>
              <a:rPr lang="ru-RU" b="1" dirty="0" smtClean="0">
                <a:solidFill>
                  <a:schemeClr val="tx1"/>
                </a:solidFill>
              </a:rPr>
              <a:t>Узнайте с помощью Интернета: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</a:t>
            </a:r>
            <a:r>
              <a:rPr lang="ru-RU" b="1" dirty="0" smtClean="0">
                <a:solidFill>
                  <a:schemeClr val="tx1"/>
                </a:solidFill>
              </a:rPr>
              <a:t>что </a:t>
            </a:r>
            <a:r>
              <a:rPr lang="ru-RU" b="1" dirty="0" smtClean="0">
                <a:solidFill>
                  <a:schemeClr val="tx1"/>
                </a:solidFill>
              </a:rPr>
              <a:t>такое дрожжи и </a:t>
            </a:r>
            <a:r>
              <a:rPr lang="ru-RU" b="1" dirty="0" err="1" smtClean="0">
                <a:solidFill>
                  <a:schemeClr val="tx1"/>
                </a:solidFill>
              </a:rPr>
              <a:t>мукор</a:t>
            </a:r>
            <a:r>
              <a:rPr lang="ru-RU" b="1" dirty="0" smtClean="0">
                <a:solidFill>
                  <a:schemeClr val="tx1"/>
                </a:solidFill>
              </a:rPr>
              <a:t>?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2.  С помощью микроскопа выясните, 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живые ли это </a:t>
            </a:r>
            <a:r>
              <a:rPr lang="ru-RU" b="1" dirty="0" smtClean="0">
                <a:solidFill>
                  <a:schemeClr val="tx1"/>
                </a:solidFill>
              </a:rPr>
              <a:t>организмы?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</a:t>
            </a:r>
            <a:r>
              <a:rPr lang="ru-RU" b="1" dirty="0" smtClean="0">
                <a:solidFill>
                  <a:schemeClr val="tx1"/>
                </a:solidFill>
              </a:rPr>
              <a:t>Сделайте снимки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3.   Проведите исследования с </a:t>
            </a:r>
            <a:r>
              <a:rPr lang="ru-RU" b="1" dirty="0" smtClean="0">
                <a:solidFill>
                  <a:schemeClr val="tx1"/>
                </a:solidFill>
              </a:rPr>
              <a:t>дрожжами  </a:t>
            </a:r>
            <a:r>
              <a:rPr lang="ru-RU" b="1" dirty="0" smtClean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  сделайте </a:t>
            </a:r>
            <a:r>
              <a:rPr lang="ru-RU" b="1" dirty="0" smtClean="0">
                <a:solidFill>
                  <a:schemeClr val="tx1"/>
                </a:solidFill>
              </a:rPr>
              <a:t>вывод об условиях их </a:t>
            </a:r>
            <a:r>
              <a:rPr lang="ru-RU" b="1" dirty="0" smtClean="0">
                <a:solidFill>
                  <a:schemeClr val="tx1"/>
                </a:solidFill>
              </a:rPr>
              <a:t>жизнедеятельности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4.Узнай  или вспомни о применении их в </a:t>
            </a:r>
            <a:r>
              <a:rPr lang="ru-RU" b="1" dirty="0" smtClean="0">
                <a:solidFill>
                  <a:schemeClr val="tx1"/>
                </a:solidFill>
              </a:rPr>
              <a:t>жизни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5. </a:t>
            </a:r>
            <a:r>
              <a:rPr lang="ru-RU" b="1" dirty="0" smtClean="0">
                <a:solidFill>
                  <a:schemeClr val="tx1"/>
                </a:solidFill>
              </a:rPr>
              <a:t>Оформи фотогалерею «Глаз-микроскоп-рисунок»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6. Дополни презентацию слайдами со своими </a:t>
            </a:r>
            <a:r>
              <a:rPr lang="ru-RU" b="1" dirty="0" smtClean="0">
                <a:solidFill>
                  <a:schemeClr val="tx1"/>
                </a:solidFill>
              </a:rPr>
              <a:t> исследованиями</a:t>
            </a:r>
            <a:endParaRPr lang="ru-RU" b="1" dirty="0">
              <a:solidFill>
                <a:schemeClr val="tx1"/>
              </a:solidFill>
            </a:endParaRPr>
          </a:p>
          <a:p>
            <a:pPr algn="l"/>
            <a:endParaRPr lang="ru-RU" b="1" dirty="0">
              <a:solidFill>
                <a:schemeClr val="tx1"/>
              </a:solidFill>
            </a:endParaRPr>
          </a:p>
          <a:p>
            <a:pPr algn="l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Documents and Settings\Бухгалтер\Рабочий стол\опы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279"/>
            <a:ext cx="2363011" cy="2088231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43952"/>
            <a:ext cx="1712913" cy="31035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3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54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768272"/>
            <a:ext cx="6624736" cy="6277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a typeface="Calibri"/>
                <a:cs typeface="Times New Roman"/>
              </a:rPr>
              <a:t>ЦЕЛЬ РАБОТЫ:</a:t>
            </a:r>
            <a:r>
              <a:rPr lang="ru-RU" dirty="0">
                <a:ea typeface="Calibri"/>
                <a:cs typeface="Times New Roman"/>
              </a:rPr>
              <a:t> </a:t>
            </a:r>
            <a:endParaRPr lang="ru-RU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ea typeface="Calibri"/>
                <a:cs typeface="Times New Roman"/>
              </a:rPr>
              <a:t>узнать </a:t>
            </a:r>
            <a:r>
              <a:rPr lang="ru-RU" sz="2800" dirty="0">
                <a:ea typeface="Calibri"/>
                <a:cs typeface="Times New Roman"/>
              </a:rPr>
              <a:t>об особенностях строения и питании грибов </a:t>
            </a:r>
            <a:r>
              <a:rPr lang="ru-RU" sz="2800" dirty="0" smtClean="0">
                <a:ea typeface="Calibri"/>
                <a:cs typeface="Times New Roman"/>
              </a:rPr>
              <a:t>-невидимок</a:t>
            </a:r>
            <a:r>
              <a:rPr lang="ru-RU" sz="2800" dirty="0">
                <a:ea typeface="Calibri"/>
                <a:cs typeface="Times New Roman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 </a:t>
            </a:r>
            <a:r>
              <a:rPr lang="ru-RU" sz="3200" b="1" dirty="0" smtClean="0">
                <a:ea typeface="Calibri"/>
                <a:cs typeface="Times New Roman"/>
              </a:rPr>
              <a:t>ЗАДАЧИ</a:t>
            </a:r>
            <a:r>
              <a:rPr lang="ru-RU" sz="3200" b="1" dirty="0">
                <a:ea typeface="Calibri"/>
                <a:cs typeface="Times New Roman"/>
              </a:rPr>
              <a:t>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* познакомиться с особенностями строения и способом питания плесневых грибов и дрожжей;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* провести экспериментальную работу по выращиванию плесневых грибов и дрожжей;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a typeface="Calibri"/>
                <a:cs typeface="Times New Roman"/>
              </a:rPr>
              <a:t>* расширить знания о значение грибов – невидимок в жизни и хозяйственной деятельности человека.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5537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54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0"/>
            <a:ext cx="8208912" cy="6525344"/>
          </a:xfrm>
        </p:spPr>
        <p:txBody>
          <a:bodyPr/>
          <a:lstStyle/>
          <a:p>
            <a:pPr lvl="0"/>
            <a:r>
              <a:rPr lang="ru-RU" b="1" dirty="0">
                <a:solidFill>
                  <a:prstClr val="black"/>
                </a:solidFill>
              </a:rPr>
              <a:t>ДРОЖЖИ</a:t>
            </a:r>
          </a:p>
          <a:p>
            <a:pPr lvl="0"/>
            <a:endParaRPr lang="ru-RU" b="1" dirty="0">
              <a:solidFill>
                <a:prstClr val="black"/>
              </a:solidFill>
            </a:endParaRPr>
          </a:p>
          <a:p>
            <a:pPr lvl="0"/>
            <a:endParaRPr lang="ru-RU" b="1" dirty="0">
              <a:solidFill>
                <a:prstClr val="black"/>
              </a:solidFill>
            </a:endParaRPr>
          </a:p>
          <a:p>
            <a:pPr lvl="0"/>
            <a:endParaRPr lang="ru-RU" b="1" dirty="0">
              <a:solidFill>
                <a:prstClr val="black"/>
              </a:solidFill>
            </a:endParaRPr>
          </a:p>
          <a:p>
            <a:pPr lvl="0" algn="l"/>
            <a:endParaRPr lang="ru-RU" sz="2800" b="1" dirty="0" smtClean="0">
              <a:solidFill>
                <a:prstClr val="black"/>
              </a:solidFill>
            </a:endParaRPr>
          </a:p>
          <a:p>
            <a:pPr lvl="0" algn="l"/>
            <a:r>
              <a:rPr lang="ru-RU" sz="2800" b="1" dirty="0" smtClean="0">
                <a:solidFill>
                  <a:prstClr val="black"/>
                </a:solidFill>
              </a:rPr>
              <a:t>холодная </a:t>
            </a:r>
            <a:r>
              <a:rPr lang="ru-RU" sz="2800" b="1" dirty="0">
                <a:solidFill>
                  <a:prstClr val="black"/>
                </a:solidFill>
              </a:rPr>
              <a:t>вода      теплая вода       горячая вода</a:t>
            </a:r>
          </a:p>
          <a:p>
            <a:pPr lvl="0" algn="l"/>
            <a:r>
              <a:rPr lang="ru-RU" sz="2800" b="1" dirty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</a:rPr>
              <a:t>1 </a:t>
            </a:r>
            <a:r>
              <a:rPr lang="ru-RU" sz="2800" b="1" dirty="0">
                <a:solidFill>
                  <a:prstClr val="black"/>
                </a:solidFill>
              </a:rPr>
              <a:t>чайная ложка дрожжей и 1 чайная ложка сахара</a:t>
            </a:r>
          </a:p>
          <a:p>
            <a:pPr lvl="0" algn="l"/>
            <a:r>
              <a:rPr lang="ru-RU" sz="2800" b="1" dirty="0">
                <a:solidFill>
                  <a:prstClr val="black"/>
                </a:solidFill>
              </a:rPr>
              <a:t>                                     </a:t>
            </a:r>
            <a:r>
              <a:rPr lang="ru-RU" sz="2800" b="1" dirty="0" smtClean="0">
                <a:solidFill>
                  <a:prstClr val="black"/>
                </a:solidFill>
              </a:rPr>
              <a:t>15 </a:t>
            </a:r>
            <a:r>
              <a:rPr lang="ru-RU" sz="2800" b="1" dirty="0">
                <a:solidFill>
                  <a:prstClr val="black"/>
                </a:solidFill>
              </a:rPr>
              <a:t>минут</a:t>
            </a:r>
          </a:p>
          <a:p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741784"/>
              </p:ext>
            </p:extLst>
          </p:nvPr>
        </p:nvGraphicFramePr>
        <p:xfrm>
          <a:off x="683568" y="4509121"/>
          <a:ext cx="7272808" cy="216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295"/>
                <a:gridCol w="1505465"/>
                <a:gridCol w="1595316"/>
                <a:gridCol w="1088153"/>
                <a:gridCol w="1312579"/>
              </a:tblGrid>
              <a:tr h="981926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</a:p>
                    <a:p>
                      <a:r>
                        <a:rPr lang="ru-RU" dirty="0" smtClean="0"/>
                        <a:t>воды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</a:p>
                    <a:p>
                      <a:r>
                        <a:rPr lang="ru-RU" dirty="0" smtClean="0"/>
                        <a:t>сахара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</a:t>
                      </a:r>
                      <a:r>
                        <a:rPr lang="ru-RU" dirty="0" smtClean="0"/>
                        <a:t>дрожжей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Темпе</a:t>
                      </a:r>
                    </a:p>
                    <a:p>
                      <a:r>
                        <a:rPr lang="ru-RU" dirty="0" err="1" smtClean="0"/>
                        <a:t>ратура</a:t>
                      </a:r>
                      <a:r>
                        <a:rPr lang="ru-RU" dirty="0" smtClean="0"/>
                        <a:t> воды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Степень поднятия</a:t>
                      </a:r>
                      <a:endParaRPr lang="ru-RU" dirty="0"/>
                    </a:p>
                  </a:txBody>
                  <a:tcPr/>
                </a:tc>
              </a:tr>
              <a:tr h="392771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277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2771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82" y="930018"/>
            <a:ext cx="173196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30018"/>
            <a:ext cx="173196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58212"/>
            <a:ext cx="1731963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2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7" y="-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54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80442"/>
            <a:ext cx="7592888" cy="5306144"/>
          </a:xfrm>
          <a:scene3d>
            <a:camera prst="perspectiveBelow"/>
            <a:lightRig rig="threePt" dir="t"/>
          </a:scene3d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    ГРИБЫ-НЕВИДИМКИ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                              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</a:rPr>
              <a:t>                                         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   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           </a:t>
            </a:r>
          </a:p>
          <a:p>
            <a:pPr algn="l"/>
            <a:endParaRPr lang="ru-RU" b="1" dirty="0">
              <a:solidFill>
                <a:schemeClr val="tx1"/>
              </a:solidFill>
            </a:endParaRPr>
          </a:p>
          <a:p>
            <a:pPr algn="l"/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   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        </a:t>
            </a:r>
            <a:r>
              <a:rPr lang="ru-RU" b="1" dirty="0" smtClean="0">
                <a:solidFill>
                  <a:schemeClr val="tx1"/>
                </a:solidFill>
              </a:rPr>
              <a:t>ГРИБ </a:t>
            </a:r>
            <a:r>
              <a:rPr lang="ru-RU" b="1" dirty="0" smtClean="0">
                <a:solidFill>
                  <a:schemeClr val="tx1"/>
                </a:solidFill>
              </a:rPr>
              <a:t>МУКОР- </a:t>
            </a:r>
            <a:r>
              <a:rPr lang="ru-RU" b="1" dirty="0" smtClean="0">
                <a:solidFill>
                  <a:schemeClr val="tx1"/>
                </a:solidFill>
              </a:rPr>
              <a:t>      </a:t>
            </a:r>
            <a:r>
              <a:rPr lang="ru-RU" b="1" dirty="0" smtClean="0">
                <a:solidFill>
                  <a:schemeClr val="tx1"/>
                </a:solidFill>
              </a:rPr>
              <a:t>					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ПЛЕСЕНЬ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t0.gstatic.com/images?q=tbn:ANd9GcSJIri8Ne9rxDQNlGjAlixhv8gYfcRNWcrQZ6whNo7fsv-BV9r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9428"/>
            <a:ext cx="2880320" cy="214959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0.gstatic.com/images?q=tbn:ANd9GcStdPvdz_Lpte9lpPaSzpiEfH328c1n_c--Mv98myvpfyqweze5y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98" y="4354164"/>
            <a:ext cx="2880320" cy="217009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0.gstatic.com/images?q=tbn:ANd9GcRxfP3VU-xvLTJ52hz2LAVrf7ac0LO0-AAgsLyNQ4i8-dexO55dJ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7" y="4293096"/>
            <a:ext cx="3240360" cy="216516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2869">
            <a:off x="6494588" y="1891127"/>
            <a:ext cx="2050196" cy="268605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21134"/>
            <a:ext cx="2304256" cy="215605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Documents and Settings\Бухгалтер\Рабочий стол\ф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034" y="6896"/>
            <a:ext cx="1656184" cy="133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357301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ДРОЖЖИ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483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380</Words>
  <Application>Microsoft Office PowerPoint</Application>
  <PresentationFormat>Экран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РАБОТА С МИКРОСКОПОМ                       МАСТЕР-КЛАСС                               учителя начальной школы              Афанасовой Л.В.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МАОУ лицей 35 им. Буткова В.В.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373.teacher</dc:creator>
  <cp:lastModifiedBy>Андрей</cp:lastModifiedBy>
  <cp:revision>47</cp:revision>
  <dcterms:created xsi:type="dcterms:W3CDTF">2012-10-16T08:36:31Z</dcterms:created>
  <dcterms:modified xsi:type="dcterms:W3CDTF">2012-10-16T22:14:53Z</dcterms:modified>
</cp:coreProperties>
</file>