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1" r:id="rId4"/>
    <p:sldId id="258" r:id="rId5"/>
    <p:sldId id="263" r:id="rId6"/>
    <p:sldId id="264" r:id="rId7"/>
    <p:sldId id="259" r:id="rId8"/>
    <p:sldId id="262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3F054-0BD0-46FB-BB61-B98CEDED0D01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7B136-1789-4977-AF67-FDFC9DF380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4310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7B136-1789-4977-AF67-FDFC9DF3804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800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1438" y="914400"/>
            <a:ext cx="4176712" cy="31337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867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9257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7B136-1789-4977-AF67-FDFC9DF3804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9625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9257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222A22-90DE-4FCE-A6DC-FC67F5DBF152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7654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8" name="Picture 4" descr="http://img-fotki.yandex.ru/get/5907/39663434.cc/0_6ea9a_442d9590_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1703065"/>
            <a:ext cx="2667000" cy="4762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0389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005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365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://img-fotki.yandex.ru/get/5907/39663434.cc/0_6ea9a_442d9590_L.jp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3501007"/>
            <a:ext cx="1660152" cy="29645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203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3861048"/>
            <a:ext cx="2114550" cy="24574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343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rdb-nn.ru/images/neznaik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3942928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758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894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831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19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160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602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8030093" y="6597351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Ekaterina050466</a:t>
            </a:r>
            <a:endParaRPr lang="ru-RU" sz="1000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09E0-A9A4-4828-AED1-792396D19117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FF66-A4B9-4AD5-AD0D-82DD5ED2E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с двумя скругленными противолежащими углами 7"/>
          <p:cNvSpPr/>
          <p:nvPr userDrawn="1"/>
        </p:nvSpPr>
        <p:spPr>
          <a:xfrm>
            <a:off x="323528" y="332656"/>
            <a:ext cx="8496944" cy="6192688"/>
          </a:xfrm>
          <a:prstGeom prst="round2DiagRect">
            <a:avLst/>
          </a:prstGeom>
          <a:solidFill>
            <a:srgbClr val="00B0F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821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1916832"/>
            <a:ext cx="5688632" cy="1470025"/>
          </a:xfrm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rgbClr val="C00000"/>
                </a:solidFill>
              </a:rPr>
              <a:t>Wer ist das ?</a:t>
            </a:r>
            <a:endParaRPr lang="ru-RU" sz="80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581128"/>
            <a:ext cx="4363988" cy="17526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2000" b="1" dirty="0" smtClean="0">
                <a:solidFill>
                  <a:srgbClr val="002060"/>
                </a:solidFill>
                <a:ea typeface="Batang" pitchFamily="18" charset="-127"/>
                <a:cs typeface="Arial" pitchFamily="34" charset="0"/>
              </a:rPr>
              <a:t>Подготовила</a:t>
            </a:r>
          </a:p>
          <a:p>
            <a:pPr lvl="0">
              <a:spcBef>
                <a:spcPts val="0"/>
              </a:spcBef>
            </a:pPr>
            <a:r>
              <a:rPr lang="ru-RU" sz="2000" b="1" dirty="0" smtClean="0">
                <a:solidFill>
                  <a:srgbClr val="002060"/>
                </a:solidFill>
                <a:ea typeface="Batang" pitchFamily="18" charset="-127"/>
                <a:cs typeface="Arial" pitchFamily="34" charset="0"/>
              </a:rPr>
              <a:t> учитель немецкого языка </a:t>
            </a:r>
          </a:p>
          <a:p>
            <a:pPr lvl="0">
              <a:spcBef>
                <a:spcPts val="0"/>
              </a:spcBef>
            </a:pPr>
            <a:r>
              <a:rPr lang="ru-RU" sz="2000" b="1" dirty="0" smtClean="0">
                <a:solidFill>
                  <a:srgbClr val="002060"/>
                </a:solidFill>
                <a:ea typeface="Batang" pitchFamily="18" charset="-127"/>
                <a:cs typeface="Arial" pitchFamily="34" charset="0"/>
              </a:rPr>
              <a:t>МКОУ «Лицей села Верхний Мамон»</a:t>
            </a:r>
          </a:p>
          <a:p>
            <a:pPr lvl="0">
              <a:spcBef>
                <a:spcPts val="0"/>
              </a:spcBef>
            </a:pPr>
            <a:r>
              <a:rPr lang="ru-RU" sz="2000" b="1" dirty="0" smtClean="0">
                <a:solidFill>
                  <a:srgbClr val="002060"/>
                </a:solidFill>
                <a:ea typeface="Batang" pitchFamily="18" charset="-127"/>
                <a:cs typeface="Arial" pitchFamily="34" charset="0"/>
              </a:rPr>
              <a:t>Прокопенко В.М.</a:t>
            </a:r>
            <a:endParaRPr lang="ru-RU" sz="2000" b="1" dirty="0">
              <a:solidFill>
                <a:srgbClr val="002060"/>
              </a:solidFill>
              <a:ea typeface="Batang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523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714356"/>
            <a:ext cx="417293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500" b="1" dirty="0" smtClean="0">
                <a:solidFill>
                  <a:srgbClr val="FF0000"/>
                </a:solidFill>
              </a:rPr>
              <a:t>Eh </a:t>
            </a:r>
            <a:r>
              <a:rPr lang="ru-RU" sz="11500" b="1" dirty="0" smtClean="0">
                <a:solidFill>
                  <a:srgbClr val="FF0000"/>
                </a:solidFill>
              </a:rPr>
              <a:t>= </a:t>
            </a:r>
            <a:r>
              <a:rPr lang="de-DE" sz="11500" b="1" dirty="0" smtClean="0">
                <a:solidFill>
                  <a:srgbClr val="FF0000"/>
                </a:solidFill>
              </a:rPr>
              <a:t>e </a:t>
            </a:r>
            <a:endParaRPr lang="ru-RU" sz="115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4414" y="2428868"/>
            <a:ext cx="499848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500" b="1" dirty="0" smtClean="0">
                <a:solidFill>
                  <a:srgbClr val="FF0000"/>
                </a:solidFill>
              </a:rPr>
              <a:t>Ah</a:t>
            </a:r>
            <a:r>
              <a:rPr lang="ru-RU" sz="11500" b="1" dirty="0" smtClean="0">
                <a:solidFill>
                  <a:srgbClr val="FF0000"/>
                </a:solidFill>
              </a:rPr>
              <a:t> </a:t>
            </a:r>
            <a:r>
              <a:rPr lang="de-DE" sz="11500" b="1" dirty="0" smtClean="0">
                <a:solidFill>
                  <a:srgbClr val="FF0000"/>
                </a:solidFill>
              </a:rPr>
              <a:t> </a:t>
            </a:r>
            <a:r>
              <a:rPr lang="ru-RU" sz="11500" b="1" dirty="0" smtClean="0">
                <a:solidFill>
                  <a:srgbClr val="FF0000"/>
                </a:solidFill>
              </a:rPr>
              <a:t>= </a:t>
            </a:r>
            <a:r>
              <a:rPr lang="de-DE" sz="11500" b="1" dirty="0" smtClean="0">
                <a:solidFill>
                  <a:srgbClr val="FF0000"/>
                </a:solidFill>
              </a:rPr>
              <a:t>  a</a:t>
            </a:r>
            <a:endParaRPr lang="ru-RU" sz="115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4414" y="4286256"/>
            <a:ext cx="450155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500" b="1" dirty="0" smtClean="0">
                <a:solidFill>
                  <a:srgbClr val="FF0000"/>
                </a:solidFill>
              </a:rPr>
              <a:t>Oh  </a:t>
            </a:r>
            <a:r>
              <a:rPr lang="ru-RU" sz="11500" b="1" dirty="0" smtClean="0">
                <a:solidFill>
                  <a:srgbClr val="FF0000"/>
                </a:solidFill>
              </a:rPr>
              <a:t>=</a:t>
            </a:r>
            <a:r>
              <a:rPr lang="de-DE" sz="11500" b="1" dirty="0" smtClean="0">
                <a:solidFill>
                  <a:srgbClr val="FF0000"/>
                </a:solidFill>
              </a:rPr>
              <a:t> o</a:t>
            </a:r>
            <a:endParaRPr lang="ru-RU" sz="11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43063"/>
            <a:ext cx="8015288" cy="44831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sz="16600" b="1" dirty="0" smtClean="0">
                <a:solidFill>
                  <a:srgbClr val="C00000"/>
                </a:solidFill>
              </a:rPr>
              <a:t> 1    </a:t>
            </a:r>
          </a:p>
          <a:p>
            <a:pPr>
              <a:buNone/>
            </a:pPr>
            <a:r>
              <a:rPr lang="de-DE" sz="16600" b="1" dirty="0" smtClean="0">
                <a:solidFill>
                  <a:srgbClr val="C00000"/>
                </a:solidFill>
              </a:rPr>
              <a:t> </a:t>
            </a:r>
            <a:r>
              <a:rPr lang="de-DE" sz="16600" b="1" dirty="0" smtClean="0">
                <a:solidFill>
                  <a:srgbClr val="FFFF00"/>
                </a:solidFill>
              </a:rPr>
              <a:t>3</a:t>
            </a:r>
            <a:r>
              <a:rPr lang="de-DE" sz="16600" b="1" dirty="0" smtClean="0">
                <a:solidFill>
                  <a:srgbClr val="C00000"/>
                </a:solidFill>
              </a:rPr>
              <a:t>  </a:t>
            </a:r>
            <a:endParaRPr lang="ru-RU" sz="166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99338" y="2571744"/>
            <a:ext cx="1478290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9900" b="1" dirty="0" smtClean="0">
                <a:solidFill>
                  <a:srgbClr val="FFC000"/>
                </a:solidFill>
              </a:rPr>
              <a:t>2</a:t>
            </a:r>
            <a:endParaRPr lang="ru-RU" sz="199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6116" y="785794"/>
            <a:ext cx="126348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600" b="1" dirty="0" smtClean="0">
                <a:solidFill>
                  <a:srgbClr val="002060"/>
                </a:solidFill>
              </a:rPr>
              <a:t>4</a:t>
            </a:r>
            <a:endParaRPr lang="ru-RU" sz="166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7818" y="2786058"/>
            <a:ext cx="126348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600" b="1" dirty="0" smtClean="0">
                <a:solidFill>
                  <a:srgbClr val="7030A0"/>
                </a:solidFill>
              </a:rPr>
              <a:t>5</a:t>
            </a:r>
            <a:endParaRPr lang="ru-RU" sz="16600" b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2330" y="642918"/>
            <a:ext cx="42862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600" b="1" dirty="0" smtClean="0">
                <a:solidFill>
                  <a:srgbClr val="FF0000"/>
                </a:solidFill>
              </a:rPr>
              <a:t>6</a:t>
            </a:r>
            <a:endParaRPr lang="ru-RU" sz="16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28860" y="2857496"/>
            <a:ext cx="108234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3800" b="1" dirty="0" smtClean="0">
                <a:solidFill>
                  <a:schemeClr val="accent2"/>
                </a:solidFill>
              </a:rPr>
              <a:t>7</a:t>
            </a:r>
            <a:endParaRPr lang="ru-RU" sz="13800" b="1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214290"/>
            <a:ext cx="126348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6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ru-RU" sz="1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5918" y="0"/>
            <a:ext cx="126348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600" b="1" dirty="0" smtClean="0">
                <a:solidFill>
                  <a:srgbClr val="7030A0"/>
                </a:solidFill>
              </a:rPr>
              <a:t>9</a:t>
            </a:r>
            <a:endParaRPr lang="ru-RU" sz="16600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14678" y="3929066"/>
            <a:ext cx="234230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600" b="1" dirty="0" smtClean="0">
                <a:solidFill>
                  <a:schemeClr val="accent6">
                    <a:lumMod val="75000"/>
                  </a:schemeClr>
                </a:solidFill>
              </a:rPr>
              <a:t>10</a:t>
            </a:r>
            <a:endParaRPr lang="ru-RU" sz="16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094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8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3367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7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96821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18548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10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75094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53367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96821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18548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620688"/>
            <a:ext cx="6372708" cy="2282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737089" y="1947370"/>
            <a:ext cx="754791" cy="93610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множение 26"/>
          <p:cNvSpPr/>
          <p:nvPr/>
        </p:nvSpPr>
        <p:spPr>
          <a:xfrm>
            <a:off x="2285984" y="3000372"/>
            <a:ext cx="2672362" cy="3558660"/>
          </a:xfrm>
          <a:prstGeom prst="mathMultiply">
            <a:avLst>
              <a:gd name="adj1" fmla="val 21350"/>
            </a:avLst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://www.etools.in.ua/images/ok_icon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3500929"/>
            <a:ext cx="2517803" cy="33570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ttp://i.picasion.com/pic80/af89d94931a2a6b556cf57c4089b1cb6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51" y="6093296"/>
            <a:ext cx="782911" cy="44191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4643438" y="5214950"/>
            <a:ext cx="26997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200" b="1" dirty="0" smtClean="0">
                <a:solidFill>
                  <a:srgbClr val="FF0000"/>
                </a:solidFill>
              </a:rPr>
              <a:t>sieben</a:t>
            </a:r>
            <a:endParaRPr lang="ru-RU" sz="7200" b="1" dirty="0">
              <a:solidFill>
                <a:srgbClr val="FF0000"/>
              </a:solidFill>
            </a:endParaRPr>
          </a:p>
        </p:txBody>
      </p:sp>
      <p:pic>
        <p:nvPicPr>
          <p:cNvPr id="31" name="Picture 3" descr="H:\Documents and Settings\Пользователь\Рабочий стол\герои сказок\89855472_4b55125284eb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3929066"/>
            <a:ext cx="2213952" cy="2578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384154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ОШИБОЧК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094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8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3367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7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96821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18548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10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75094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53367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96821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18548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620688"/>
            <a:ext cx="6372708" cy="2282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166304" y="648400"/>
            <a:ext cx="729732" cy="90839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http://www.etools.in.ua/images/ok_icon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18" y="3214686"/>
            <a:ext cx="2517803" cy="33570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i.picasion.com/pic80/af89d94931a2a6b556cf57c4089b1cb6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51" y="6093296"/>
            <a:ext cx="782911" cy="44191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Умножение 26"/>
          <p:cNvSpPr/>
          <p:nvPr/>
        </p:nvSpPr>
        <p:spPr>
          <a:xfrm>
            <a:off x="2071670" y="3071810"/>
            <a:ext cx="2672362" cy="3558660"/>
          </a:xfrm>
          <a:prstGeom prst="mathMultiply">
            <a:avLst>
              <a:gd name="adj1" fmla="val 21350"/>
            </a:avLst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286380" y="4643446"/>
            <a:ext cx="21922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b="1" dirty="0" smtClean="0">
                <a:solidFill>
                  <a:srgbClr val="FF0000"/>
                </a:solidFill>
              </a:rPr>
              <a:t>drei</a:t>
            </a:r>
            <a:endParaRPr lang="ru-RU" sz="9600" b="1" dirty="0">
              <a:solidFill>
                <a:srgbClr val="FF0000"/>
              </a:solidFill>
            </a:endParaRPr>
          </a:p>
        </p:txBody>
      </p:sp>
      <p:pic>
        <p:nvPicPr>
          <p:cNvPr id="19" name="Picture 3" descr="H:\Documents and Settings\Пользователь\Рабочий стол\герои сказок\89855472_4b55125284eb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4000504"/>
            <a:ext cx="2213952" cy="2578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317762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ОШИБОЧК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094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8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3367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7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96821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18548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10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75094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53367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96821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18548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620688"/>
            <a:ext cx="6372708" cy="2282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598114" y="2016552"/>
            <a:ext cx="729732" cy="90839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множение 26"/>
          <p:cNvSpPr/>
          <p:nvPr/>
        </p:nvSpPr>
        <p:spPr>
          <a:xfrm>
            <a:off x="2285984" y="2857496"/>
            <a:ext cx="2672362" cy="3558660"/>
          </a:xfrm>
          <a:prstGeom prst="mathMultiply">
            <a:avLst>
              <a:gd name="adj1" fmla="val 21350"/>
            </a:avLst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://www.etools.in.ua/images/ok_icon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214686"/>
            <a:ext cx="2517803" cy="33570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ttp://i.picasion.com/pic80/af89d94931a2a6b556cf57c4089b1cb6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51" y="6093296"/>
            <a:ext cx="782911" cy="44191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5357818" y="4929198"/>
            <a:ext cx="25699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800" b="1" dirty="0" smtClean="0">
                <a:solidFill>
                  <a:srgbClr val="FF0000"/>
                </a:solidFill>
              </a:rPr>
              <a:t>neun</a:t>
            </a:r>
            <a:endParaRPr lang="ru-RU" sz="8800" b="1" dirty="0">
              <a:solidFill>
                <a:srgbClr val="FF0000"/>
              </a:solidFill>
            </a:endParaRPr>
          </a:p>
        </p:txBody>
      </p:sp>
      <p:pic>
        <p:nvPicPr>
          <p:cNvPr id="31" name="Picture 3" descr="H:\Documents and Settings\Пользователь\Рабочий стол\герои сказок\89855472_4b55125284eb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4279363"/>
            <a:ext cx="2213952" cy="2578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2370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ОШИБОЧК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094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8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3367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7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96821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18548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10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75094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53367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96821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18548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620688"/>
            <a:ext cx="6372708" cy="2282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598114" y="648400"/>
            <a:ext cx="729732" cy="90839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Picture 2" descr="http://www.etools.in.ua/images/ok_icon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04" y="3000372"/>
            <a:ext cx="2517803" cy="33570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i.picasion.com/pic80/af89d94931a2a6b556cf57c4089b1cb6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51" y="6093296"/>
            <a:ext cx="782911" cy="44191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множение 21"/>
          <p:cNvSpPr/>
          <p:nvPr/>
        </p:nvSpPr>
        <p:spPr>
          <a:xfrm>
            <a:off x="2428860" y="3000372"/>
            <a:ext cx="2672362" cy="3558660"/>
          </a:xfrm>
          <a:prstGeom prst="mathMultiply">
            <a:avLst>
              <a:gd name="adj1" fmla="val 21350"/>
            </a:avLst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786446" y="4786322"/>
            <a:ext cx="21275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b="1" dirty="0" smtClean="0">
                <a:solidFill>
                  <a:srgbClr val="FF0000"/>
                </a:solidFill>
              </a:rPr>
              <a:t>vier</a:t>
            </a:r>
            <a:endParaRPr lang="ru-RU" sz="9600" b="1" dirty="0">
              <a:solidFill>
                <a:srgbClr val="FF0000"/>
              </a:solidFill>
            </a:endParaRPr>
          </a:p>
        </p:txBody>
      </p:sp>
      <p:pic>
        <p:nvPicPr>
          <p:cNvPr id="24" name="Picture 3" descr="H:\Documents and Settings\Пользователь\Рабочий стол\герои сказок\89855472_4b55125284eb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4071942"/>
            <a:ext cx="2213952" cy="2578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6223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ОШИБОЧК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094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8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3367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7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96821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18548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10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75094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53367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96821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18548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620688"/>
            <a:ext cx="6372708" cy="2282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166304" y="2016552"/>
            <a:ext cx="729732" cy="90839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Picture 2" descr="http://www.etools.in.ua/images/ok_icon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36" y="3143248"/>
            <a:ext cx="2517803" cy="33570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.picasion.com/pic80/af89d94931a2a6b556cf57c4089b1cb6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51" y="6093296"/>
            <a:ext cx="782911" cy="44191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Умножение 36"/>
          <p:cNvSpPr/>
          <p:nvPr/>
        </p:nvSpPr>
        <p:spPr>
          <a:xfrm>
            <a:off x="2285984" y="2714620"/>
            <a:ext cx="2672362" cy="3558660"/>
          </a:xfrm>
          <a:prstGeom prst="mathMultiply">
            <a:avLst>
              <a:gd name="adj1" fmla="val 21350"/>
            </a:avLst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5929322" y="4714884"/>
            <a:ext cx="22020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800" b="1" dirty="0" smtClean="0">
                <a:solidFill>
                  <a:srgbClr val="FF0000"/>
                </a:solidFill>
              </a:rPr>
              <a:t>acht</a:t>
            </a:r>
            <a:endParaRPr lang="ru-RU" sz="8800" b="1" dirty="0">
              <a:solidFill>
                <a:srgbClr val="FF0000"/>
              </a:solidFill>
            </a:endParaRPr>
          </a:p>
        </p:txBody>
      </p:sp>
      <p:pic>
        <p:nvPicPr>
          <p:cNvPr id="38" name="Picture 3" descr="H:\Documents and Settings\Пользователь\Рабочий стол\герои сказок\89855472_4b55125284e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3857628"/>
            <a:ext cx="2213952" cy="2578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737716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ШИБОЧК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6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094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8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53367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7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96821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9</a:t>
            </a:r>
            <a:endParaRPr lang="ru-RU" sz="5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18548" y="1988840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10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175094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53367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96821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4</a:t>
            </a:r>
            <a:endParaRPr lang="ru-RU" sz="5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018548" y="620688"/>
            <a:ext cx="685800" cy="9144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5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620688"/>
            <a:ext cx="6372708" cy="2282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002270" y="2016552"/>
            <a:ext cx="729732" cy="90839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2" descr="http://www.etools.in.ua/images/ok_icon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22" y="2714620"/>
            <a:ext cx="2517803" cy="33570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.picasion.com/pic80/af89d94931a2a6b556cf57c4089b1cb6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451" y="6093296"/>
            <a:ext cx="782911" cy="44191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Умножение 29"/>
          <p:cNvSpPr/>
          <p:nvPr/>
        </p:nvSpPr>
        <p:spPr>
          <a:xfrm>
            <a:off x="2143108" y="3000372"/>
            <a:ext cx="2672362" cy="3558660"/>
          </a:xfrm>
          <a:prstGeom prst="mathMultiply">
            <a:avLst>
              <a:gd name="adj1" fmla="val 21350"/>
            </a:avLst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929190" y="4500570"/>
            <a:ext cx="25919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b="1" dirty="0" smtClean="0">
                <a:solidFill>
                  <a:srgbClr val="FF0000"/>
                </a:solidFill>
              </a:rPr>
              <a:t>zehn</a:t>
            </a:r>
            <a:endParaRPr lang="ru-RU" sz="9600" b="1" dirty="0">
              <a:solidFill>
                <a:srgbClr val="FF0000"/>
              </a:solidFill>
            </a:endParaRPr>
          </a:p>
        </p:txBody>
      </p:sp>
      <p:pic>
        <p:nvPicPr>
          <p:cNvPr id="31" name="Picture 3" descr="H:\Documents and Settings\Пользователь\Рабочий стол\герои сказок\89855472_4b55125284eb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3929066"/>
            <a:ext cx="2213952" cy="2578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311824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ОШИБОЧК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600" b="1" dirty="0" smtClean="0"/>
              <a:t>Wer ist das ?</a:t>
            </a:r>
            <a:endParaRPr lang="ru-RU" sz="66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      </a:t>
            </a:r>
            <a:r>
              <a:rPr lang="de-DE" sz="4400" i="1" dirty="0" smtClean="0"/>
              <a:t>Wer ist das ?</a:t>
            </a:r>
          </a:p>
          <a:p>
            <a:pPr>
              <a:buNone/>
            </a:pPr>
            <a:r>
              <a:rPr lang="de-DE" sz="4400" i="1" dirty="0" smtClean="0"/>
              <a:t>    Wer ist das ?</a:t>
            </a:r>
          </a:p>
          <a:p>
            <a:pPr>
              <a:buNone/>
            </a:pPr>
            <a:r>
              <a:rPr lang="de-DE" sz="4400" i="1" dirty="0" smtClean="0"/>
              <a:t>    Das ist Emma .</a:t>
            </a:r>
          </a:p>
          <a:p>
            <a:pPr>
              <a:buNone/>
            </a:pPr>
            <a:r>
              <a:rPr lang="de-DE" sz="4400" i="1" dirty="0" smtClean="0"/>
              <a:t>    Das ist Hans.</a:t>
            </a:r>
            <a:endParaRPr lang="ru-RU" sz="4400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4400" i="1" dirty="0" smtClean="0"/>
              <a:t>     Wer ist das ?</a:t>
            </a:r>
          </a:p>
          <a:p>
            <a:pPr>
              <a:buNone/>
            </a:pPr>
            <a:r>
              <a:rPr lang="de-DE" sz="4400" i="1" dirty="0" smtClean="0"/>
              <a:t>     Wer ist das ?</a:t>
            </a:r>
          </a:p>
          <a:p>
            <a:pPr>
              <a:buNone/>
            </a:pPr>
            <a:r>
              <a:rPr lang="de-DE" sz="4400" i="1" dirty="0" smtClean="0"/>
              <a:t>     Das ist Anna .</a:t>
            </a:r>
          </a:p>
          <a:p>
            <a:pPr>
              <a:buNone/>
            </a:pPr>
            <a:r>
              <a:rPr lang="de-DE" sz="4400" i="1" dirty="0" smtClean="0"/>
              <a:t>     Das ist Franz .</a:t>
            </a:r>
            <a:endParaRPr lang="ru-RU" sz="4400" i="1" dirty="0"/>
          </a:p>
        </p:txBody>
      </p:sp>
    </p:spTree>
    <p:extLst>
      <p:ext uri="{BB962C8B-B14F-4D97-AF65-F5344CB8AC3E}">
        <p14:creationId xmlns="" xmlns:p14="http://schemas.microsoft.com/office/powerpoint/2010/main" val="211039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1"/>
          <p:cNvSpPr>
            <a:spLocks noChangeArrowheads="1" noChangeShapeType="1" noTextEdit="1"/>
          </p:cNvSpPr>
          <p:nvPr/>
        </p:nvSpPr>
        <p:spPr bwMode="auto">
          <a:xfrm>
            <a:off x="2484438" y="188913"/>
            <a:ext cx="5472112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>
                <a:ln w="12600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00FFFF"/>
                </a:solidFill>
                <a:effectLst>
                  <a:outerShdw dist="40186" dir="1096358" algn="ctr" rotWithShape="0">
                    <a:srgbClr val="B2B2B2">
                      <a:alpha val="80011"/>
                    </a:srgbClr>
                  </a:outerShdw>
                </a:effectLst>
                <a:latin typeface="Times New Roman"/>
                <a:cs typeface="Times New Roman"/>
              </a:rPr>
              <a:t>Das Abc</a:t>
            </a:r>
            <a:endParaRPr lang="ru-RU" sz="3600" kern="10">
              <a:ln w="12600">
                <a:solidFill>
                  <a:srgbClr val="FF0000"/>
                </a:solidFill>
                <a:miter lim="800000"/>
                <a:headEnd/>
                <a:tailEnd/>
              </a:ln>
              <a:solidFill>
                <a:srgbClr val="00FFFF"/>
              </a:solidFill>
              <a:effectLst>
                <a:outerShdw dist="40186" dir="1096358" algn="ctr" rotWithShape="0">
                  <a:srgbClr val="B2B2B2">
                    <a:alpha val="80011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195" name="Line 2"/>
          <p:cNvSpPr>
            <a:spLocks noChangeShapeType="1"/>
          </p:cNvSpPr>
          <p:nvPr/>
        </p:nvSpPr>
        <p:spPr bwMode="auto">
          <a:xfrm>
            <a:off x="0" y="1125538"/>
            <a:ext cx="9144000" cy="1587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6" name="Line 3"/>
          <p:cNvSpPr>
            <a:spLocks noChangeShapeType="1"/>
          </p:cNvSpPr>
          <p:nvPr/>
        </p:nvSpPr>
        <p:spPr bwMode="auto">
          <a:xfrm>
            <a:off x="-144463" y="2090738"/>
            <a:ext cx="9144001" cy="1587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4"/>
          <p:cNvSpPr>
            <a:spLocks noChangeShapeType="1"/>
          </p:cNvSpPr>
          <p:nvPr/>
        </p:nvSpPr>
        <p:spPr bwMode="auto">
          <a:xfrm>
            <a:off x="-144463" y="3240088"/>
            <a:ext cx="9144001" cy="1587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>
            <a:off x="36513" y="4278313"/>
            <a:ext cx="9144000" cy="1587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1763713" y="0"/>
            <a:ext cx="1587" cy="6858000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Line 7"/>
          <p:cNvSpPr>
            <a:spLocks noChangeShapeType="1"/>
          </p:cNvSpPr>
          <p:nvPr/>
        </p:nvSpPr>
        <p:spPr bwMode="auto">
          <a:xfrm flipV="1">
            <a:off x="3570288" y="1050925"/>
            <a:ext cx="1587" cy="5810250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Line 8"/>
          <p:cNvSpPr>
            <a:spLocks noChangeShapeType="1"/>
          </p:cNvSpPr>
          <p:nvPr/>
        </p:nvSpPr>
        <p:spPr bwMode="auto">
          <a:xfrm flipH="1" flipV="1">
            <a:off x="5391150" y="1063625"/>
            <a:ext cx="107950" cy="5767388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2" name="Line 9"/>
          <p:cNvSpPr>
            <a:spLocks noChangeShapeType="1"/>
          </p:cNvSpPr>
          <p:nvPr/>
        </p:nvSpPr>
        <p:spPr bwMode="auto">
          <a:xfrm flipH="1" flipV="1">
            <a:off x="7364413" y="1106488"/>
            <a:ext cx="107950" cy="5767387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3" name="Text Box 10"/>
          <p:cNvSpPr txBox="1">
            <a:spLocks noChangeArrowheads="1"/>
          </p:cNvSpPr>
          <p:nvPr/>
        </p:nvSpPr>
        <p:spPr bwMode="auto">
          <a:xfrm>
            <a:off x="468313" y="0"/>
            <a:ext cx="8636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8204" name="Text Box 11"/>
          <p:cNvSpPr txBox="1">
            <a:spLocks noChangeArrowheads="1"/>
          </p:cNvSpPr>
          <p:nvPr/>
        </p:nvSpPr>
        <p:spPr bwMode="auto">
          <a:xfrm>
            <a:off x="468313" y="981075"/>
            <a:ext cx="8636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3333FF"/>
                </a:solidFill>
              </a:rPr>
              <a:t>B</a:t>
            </a:r>
          </a:p>
        </p:txBody>
      </p:sp>
      <p:sp>
        <p:nvSpPr>
          <p:cNvPr id="8205" name="Text Box 12"/>
          <p:cNvSpPr txBox="1">
            <a:spLocks noChangeArrowheads="1"/>
          </p:cNvSpPr>
          <p:nvPr/>
        </p:nvSpPr>
        <p:spPr bwMode="auto">
          <a:xfrm>
            <a:off x="720725" y="3060700"/>
            <a:ext cx="53975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FF0066"/>
                </a:solidFill>
              </a:rPr>
              <a:t>L</a:t>
            </a:r>
          </a:p>
        </p:txBody>
      </p:sp>
      <p:sp>
        <p:nvSpPr>
          <p:cNvPr id="8206" name="Text Box 13"/>
          <p:cNvSpPr txBox="1">
            <a:spLocks noChangeArrowheads="1"/>
          </p:cNvSpPr>
          <p:nvPr/>
        </p:nvSpPr>
        <p:spPr bwMode="auto">
          <a:xfrm>
            <a:off x="1979613" y="3060700"/>
            <a:ext cx="10795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33CC33"/>
                </a:solidFill>
              </a:rPr>
              <a:t>M</a:t>
            </a:r>
          </a:p>
        </p:txBody>
      </p:sp>
      <p:sp>
        <p:nvSpPr>
          <p:cNvPr id="8207" name="Text Box 14"/>
          <p:cNvSpPr txBox="1">
            <a:spLocks noChangeArrowheads="1"/>
          </p:cNvSpPr>
          <p:nvPr/>
        </p:nvSpPr>
        <p:spPr bwMode="auto">
          <a:xfrm>
            <a:off x="3779838" y="3060700"/>
            <a:ext cx="10795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FF00FF"/>
                </a:solidFill>
              </a:rPr>
              <a:t>N</a:t>
            </a:r>
          </a:p>
        </p:txBody>
      </p:sp>
      <p:sp>
        <p:nvSpPr>
          <p:cNvPr id="8209" name="Text Box 16"/>
          <p:cNvSpPr txBox="1">
            <a:spLocks noChangeArrowheads="1"/>
          </p:cNvSpPr>
          <p:nvPr/>
        </p:nvSpPr>
        <p:spPr bwMode="auto">
          <a:xfrm>
            <a:off x="539750" y="4319588"/>
            <a:ext cx="6477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8000" b="1" dirty="0">
              <a:solidFill>
                <a:srgbClr val="3333FF"/>
              </a:solidFill>
            </a:endParaRPr>
          </a:p>
        </p:txBody>
      </p:sp>
      <p:sp>
        <p:nvSpPr>
          <p:cNvPr id="8210" name="Line 17"/>
          <p:cNvSpPr>
            <a:spLocks noChangeShapeType="1"/>
          </p:cNvSpPr>
          <p:nvPr/>
        </p:nvSpPr>
        <p:spPr bwMode="auto">
          <a:xfrm>
            <a:off x="-179388" y="5578475"/>
            <a:ext cx="9144001" cy="1588"/>
          </a:xfrm>
          <a:prstGeom prst="line">
            <a:avLst/>
          </a:prstGeom>
          <a:noFill/>
          <a:ln w="57240">
            <a:solidFill>
              <a:srgbClr val="3333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1" name="Text Box 18"/>
          <p:cNvSpPr txBox="1">
            <a:spLocks noChangeArrowheads="1"/>
          </p:cNvSpPr>
          <p:nvPr/>
        </p:nvSpPr>
        <p:spPr bwMode="auto">
          <a:xfrm>
            <a:off x="2160588" y="4319588"/>
            <a:ext cx="1044575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FF00FF"/>
                </a:solidFill>
              </a:rPr>
              <a:t>R</a:t>
            </a:r>
          </a:p>
        </p:txBody>
      </p:sp>
      <p:sp>
        <p:nvSpPr>
          <p:cNvPr id="8212" name="Text Box 19"/>
          <p:cNvSpPr txBox="1">
            <a:spLocks noChangeArrowheads="1"/>
          </p:cNvSpPr>
          <p:nvPr/>
        </p:nvSpPr>
        <p:spPr bwMode="auto">
          <a:xfrm>
            <a:off x="5795963" y="4365625"/>
            <a:ext cx="1008062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FF0066"/>
                </a:solidFill>
              </a:rPr>
              <a:t>T</a:t>
            </a:r>
          </a:p>
        </p:txBody>
      </p:sp>
      <p:sp>
        <p:nvSpPr>
          <p:cNvPr id="8213" name="Text Box 20"/>
          <p:cNvSpPr txBox="1">
            <a:spLocks noChangeArrowheads="1"/>
          </p:cNvSpPr>
          <p:nvPr/>
        </p:nvSpPr>
        <p:spPr bwMode="auto">
          <a:xfrm>
            <a:off x="571472" y="5357826"/>
            <a:ext cx="719138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33CC33"/>
                </a:solidFill>
              </a:rPr>
              <a:t>V</a:t>
            </a:r>
          </a:p>
        </p:txBody>
      </p:sp>
      <p:sp>
        <p:nvSpPr>
          <p:cNvPr id="8217" name="Text Box 24"/>
          <p:cNvSpPr txBox="1">
            <a:spLocks noChangeArrowheads="1"/>
          </p:cNvSpPr>
          <p:nvPr/>
        </p:nvSpPr>
        <p:spPr bwMode="auto">
          <a:xfrm>
            <a:off x="5940425" y="900113"/>
            <a:ext cx="720725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3333FF"/>
                </a:solidFill>
              </a:rPr>
              <a:t>E</a:t>
            </a:r>
          </a:p>
        </p:txBody>
      </p:sp>
      <p:sp>
        <p:nvSpPr>
          <p:cNvPr id="8218" name="Text Box 25"/>
          <p:cNvSpPr txBox="1">
            <a:spLocks noChangeArrowheads="1"/>
          </p:cNvSpPr>
          <p:nvPr/>
        </p:nvSpPr>
        <p:spPr bwMode="auto">
          <a:xfrm>
            <a:off x="7920038" y="900113"/>
            <a:ext cx="684212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FF0066"/>
                </a:solidFill>
              </a:rPr>
              <a:t>F</a:t>
            </a:r>
          </a:p>
        </p:txBody>
      </p:sp>
      <p:sp>
        <p:nvSpPr>
          <p:cNvPr id="8219" name="Text Box 26"/>
          <p:cNvSpPr txBox="1">
            <a:spLocks noChangeArrowheads="1"/>
          </p:cNvSpPr>
          <p:nvPr/>
        </p:nvSpPr>
        <p:spPr bwMode="auto">
          <a:xfrm>
            <a:off x="2160588" y="1979613"/>
            <a:ext cx="118745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3333FF"/>
                </a:solidFill>
              </a:rPr>
              <a:t>H</a:t>
            </a:r>
          </a:p>
        </p:txBody>
      </p:sp>
      <p:sp>
        <p:nvSpPr>
          <p:cNvPr id="8220" name="Text Box 27"/>
          <p:cNvSpPr txBox="1">
            <a:spLocks noChangeArrowheads="1"/>
          </p:cNvSpPr>
          <p:nvPr/>
        </p:nvSpPr>
        <p:spPr bwMode="auto">
          <a:xfrm>
            <a:off x="5940425" y="1979613"/>
            <a:ext cx="503238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5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8000" b="1" dirty="0">
                <a:solidFill>
                  <a:srgbClr val="00CC00"/>
                </a:solidFill>
              </a:rPr>
              <a:t>J</a:t>
            </a:r>
          </a:p>
        </p:txBody>
      </p:sp>
      <p:pic>
        <p:nvPicPr>
          <p:cNvPr id="9244" name="Picture 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000108"/>
            <a:ext cx="594042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46" name="Picture 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071678"/>
            <a:ext cx="5940425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48" name="Picture 3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40650" y="2160588"/>
            <a:ext cx="5942013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49" name="Picture 3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57884" y="3214686"/>
            <a:ext cx="5940425" cy="116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51" name="Picture 3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15272" y="4357694"/>
            <a:ext cx="5940425" cy="116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4143372" y="928670"/>
            <a:ext cx="8306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endParaRPr lang="ru-RU" sz="8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14546" y="5357826"/>
            <a:ext cx="11144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smtClean="0">
                <a:solidFill>
                  <a:srgbClr val="C00000"/>
                </a:solidFill>
              </a:rPr>
              <a:t>W</a:t>
            </a:r>
            <a:endParaRPr lang="ru-RU" sz="8000" b="1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14810" y="4357694"/>
            <a:ext cx="6703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smtClean="0">
                <a:solidFill>
                  <a:srgbClr val="FFFF00"/>
                </a:solidFill>
              </a:rPr>
              <a:t>S</a:t>
            </a:r>
            <a:endParaRPr lang="ru-RU" sz="8000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14810" y="2000240"/>
            <a:ext cx="4587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 smtClean="0">
                <a:solidFill>
                  <a:srgbClr val="FFC000"/>
                </a:solidFill>
              </a:rPr>
              <a:t>I</a:t>
            </a:r>
            <a:endParaRPr lang="ru-RU" sz="8000" b="1" dirty="0">
              <a:solidFill>
                <a:srgbClr val="FFC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86710" y="5411450"/>
            <a:ext cx="7248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800" b="1" dirty="0" smtClean="0">
                <a:solidFill>
                  <a:srgbClr val="7030A0"/>
                </a:solidFill>
              </a:rPr>
              <a:t>Z</a:t>
            </a:r>
            <a:endParaRPr lang="ru-RU" sz="8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8204" grpId="0"/>
      <p:bldP spid="8205" grpId="0"/>
      <p:bldP spid="8206" grpId="0"/>
      <p:bldP spid="8207" grpId="0"/>
      <p:bldP spid="8211" grpId="0"/>
      <p:bldP spid="8212" grpId="0"/>
      <p:bldP spid="8213" grpId="0"/>
      <p:bldP spid="8217" grpId="0"/>
      <p:bldP spid="8218" grpId="0"/>
      <p:bldP spid="8219" grpId="0"/>
      <p:bldP spid="8220" grpId="0"/>
      <p:bldP spid="38" grpId="0"/>
      <p:bldP spid="39" grpId="0"/>
      <p:bldP spid="40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1643050"/>
            <a:ext cx="15023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b="1" i="1" dirty="0" smtClean="0">
                <a:solidFill>
                  <a:srgbClr val="FFC000"/>
                </a:solidFill>
              </a:rPr>
              <a:t>Heini</a:t>
            </a:r>
            <a:endParaRPr lang="ru-RU" sz="4800" b="1" i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00760" y="4000504"/>
            <a:ext cx="19912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b="1" dirty="0" smtClean="0">
                <a:solidFill>
                  <a:srgbClr val="FF0000"/>
                </a:solidFill>
              </a:rPr>
              <a:t>Susana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3357562"/>
            <a:ext cx="12121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>
                <a:solidFill>
                  <a:srgbClr val="002060"/>
                </a:solidFill>
              </a:rPr>
              <a:t>nein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9058" y="2214554"/>
            <a:ext cx="1250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chemeClr val="accent6">
                    <a:lumMod val="75000"/>
                  </a:schemeClr>
                </a:solidFill>
              </a:rPr>
              <a:t>nicht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5140" y="1428736"/>
            <a:ext cx="16642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rgbClr val="7030A0"/>
                </a:solidFill>
              </a:rPr>
              <a:t>heißen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8992" y="714356"/>
            <a:ext cx="25737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rgbClr val="C00000"/>
                </a:solidFill>
              </a:rPr>
              <a:t>Freut  mich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43042" y="5357826"/>
            <a:ext cx="21339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rgbClr val="FFFF00"/>
                </a:solidFill>
              </a:rPr>
              <a:t>Wie  viel 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00298" y="4143380"/>
            <a:ext cx="25051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rgbClr val="7030A0"/>
                </a:solidFill>
              </a:rPr>
              <a:t>Weise Eule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43702" y="5357826"/>
            <a:ext cx="12041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rgbClr val="002060"/>
                </a:solidFill>
              </a:rPr>
              <a:t>auch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16" y="2786058"/>
            <a:ext cx="1007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sich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236067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2000232" y="785794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785794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286380" y="785794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000760" y="271462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85918" y="2786058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3357554" y="2714620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643834" y="2643182"/>
            <a:ext cx="39786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6600" dirty="0" smtClean="0"/>
              <a:t>.</a:t>
            </a:r>
            <a:endParaRPr lang="ru-RU" sz="6600" dirty="0"/>
          </a:p>
        </p:txBody>
      </p:sp>
      <p:sp>
        <p:nvSpPr>
          <p:cNvPr id="18" name="TextBox 17"/>
          <p:cNvSpPr txBox="1"/>
          <p:nvPr/>
        </p:nvSpPr>
        <p:spPr>
          <a:xfrm>
            <a:off x="6715140" y="642918"/>
            <a:ext cx="10893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 smtClean="0"/>
              <a:t>?</a:t>
            </a:r>
            <a:endParaRPr lang="ru-RU" sz="8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7158" y="3000372"/>
            <a:ext cx="1071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( -</a:t>
            </a:r>
            <a:r>
              <a:rPr lang="de-DE" sz="3600" b="1" dirty="0" smtClean="0"/>
              <a:t> 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857752" y="3357562"/>
            <a:ext cx="1000132" cy="28575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4714884"/>
            <a:ext cx="10715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800" b="1" dirty="0" smtClean="0"/>
              <a:t>(</a:t>
            </a:r>
            <a:r>
              <a:rPr lang="ru-RU" sz="4800" b="1" dirty="0" smtClean="0"/>
              <a:t>+)</a:t>
            </a:r>
            <a:r>
              <a:rPr lang="de-DE" sz="4800" b="1" dirty="0" smtClean="0"/>
              <a:t> </a:t>
            </a:r>
            <a:endParaRPr lang="ru-RU" sz="48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43042" y="4643446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3286116" y="4572008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29190" y="450057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572264" y="4572008"/>
            <a:ext cx="3497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800" b="1" dirty="0" smtClean="0"/>
              <a:t>.</a:t>
            </a:r>
            <a:endParaRPr lang="ru-RU" sz="4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857356" y="1785926"/>
            <a:ext cx="351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 smtClean="0"/>
              <a:t>Ist   das  </a:t>
            </a:r>
            <a:r>
              <a:rPr lang="de-DE" sz="4800" b="1" dirty="0" smtClean="0"/>
              <a:t>…  ?</a:t>
            </a:r>
            <a:endParaRPr lang="ru-RU" sz="4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785918" y="3714752"/>
            <a:ext cx="6882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 smtClean="0"/>
              <a:t>Nein , das ist  nicht  …   </a:t>
            </a:r>
            <a:r>
              <a:rPr lang="de-DE" sz="4800" b="1" dirty="0" smtClean="0"/>
              <a:t>.</a:t>
            </a:r>
            <a:r>
              <a:rPr lang="de-DE" dirty="0" smtClean="0"/>
              <a:t>   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785918" y="5572140"/>
            <a:ext cx="36039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/>
              <a:t>Ja , das ist  …  .</a:t>
            </a:r>
            <a:endParaRPr lang="ru-RU" sz="4400" b="1" dirty="0"/>
          </a:p>
        </p:txBody>
      </p:sp>
    </p:spTree>
    <p:extLst>
      <p:ext uri="{BB962C8B-B14F-4D97-AF65-F5344CB8AC3E}">
        <p14:creationId xmlns="" xmlns:p14="http://schemas.microsoft.com/office/powerpoint/2010/main" val="57275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714744" y="857232"/>
            <a:ext cx="1343028" cy="9286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57818" y="857232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643834" y="500042"/>
            <a:ext cx="3976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 smtClean="0"/>
              <a:t>?</a:t>
            </a:r>
            <a:endParaRPr lang="ru-RU" sz="8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57224" y="2928934"/>
            <a:ext cx="7601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(</a:t>
            </a:r>
            <a:r>
              <a:rPr lang="ru-RU" sz="4000" b="1" dirty="0" smtClean="0"/>
              <a:t>+)</a:t>
            </a:r>
            <a:endParaRPr lang="ru-RU" sz="4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857356" y="271462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857884" y="4429132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858148" y="4714884"/>
            <a:ext cx="3353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400" b="1" dirty="0" smtClean="0"/>
              <a:t>.</a:t>
            </a:r>
            <a:endParaRPr lang="ru-RU" sz="4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928926" y="1857364"/>
            <a:ext cx="27879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Sind das … ?</a:t>
            </a:r>
            <a:endParaRPr lang="ru-RU" sz="4000" b="1" dirty="0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4214810" y="4357694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2285984" y="500042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000760" y="428604"/>
            <a:ext cx="1343028" cy="9286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1857356" y="785794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3571868" y="4429132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572264" y="2357430"/>
            <a:ext cx="1343028" cy="9286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929322" y="2643182"/>
            <a:ext cx="1343028" cy="92869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8429652" y="2857496"/>
            <a:ext cx="3353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400" b="1" dirty="0" smtClean="0"/>
              <a:t>.</a:t>
            </a:r>
            <a:endParaRPr lang="ru-RU" sz="4400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714348" y="4714884"/>
            <a:ext cx="8226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( -</a:t>
            </a:r>
            <a:r>
              <a:rPr lang="de-DE" sz="3600" b="1" dirty="0" smtClean="0"/>
              <a:t> </a:t>
            </a:r>
            <a:r>
              <a:rPr lang="ru-RU" sz="3600" b="1" dirty="0" smtClean="0"/>
              <a:t>)</a:t>
            </a:r>
            <a:endParaRPr lang="ru-RU" sz="3600" b="1" dirty="0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4286248" y="2500306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3571868" y="2643182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785918" y="450057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572264" y="414338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2857488" y="3786190"/>
            <a:ext cx="36679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Ja , das sind …   .</a:t>
            </a:r>
            <a:endParaRPr lang="ru-RU" sz="4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714612" y="5643578"/>
            <a:ext cx="5309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Nein , das sind nicht …  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3286116" y="2285992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071802" y="4214818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214678" y="571480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571868" y="4000504"/>
            <a:ext cx="1214446" cy="914400"/>
          </a:xfrm>
          <a:prstGeom prst="triangl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571604" y="642918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57148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571604" y="2428868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2357430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786446" y="3714752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214942" y="4214818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428728" y="4286256"/>
            <a:ext cx="1343028" cy="914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858016" y="571480"/>
            <a:ext cx="50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b="1" dirty="0" smtClean="0"/>
              <a:t>?</a:t>
            </a:r>
            <a:endParaRPr lang="ru-RU" sz="5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000232" y="642918"/>
            <a:ext cx="5052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5400" b="1" dirty="0" smtClean="0">
                <a:solidFill>
                  <a:schemeClr val="bg1"/>
                </a:solidFill>
              </a:rPr>
              <a:t>?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58082" y="4143380"/>
            <a:ext cx="3690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b="1" dirty="0" smtClean="0"/>
              <a:t>.</a:t>
            </a:r>
            <a:endParaRPr lang="ru-RU" sz="5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786578" y="2571744"/>
            <a:ext cx="3497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800" b="1" dirty="0" smtClean="0"/>
              <a:t>.</a:t>
            </a:r>
            <a:endParaRPr lang="ru-RU" sz="4800" b="1" dirty="0"/>
          </a:p>
        </p:txBody>
      </p:sp>
    </p:spTree>
    <p:extLst>
      <p:ext uri="{BB962C8B-B14F-4D97-AF65-F5344CB8AC3E}">
        <p14:creationId xmlns="" xmlns:p14="http://schemas.microsoft.com/office/powerpoint/2010/main" val="193400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9363" y="1619250"/>
            <a:ext cx="3959225" cy="4859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7848600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kern="10">
                <a:ln w="57240">
                  <a:solidFill>
                    <a:srgbClr val="3333CC"/>
                  </a:solidFill>
                  <a:miter lim="800000"/>
                  <a:headEnd/>
                  <a:tailEnd/>
                </a:ln>
                <a:solidFill>
                  <a:srgbClr val="FF00FF">
                    <a:alpha val="76862"/>
                  </a:srgbClr>
                </a:solidFill>
                <a:effectLst>
                  <a:outerShdw dist="40186" dir="1096358" algn="ctr" rotWithShape="0">
                    <a:srgbClr val="9999FF"/>
                  </a:outerShdw>
                </a:effectLst>
                <a:latin typeface="Arial"/>
                <a:cs typeface="Arial"/>
              </a:rPr>
              <a:t>Turnen wir!</a:t>
            </a:r>
            <a:endParaRPr lang="ru-RU" sz="3600" b="1" kern="10">
              <a:ln w="57240">
                <a:solidFill>
                  <a:srgbClr val="3333CC"/>
                </a:solidFill>
                <a:miter lim="800000"/>
                <a:headEnd/>
                <a:tailEnd/>
              </a:ln>
              <a:solidFill>
                <a:srgbClr val="FF00FF">
                  <a:alpha val="76862"/>
                </a:srgbClr>
              </a:solidFill>
              <a:effectLst>
                <a:outerShdw dist="40186" dir="1096358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410081"/>
            <a:ext cx="8429652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1300" b="1" dirty="0" smtClean="0">
                <a:solidFill>
                  <a:srgbClr val="FF0000"/>
                </a:solidFill>
              </a:rPr>
              <a:t>P </a:t>
            </a:r>
            <a:r>
              <a:rPr lang="de-DE" sz="41300" b="1" dirty="0" err="1" smtClean="0">
                <a:solidFill>
                  <a:srgbClr val="FF0000"/>
                </a:solidFill>
              </a:rPr>
              <a:t>p</a:t>
            </a:r>
            <a:endParaRPr lang="ru-RU" sz="413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206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244</Words>
  <Application>Microsoft Office PowerPoint</Application>
  <PresentationFormat>Экран (4:3)</PresentationFormat>
  <Paragraphs>146</Paragraphs>
  <Slides>17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Wer ist das ?</vt:lpstr>
      <vt:lpstr>Wer ist das ?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user</cp:lastModifiedBy>
  <cp:revision>25</cp:revision>
  <dcterms:created xsi:type="dcterms:W3CDTF">2015-08-23T12:26:13Z</dcterms:created>
  <dcterms:modified xsi:type="dcterms:W3CDTF">2015-11-03T17:32:30Z</dcterms:modified>
</cp:coreProperties>
</file>