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77" r:id="rId3"/>
    <p:sldId id="257" r:id="rId4"/>
    <p:sldId id="258" r:id="rId5"/>
    <p:sldId id="259" r:id="rId6"/>
    <p:sldId id="260" r:id="rId7"/>
    <p:sldId id="261" r:id="rId8"/>
    <p:sldId id="262" r:id="rId9"/>
    <p:sldId id="278" r:id="rId10"/>
    <p:sldId id="279" r:id="rId11"/>
    <p:sldId id="287" r:id="rId12"/>
    <p:sldId id="280" r:id="rId13"/>
    <p:sldId id="283" r:id="rId14"/>
    <p:sldId id="281" r:id="rId15"/>
    <p:sldId id="282" r:id="rId16"/>
    <p:sldId id="263" r:id="rId17"/>
    <p:sldId id="264" r:id="rId18"/>
    <p:sldId id="265" r:id="rId19"/>
    <p:sldId id="266" r:id="rId20"/>
    <p:sldId id="267" r:id="rId21"/>
    <p:sldId id="268" r:id="rId22"/>
    <p:sldId id="286" r:id="rId23"/>
    <p:sldId id="270" r:id="rId24"/>
    <p:sldId id="284" r:id="rId25"/>
    <p:sldId id="271" r:id="rId26"/>
    <p:sldId id="272" r:id="rId27"/>
    <p:sldId id="288" r:id="rId2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ru-RU" b="1" dirty="0" smtClean="0"/>
              <a:t>Календарный год в православии</a:t>
            </a:r>
            <a:endParaRPr lang="ru-RU" b="1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4572000" y="5013176"/>
            <a:ext cx="3927380" cy="1373852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ru-RU" sz="2000" b="1" dirty="0" err="1" smtClean="0">
                <a:solidFill>
                  <a:schemeClr val="tx1"/>
                </a:solidFill>
              </a:rPr>
              <a:t>Мутиханова</a:t>
            </a:r>
            <a:r>
              <a:rPr lang="ru-RU" sz="2000" b="1" dirty="0" smtClean="0">
                <a:solidFill>
                  <a:schemeClr val="tx1"/>
                </a:solidFill>
              </a:rPr>
              <a:t> Мария </a:t>
            </a:r>
            <a:r>
              <a:rPr lang="ru-RU" sz="2000" b="1" dirty="0" err="1" smtClean="0">
                <a:solidFill>
                  <a:schemeClr val="tx1"/>
                </a:solidFill>
              </a:rPr>
              <a:t>Супияновна</a:t>
            </a:r>
            <a:r>
              <a:rPr lang="ru-RU" sz="2000" b="1" dirty="0" smtClean="0">
                <a:solidFill>
                  <a:schemeClr val="tx1"/>
                </a:solidFill>
              </a:rPr>
              <a:t>, </a:t>
            </a:r>
          </a:p>
          <a:p>
            <a:r>
              <a:rPr lang="ru-RU" sz="2000" b="1" dirty="0" smtClean="0">
                <a:solidFill>
                  <a:schemeClr val="tx1"/>
                </a:solidFill>
              </a:rPr>
              <a:t> учитель истории, ОРКСЭ, </a:t>
            </a:r>
          </a:p>
          <a:p>
            <a:r>
              <a:rPr lang="ru-RU" sz="2000" b="1" dirty="0" smtClean="0">
                <a:solidFill>
                  <a:schemeClr val="tx1"/>
                </a:solidFill>
              </a:rPr>
              <a:t>МБОУ СОШ №35</a:t>
            </a:r>
            <a:endParaRPr lang="ru-RU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Празднование Рождества Христова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Храм в этот день украшали ёлочками. На рождественскую службу священники надевают красивые одеяния- белоснежные ризы. Зажигаются все светильники –лампады. Звучит праздничное песнопение: «Слава в вышних (на небесах) Богу и на земли (на земле) мир, в </a:t>
            </a:r>
            <a:r>
              <a:rPr lang="ru-RU" sz="2400" dirty="0" err="1" smtClean="0"/>
              <a:t>человецех</a:t>
            </a:r>
            <a:r>
              <a:rPr lang="ru-RU" sz="2400" dirty="0" smtClean="0"/>
              <a:t> (</a:t>
            </a:r>
            <a:r>
              <a:rPr lang="ru-RU" sz="2400" dirty="0" err="1" smtClean="0"/>
              <a:t>в</a:t>
            </a:r>
            <a:r>
              <a:rPr lang="ru-RU" sz="2400" dirty="0" smtClean="0"/>
              <a:t> людях) благоволение (любовь Божия)!» Люди церковными песнопениями славят Бога (благодарят)</a:t>
            </a:r>
            <a:endParaRPr lang="ru-RU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143000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Рождество Христово- 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7 января</a:t>
            </a:r>
            <a:endParaRPr lang="ru-RU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bf37d90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3812" y="1357298"/>
            <a:ext cx="7842066" cy="5214974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accent4">
                    <a:lumMod val="50000"/>
                  </a:schemeClr>
                </a:solidFill>
              </a:rPr>
              <a:t>Празднование Рождества Христова</a:t>
            </a:r>
            <a:endParaRPr lang="ru-RU" sz="4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За несколько дней до рождества в домах ставили ёлку. Её наряжали разноцветными игрушками, гирляндами из леденцов, </a:t>
            </a:r>
            <a:r>
              <a:rPr lang="ru-RU" sz="2400" dirty="0" err="1" smtClean="0"/>
              <a:t>розовыми</a:t>
            </a:r>
            <a:r>
              <a:rPr lang="ru-RU" sz="2400" dirty="0" smtClean="0"/>
              <a:t> сладкими пряниками, которые вешали в самом низу. В эти дни строили из снега вертеп(пещеру), подобный пещере, укрывшей Святое Семейство- </a:t>
            </a:r>
            <a:r>
              <a:rPr lang="ru-RU" sz="2400" dirty="0" err="1" smtClean="0"/>
              <a:t>Богомладенца</a:t>
            </a:r>
            <a:r>
              <a:rPr lang="ru-RU" sz="2400" dirty="0" smtClean="0"/>
              <a:t>, Марию и Иосифа, славили Христа песнями –</a:t>
            </a:r>
            <a:r>
              <a:rPr lang="ru-RU" sz="2400" b="1" dirty="0" smtClean="0"/>
              <a:t>колядками</a:t>
            </a:r>
            <a:r>
              <a:rPr lang="ru-RU" sz="2400" dirty="0" smtClean="0"/>
              <a:t>. Людей, которые славили Христа, пели колядки (колядовали), называли </a:t>
            </a:r>
            <a:r>
              <a:rPr lang="ru-RU" sz="2400" b="1" dirty="0" err="1" smtClean="0"/>
              <a:t>христословами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143000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ru-RU" sz="4000" b="1" dirty="0" smtClean="0"/>
              <a:t>Колядки</a:t>
            </a:r>
            <a:r>
              <a:rPr lang="ru-RU" dirty="0" smtClean="0"/>
              <a:t>- песни, славящие Христа</a:t>
            </a:r>
            <a:endParaRPr lang="ru-RU" dirty="0"/>
          </a:p>
        </p:txBody>
      </p:sp>
      <p:pic>
        <p:nvPicPr>
          <p:cNvPr id="4" name="Объект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2181" y="1428735"/>
            <a:ext cx="7051719" cy="5288789"/>
          </a:xfrm>
        </p:spPr>
      </p:pic>
    </p:spTree>
    <p:extLst>
      <p:ext uri="{BB962C8B-B14F-4D97-AF65-F5344CB8AC3E}">
        <p14:creationId xmlns:p14="http://schemas.microsoft.com/office/powerpoint/2010/main" xmlns="" val="3143446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Празднование Рождества Христова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357298"/>
            <a:ext cx="8429684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Святые дни, которые наступают с приходом праздника Рождества Христова, христиане называют </a:t>
            </a:r>
            <a:r>
              <a:rPr lang="ru-RU" sz="2400" b="1" dirty="0" smtClean="0"/>
              <a:t>святками</a:t>
            </a:r>
            <a:r>
              <a:rPr lang="ru-RU" sz="2400" dirty="0" smtClean="0"/>
              <a:t>. На Руси было принято в первый день святок, прежде всего, вспоминать о бедных, оказывать им помощь (милостыню). А на второй день в каждой семье накрывали для них праздничный стол. На Рождество детям дарили подарки.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14282" y="3857628"/>
            <a:ext cx="8643998" cy="267765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u="sng" dirty="0" smtClean="0"/>
              <a:t>ВОПРОСЫ</a:t>
            </a:r>
            <a:r>
              <a:rPr lang="ru-RU" sz="2800" b="1" dirty="0" smtClean="0"/>
              <a:t> </a:t>
            </a:r>
          </a:p>
          <a:p>
            <a:r>
              <a:rPr lang="ru-RU" sz="2800" b="1" dirty="0" smtClean="0"/>
              <a:t>Как готовятся христиане к празднованию Рождества Христова?                                                                                         Что происходит на Рождество в храме?                                                                      Какими словами славят в храме родившегося Христа?                                               Что означают слова: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всенощная</a:t>
            </a:r>
            <a:r>
              <a:rPr lang="ru-RU" sz="2800" b="1" dirty="0" smtClean="0"/>
              <a:t>,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ризы</a:t>
            </a:r>
            <a:r>
              <a:rPr lang="ru-RU" sz="2800" b="1" dirty="0" smtClean="0"/>
              <a:t>,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лампада</a:t>
            </a:r>
            <a:r>
              <a:rPr lang="ru-RU" sz="2800" b="1" dirty="0" smtClean="0"/>
              <a:t>.</a:t>
            </a:r>
            <a:endParaRPr lang="ru-RU" sz="2800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142852"/>
            <a:ext cx="8086724" cy="928694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ru-RU" sz="3600" b="1" dirty="0" smtClean="0"/>
              <a:t>Рождество Христово</a:t>
            </a:r>
            <a:endParaRPr lang="ru-RU" sz="3600" b="1" dirty="0"/>
          </a:p>
        </p:txBody>
      </p:sp>
      <p:pic>
        <p:nvPicPr>
          <p:cNvPr id="13" name="Объект 1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596" y="1357298"/>
            <a:ext cx="8378963" cy="5286412"/>
          </a:xfrm>
        </p:spPr>
      </p:pic>
    </p:spTree>
    <p:extLst>
      <p:ext uri="{BB962C8B-B14F-4D97-AF65-F5344CB8AC3E}">
        <p14:creationId xmlns:p14="http://schemas.microsoft.com/office/powerpoint/2010/main" xmlns="" val="33778937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52400"/>
            <a:ext cx="8115328" cy="776270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ru-RU" sz="3600" b="1" dirty="0" smtClean="0"/>
              <a:t>Крещение Господне </a:t>
            </a:r>
            <a:r>
              <a:rPr lang="ru-RU" dirty="0" smtClean="0"/>
              <a:t>-</a:t>
            </a:r>
            <a:r>
              <a:rPr lang="ru-RU" sz="3600" dirty="0" smtClean="0"/>
              <a:t>19 января</a:t>
            </a:r>
            <a:endParaRPr lang="ru-RU" sz="3600" dirty="0"/>
          </a:p>
        </p:txBody>
      </p:sp>
      <p:pic>
        <p:nvPicPr>
          <p:cNvPr id="4" name="Содержимое 3" descr="1280px-Александр_Андреевич_Иванов_-_Явление_Христа_народу_(Явление_Мессии)_-_Google_Art_Projec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28662" y="1000108"/>
            <a:ext cx="7364694" cy="5133191"/>
          </a:xfrm>
        </p:spPr>
      </p:pic>
      <p:sp>
        <p:nvSpPr>
          <p:cNvPr id="5" name="TextBox 4"/>
          <p:cNvSpPr txBox="1"/>
          <p:nvPr/>
        </p:nvSpPr>
        <p:spPr>
          <a:xfrm>
            <a:off x="381000" y="6172200"/>
            <a:ext cx="769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А.Иванов. Явление Христа народу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142852"/>
            <a:ext cx="8086724" cy="785818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</a:rPr>
              <a:t>Сретение Господне- </a:t>
            </a:r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</a:rPr>
              <a:t>15 февраля</a:t>
            </a:r>
            <a:endParaRPr lang="ru-RU" sz="32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28794" y="1000108"/>
            <a:ext cx="4616973" cy="5706579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</a:rPr>
              <a:t>Благовещение Пресвятой Богородицы</a:t>
            </a:r>
            <a:r>
              <a:rPr lang="ru-RU" sz="4000" dirty="0" smtClean="0">
                <a:solidFill>
                  <a:schemeClr val="accent4">
                    <a:lumMod val="50000"/>
                  </a:schemeClr>
                </a:solidFill>
              </a:rPr>
              <a:t>- 7 апреля</a:t>
            </a:r>
            <a:endParaRPr lang="ru-RU" sz="40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40778" y="1447800"/>
            <a:ext cx="5742307" cy="5257800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</a:rPr>
              <a:t>Вход Господень в Иерусалим- </a:t>
            </a:r>
            <a:r>
              <a:rPr lang="ru-RU" sz="3100" dirty="0" smtClean="0">
                <a:solidFill>
                  <a:schemeClr val="accent4">
                    <a:lumMod val="50000"/>
                  </a:schemeClr>
                </a:solidFill>
              </a:rPr>
              <a:t>воскресение перед Пасхой - переходящий</a:t>
            </a:r>
            <a:endParaRPr lang="ru-RU" sz="31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62200" y="1524000"/>
            <a:ext cx="4086435" cy="51816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609600"/>
            <a:ext cx="7924800" cy="553997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   Православный календарь позволяет  христианам вспоминать о событиях Священной истории, участвуя в богослужениях. </a:t>
            </a:r>
          </a:p>
          <a:p>
            <a:r>
              <a:rPr lang="ru-RU" sz="2400" dirty="0" smtClean="0"/>
              <a:t>    Самый  великий христианский праздник – </a:t>
            </a:r>
            <a:r>
              <a:rPr lang="ru-RU" sz="2400" b="1" dirty="0" smtClean="0"/>
              <a:t>Воскресение Христово –Пасха</a:t>
            </a:r>
            <a:r>
              <a:rPr lang="ru-RU" sz="2400" dirty="0" smtClean="0"/>
              <a:t>. Его называют праздник праздников и торжество торжеств. Он столь велик, что не включён в число двенадцати –стоит выше всех праздников.  </a:t>
            </a:r>
          </a:p>
          <a:p>
            <a:r>
              <a:rPr lang="ru-RU" sz="2400" dirty="0" smtClean="0"/>
              <a:t>     Христианские праздники – </a:t>
            </a:r>
            <a:r>
              <a:rPr lang="ru-RU" sz="2400" dirty="0" err="1" smtClean="0"/>
              <a:t>праздники</a:t>
            </a:r>
            <a:r>
              <a:rPr lang="ru-RU" sz="2400" dirty="0" smtClean="0"/>
              <a:t> церковные. Церковный календарь определяет не только дни почитания святых, но и дни семейных праздников (дня крещения), поминовения умерших родственников. Христиане празднуют и день своего небесного покровителя (святого, имя которого они получили при крещении) –</a:t>
            </a:r>
            <a:r>
              <a:rPr lang="ru-RU" sz="2400" b="1" dirty="0" smtClean="0"/>
              <a:t>именины</a:t>
            </a:r>
            <a:r>
              <a:rPr lang="ru-RU" sz="2400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143000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</a:rPr>
              <a:t>Вознесение Господне 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</a:rPr>
              <a:t>-</a:t>
            </a: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</a:rPr>
              <a:t>  40-й день после Пасхи</a:t>
            </a:r>
            <a:endParaRPr lang="ru-RU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73605" y="1143000"/>
            <a:ext cx="4439615" cy="5638800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229600" cy="1143000"/>
          </a:xfrm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</a:rPr>
              <a:t>День Святой Троицы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-                              </a:t>
            </a:r>
            <a:r>
              <a:rPr lang="ru-RU" sz="3100" dirty="0" smtClean="0">
                <a:solidFill>
                  <a:schemeClr val="accent4">
                    <a:lumMod val="50000"/>
                  </a:schemeClr>
                </a:solidFill>
              </a:rPr>
              <a:t>50-й день после Пасхи</a:t>
            </a:r>
            <a:endParaRPr lang="ru-RU" sz="31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484px-Andrey_Rublev_-_Св._Троица_-_Google_Art_Projec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36674" y="1357298"/>
            <a:ext cx="4263846" cy="5276949"/>
          </a:xfrm>
        </p:spPr>
      </p:pic>
      <p:sp>
        <p:nvSpPr>
          <p:cNvPr id="5" name="TextBox 4"/>
          <p:cNvSpPr txBox="1"/>
          <p:nvPr/>
        </p:nvSpPr>
        <p:spPr>
          <a:xfrm>
            <a:off x="6572264" y="2000240"/>
            <a:ext cx="2057400" cy="193899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Икона Троица. Андрей Рублёв.         </a:t>
            </a:r>
            <a:r>
              <a:rPr lang="en-US" sz="2400" b="1" dirty="0" smtClean="0"/>
              <a:t>XV</a:t>
            </a:r>
            <a:r>
              <a:rPr lang="ru-RU" sz="2400" b="1" dirty="0" smtClean="0"/>
              <a:t> век</a:t>
            </a:r>
            <a:endParaRPr lang="ru-RU" sz="2400" b="1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8158162" cy="857256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День Святой Троицы</a:t>
            </a: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271086725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071546"/>
            <a:ext cx="8257142" cy="564357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38200" y="25400"/>
            <a:ext cx="7520014" cy="1143000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Преображение Господне 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</a:rPr>
              <a:t>–  </a:t>
            </a: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</a:rPr>
              <a:t>19 августа</a:t>
            </a:r>
            <a:endParaRPr lang="ru-RU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71736" y="1142984"/>
            <a:ext cx="4171001" cy="55633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8234" y="928670"/>
            <a:ext cx="7284086" cy="53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958550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Успение Богородицы-                           </a:t>
            </a:r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</a:rPr>
              <a:t>28 августа</a:t>
            </a:r>
            <a:endParaRPr lang="ru-RU" sz="32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71599" y="1371600"/>
            <a:ext cx="6174105" cy="5334000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ru-RU" dirty="0" smtClean="0"/>
              <a:t>Вопросы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357298"/>
            <a:ext cx="8258204" cy="4768865"/>
          </a:xfrm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1)Расскажите, о чём можно узнать из православного календаря.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2)Расскажите, как празднуется Рождество Христово?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3) Подготовьте сообщение об одном из храмов, построенных в честь Рождества </a:t>
            </a:r>
          </a:p>
          <a:p>
            <a:pPr>
              <a:buNone/>
            </a:pPr>
            <a:r>
              <a:rPr lang="ru-RU" dirty="0" smtClean="0"/>
              <a:t>    Христова, подберите иллюстрации.</a:t>
            </a:r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Используемые материалы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Т. А. </a:t>
            </a:r>
            <a:r>
              <a:rPr lang="ru-RU" dirty="0" err="1" smtClean="0"/>
              <a:t>Костюкова</a:t>
            </a:r>
            <a:r>
              <a:rPr lang="ru-RU" dirty="0" smtClean="0"/>
              <a:t> «Основы православной культуры», М.,2013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12 двунадесятых праздников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Двунадесятые праздники </a:t>
            </a:r>
            <a:r>
              <a:rPr lang="ru-RU" dirty="0" smtClean="0"/>
              <a:t>(также двенадцатые праздники)- двенадцать важнейших после Пасхи праздников в православии. Посвящены событиям земной жизни Иисуса Христа и Богородицы, входят в число великих праздников.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</a:rPr>
              <a:t>Рождество Пресвятой Богородицы-      </a:t>
            </a:r>
            <a:r>
              <a:rPr lang="ru-RU" sz="4000" dirty="0" smtClean="0">
                <a:solidFill>
                  <a:schemeClr val="accent4">
                    <a:lumMod val="50000"/>
                  </a:schemeClr>
                </a:solidFill>
              </a:rPr>
              <a:t>21</a:t>
            </a:r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3600" dirty="0" smtClean="0">
                <a:solidFill>
                  <a:schemeClr val="accent4">
                    <a:lumMod val="50000"/>
                  </a:schemeClr>
                </a:solidFill>
              </a:rPr>
              <a:t>сентября</a:t>
            </a:r>
            <a:endParaRPr lang="ru-RU" sz="36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Joachim-Anna-and-Virgin-580x57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00166" y="1500174"/>
            <a:ext cx="5149794" cy="5105400"/>
          </a:xfrm>
        </p:spPr>
      </p:pic>
      <p:sp>
        <p:nvSpPr>
          <p:cNvPr id="6" name="TextBox 5"/>
          <p:cNvSpPr txBox="1"/>
          <p:nvPr/>
        </p:nvSpPr>
        <p:spPr>
          <a:xfrm>
            <a:off x="6715140" y="2143116"/>
            <a:ext cx="1981224" cy="15696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Святые </a:t>
            </a:r>
            <a:r>
              <a:rPr lang="ru-RU" sz="3200" b="1" dirty="0" err="1" smtClean="0"/>
              <a:t>Иоахим</a:t>
            </a:r>
            <a:r>
              <a:rPr lang="ru-RU" sz="3200" b="1" dirty="0" smtClean="0"/>
              <a:t> и Анна</a:t>
            </a:r>
            <a:endParaRPr lang="ru-RU" sz="32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con_shigri_rozdestvo_bogorodicy2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990600" y="228600"/>
            <a:ext cx="7060860" cy="647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229600" cy="1143000"/>
          </a:xfrm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</a:rPr>
              <a:t>Воздвижение Креста Господня-               </a:t>
            </a:r>
            <a:r>
              <a:rPr lang="ru-RU" sz="3600" dirty="0" smtClean="0">
                <a:solidFill>
                  <a:schemeClr val="accent4">
                    <a:lumMod val="50000"/>
                  </a:schemeClr>
                </a:solidFill>
              </a:rPr>
              <a:t>27 сентября</a:t>
            </a:r>
            <a:endParaRPr lang="ru-RU" sz="36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4_6104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1357298"/>
            <a:ext cx="8271583" cy="53292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643998" cy="1143000"/>
          </a:xfrm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</a:rPr>
              <a:t>Введение во храм Пресвятой Богородицы- </a:t>
            </a:r>
            <a:r>
              <a:rPr lang="ru-RU" sz="3600" dirty="0" smtClean="0">
                <a:solidFill>
                  <a:schemeClr val="accent4">
                    <a:lumMod val="50000"/>
                  </a:schemeClr>
                </a:solidFill>
              </a:rPr>
              <a:t>4 декабря</a:t>
            </a:r>
            <a:endParaRPr lang="ru-RU" sz="36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ikona_vvedenie_vo_hram_presvyatoy_bogorodic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14546" y="1428736"/>
            <a:ext cx="4206240" cy="5257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Рождество Христово-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7 января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Рождества-Христов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51350" y="1447800"/>
            <a:ext cx="3874169" cy="5257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Празднование Рождества Христова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400" dirty="0" smtClean="0"/>
              <a:t>Для христиан Рождество Христово является одним из самых радостных и важных праздников. Чтобы встретить праздник  достойно, христиане  готовятся к нему заранее </a:t>
            </a:r>
            <a:r>
              <a:rPr lang="ru-RU" sz="2400" b="1" dirty="0" smtClean="0"/>
              <a:t>Рождественским постом </a:t>
            </a:r>
            <a:r>
              <a:rPr lang="ru-RU" sz="2400" dirty="0" smtClean="0"/>
              <a:t>(28 ноября по 6 января). Они стараются больше, чем обычно, времени и сил отдавать совершению добрых дел. </a:t>
            </a:r>
          </a:p>
          <a:p>
            <a:pPr>
              <a:buNone/>
            </a:pPr>
            <a:r>
              <a:rPr lang="ru-RU" sz="2400" dirty="0" smtClean="0"/>
              <a:t>        </a:t>
            </a:r>
            <a:r>
              <a:rPr lang="ru-RU" sz="2400" dirty="0" err="1" smtClean="0"/>
              <a:t>Особено</a:t>
            </a:r>
            <a:r>
              <a:rPr lang="ru-RU" sz="2400" dirty="0" smtClean="0"/>
              <a:t> торжественно празднуется Рождество Христово в храме. На Руси праздник начинался посещением всей семьёй красивой праздничной службы. Она совершалась вечером и называлась </a:t>
            </a:r>
            <a:r>
              <a:rPr lang="ru-RU" sz="2400" b="1" dirty="0" smtClean="0"/>
              <a:t>всенощной</a:t>
            </a:r>
            <a:r>
              <a:rPr lang="ru-RU" sz="2400" dirty="0" smtClean="0"/>
              <a:t>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610</Words>
  <Application>Microsoft Office PowerPoint</Application>
  <PresentationFormat>Экран (4:3)</PresentationFormat>
  <Paragraphs>48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Office Theme</vt:lpstr>
      <vt:lpstr>Календарный год в православии</vt:lpstr>
      <vt:lpstr>Слайд 2</vt:lpstr>
      <vt:lpstr>12 двунадесятых праздников</vt:lpstr>
      <vt:lpstr>Рождество Пресвятой Богородицы-      21 сентября</vt:lpstr>
      <vt:lpstr>Слайд 5</vt:lpstr>
      <vt:lpstr>Воздвижение Креста Господня-               27 сентября</vt:lpstr>
      <vt:lpstr>Введение во храм Пресвятой Богородицы- 4 декабря</vt:lpstr>
      <vt:lpstr>Рождество Христово- 7 января</vt:lpstr>
      <vt:lpstr>Празднование Рождества Христова</vt:lpstr>
      <vt:lpstr>Празднование Рождества Христова</vt:lpstr>
      <vt:lpstr>Рождество Христово- 7 января</vt:lpstr>
      <vt:lpstr>Празднование Рождества Христова</vt:lpstr>
      <vt:lpstr>Колядки- песни, славящие Христа</vt:lpstr>
      <vt:lpstr>Празднование Рождества Христова</vt:lpstr>
      <vt:lpstr>Рождество Христово</vt:lpstr>
      <vt:lpstr>Крещение Господне -19 января</vt:lpstr>
      <vt:lpstr>Сретение Господне- 15 февраля</vt:lpstr>
      <vt:lpstr>Благовещение Пресвятой Богородицы- 7 апреля</vt:lpstr>
      <vt:lpstr>Вход Господень в Иерусалим- воскресение перед Пасхой - переходящий</vt:lpstr>
      <vt:lpstr>Вознесение Господне -  40-й день после Пасхи</vt:lpstr>
      <vt:lpstr>День Святой Троицы -                              50-й день после Пасхи</vt:lpstr>
      <vt:lpstr>День Святой Троицы</vt:lpstr>
      <vt:lpstr>Преображение Господне –  19 августа</vt:lpstr>
      <vt:lpstr>Слайд 24</vt:lpstr>
      <vt:lpstr>Успение Богородицы-                           28 августа</vt:lpstr>
      <vt:lpstr>Вопросы</vt:lpstr>
      <vt:lpstr>Используемые материалы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Качественные характеристики структуры Православной Церкви</dc:title>
  <dc:creator>User</dc:creator>
  <cp:lastModifiedBy>1</cp:lastModifiedBy>
  <cp:revision>26</cp:revision>
  <dcterms:created xsi:type="dcterms:W3CDTF">2015-10-26T09:04:33Z</dcterms:created>
  <dcterms:modified xsi:type="dcterms:W3CDTF">2015-11-08T17:41:57Z</dcterms:modified>
</cp:coreProperties>
</file>