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9" r:id="rId15"/>
    <p:sldId id="271" r:id="rId16"/>
    <p:sldId id="273" r:id="rId17"/>
    <p:sldId id="280" r:id="rId18"/>
    <p:sldId id="281" r:id="rId19"/>
    <p:sldId id="276" r:id="rId20"/>
    <p:sldId id="282" r:id="rId21"/>
    <p:sldId id="267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Результаты анкетирования учащихся 3 класса</a:t>
            </a:r>
            <a:endParaRPr lang="ru-RU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учеников
ответивших правильно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вопрос № 1</c:v>
                </c:pt>
                <c:pt idx="1">
                  <c:v>вопрос № 2</c:v>
                </c:pt>
                <c:pt idx="2">
                  <c:v>вопрос № 3</c:v>
                </c:pt>
                <c:pt idx="3">
                  <c:v>вопрос № 4</c:v>
                </c:pt>
                <c:pt idx="4">
                  <c:v>вопрос № 5</c:v>
                </c:pt>
                <c:pt idx="5">
                  <c:v>вопрос № 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21</c:v>
                </c:pt>
                <c:pt idx="1">
                  <c:v>21</c:v>
                </c:pt>
                <c:pt idx="2">
                  <c:v>12</c:v>
                </c:pt>
                <c:pt idx="3">
                  <c:v>21</c:v>
                </c:pt>
                <c:pt idx="4">
                  <c:v>18</c:v>
                </c:pt>
                <c:pt idx="5">
                  <c:v>19</c:v>
                </c:pt>
              </c:numCache>
            </c:numRef>
          </c:val>
        </c:ser>
        <c:dLbls/>
        <c:axId val="75419008"/>
        <c:axId val="75420800"/>
      </c:barChart>
      <c:catAx>
        <c:axId val="75419008"/>
        <c:scaling>
          <c:orientation val="minMax"/>
        </c:scaling>
        <c:axPos val="b"/>
        <c:tickLblPos val="nextTo"/>
        <c:crossAx val="75420800"/>
        <c:crosses val="autoZero"/>
        <c:auto val="1"/>
        <c:lblAlgn val="ctr"/>
        <c:lblOffset val="100"/>
      </c:catAx>
      <c:valAx>
        <c:axId val="75420800"/>
        <c:scaling>
          <c:orientation val="minMax"/>
        </c:scaling>
        <c:axPos val="l"/>
        <c:majorGridlines/>
        <c:numFmt formatCode="General" sourceLinked="1"/>
        <c:tickLblPos val="nextTo"/>
        <c:crossAx val="7541900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D3A9-3991-4576-991D-C69D1956E8D9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C124-8B10-49A6-AC13-37E109B0C8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D3A9-3991-4576-991D-C69D1956E8D9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C124-8B10-49A6-AC13-37E109B0C8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D3A9-3991-4576-991D-C69D1956E8D9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C124-8B10-49A6-AC13-37E109B0C8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D3A9-3991-4576-991D-C69D1956E8D9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C124-8B10-49A6-AC13-37E109B0C8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D3A9-3991-4576-991D-C69D1956E8D9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C124-8B10-49A6-AC13-37E109B0C8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D3A9-3991-4576-991D-C69D1956E8D9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C124-8B10-49A6-AC13-37E109B0C8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D3A9-3991-4576-991D-C69D1956E8D9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C124-8B10-49A6-AC13-37E109B0C8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D3A9-3991-4576-991D-C69D1956E8D9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C124-8B10-49A6-AC13-37E109B0C8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D3A9-3991-4576-991D-C69D1956E8D9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C124-8B10-49A6-AC13-37E109B0C8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D3A9-3991-4576-991D-C69D1956E8D9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C124-8B10-49A6-AC13-37E109B0C8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D3A9-3991-4576-991D-C69D1956E8D9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C124-8B10-49A6-AC13-37E109B0C8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FFFD3A9-3991-4576-991D-C69D1956E8D9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857C124-8B10-49A6-AC13-37E109B0C8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8864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Муниципальное бюджетное образовательное учреждение</a:t>
            </a:r>
            <a:endParaRPr lang="ru-RU" dirty="0"/>
          </a:p>
          <a:p>
            <a:pPr algn="ctr"/>
            <a:r>
              <a:rPr lang="ru-RU" b="1" dirty="0"/>
              <a:t>«Средняя общеобразовательная школа имени</a:t>
            </a:r>
            <a:endParaRPr lang="ru-RU" dirty="0"/>
          </a:p>
          <a:p>
            <a:pPr algn="ctr"/>
            <a:r>
              <a:rPr lang="ru-RU" b="1" dirty="0"/>
              <a:t>Гаврила Гавриловича Новикова № 37»</a:t>
            </a:r>
            <a:endParaRPr lang="ru-RU" dirty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              ПАМЯТНИКИ И ИСТОРИЧЕСКИЕ МЕСТА РОДНОГО КРАЯ</a:t>
            </a:r>
            <a:r>
              <a:rPr lang="ru-RU" b="1" dirty="0"/>
              <a:t>			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2475171"/>
              </p:ext>
            </p:extLst>
          </p:nvPr>
        </p:nvGraphicFramePr>
        <p:xfrm>
          <a:off x="6084168" y="2862322"/>
          <a:ext cx="2790825" cy="1927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0825"/>
              </a:tblGrid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419872" y="6309320"/>
            <a:ext cx="1895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Кемерово 2014</a:t>
            </a:r>
            <a:endParaRPr lang="ru-RU" dirty="0"/>
          </a:p>
        </p:txBody>
      </p:sp>
      <p:pic>
        <p:nvPicPr>
          <p:cNvPr id="1027" name="Picture 3" descr="C:\Users\Ирина\Pictures\томская писа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1436"/>
            <a:ext cx="8496944" cy="318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11760" y="20608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 smtClean="0"/>
              <a:t>Калачикова</a:t>
            </a:r>
            <a:r>
              <a:rPr lang="ru-RU" b="1" dirty="0" smtClean="0"/>
              <a:t> Людмила Владимировна </a:t>
            </a:r>
            <a:r>
              <a:rPr lang="ru-RU" b="1" dirty="0" smtClean="0"/>
              <a:t>Учитель </a:t>
            </a:r>
            <a:r>
              <a:rPr lang="ru-RU" b="1" dirty="0" smtClean="0"/>
              <a:t>начальных </a:t>
            </a:r>
            <a:r>
              <a:rPr lang="ru-RU" b="1" dirty="0" smtClean="0"/>
              <a:t>классов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604915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3.4. Памятник </a:t>
            </a:r>
            <a:r>
              <a:rPr lang="ru-RU" b="1" dirty="0" err="1">
                <a:latin typeface="+mj-lt"/>
                <a:cs typeface="Times New Roman" panose="02020603050405020304" pitchFamily="18" charset="0"/>
              </a:rPr>
              <a:t>Михайле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 Волкову</a:t>
            </a:r>
          </a:p>
          <a:p>
            <a:pPr>
              <a:lnSpc>
                <a:spcPct val="115000"/>
              </a:lnSpc>
            </a:pPr>
            <a:endParaRPr lang="ru-RU" dirty="0" smtClean="0"/>
          </a:p>
          <a:p>
            <a:pPr>
              <a:lnSpc>
                <a:spcPct val="115000"/>
              </a:lnSpc>
            </a:pPr>
            <a:r>
              <a:rPr lang="ru-RU" dirty="0" smtClean="0"/>
              <a:t>Памятник </a:t>
            </a:r>
            <a:r>
              <a:rPr lang="ru-RU" dirty="0" err="1"/>
              <a:t>Михайле</a:t>
            </a:r>
            <a:r>
              <a:rPr lang="ru-RU" dirty="0"/>
              <a:t> Волкову — наверное, единственный памятник, так тесно исторически и географически связанный с нашим </a:t>
            </a:r>
            <a:r>
              <a:rPr lang="ru-RU" dirty="0" smtClean="0"/>
              <a:t>городом.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/>
              <a:t>В 1720—1722 годах в северных предгорьях Алтая группа С. Костылева вела поиски полезных ископаемых. Тогда, в те годы, и обнаружил М. Волков железную руду в </a:t>
            </a:r>
            <a:r>
              <a:rPr lang="ru-RU" dirty="0" smtClean="0"/>
              <a:t>Томском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Рисунок 16" descr="http://xn--90aamkbbnf2a4b.xn--b1afaboidnttn.xn--p1ai/images/monuments/mon_volkov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1425" y="2275966"/>
            <a:ext cx="3419871" cy="454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322174"/>
            <a:ext cx="5508102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/>
              <a:t>уезде и каменный уголь в «горелой горе» в семи верстах от </a:t>
            </a:r>
            <a:r>
              <a:rPr lang="ru-RU" dirty="0" err="1"/>
              <a:t>Верхотомского</a:t>
            </a:r>
            <a:r>
              <a:rPr lang="ru-RU" dirty="0"/>
              <a:t> острога. </a:t>
            </a:r>
            <a:r>
              <a:rPr lang="ru-RU" dirty="0" smtClean="0"/>
              <a:t>Открытие </a:t>
            </a:r>
            <a:r>
              <a:rPr lang="ru-RU" dirty="0"/>
              <a:t>памятника приурочили ко Дню шахтера — 23 августа 1968 </a:t>
            </a:r>
            <a:r>
              <a:rPr lang="ru-RU" dirty="0" smtClean="0"/>
              <a:t>года, месторасположение выбрали </a:t>
            </a:r>
            <a:r>
              <a:rPr lang="ru-RU" dirty="0"/>
              <a:t>удачное и символическое — на площади напротив </a:t>
            </a:r>
            <a:r>
              <a:rPr lang="ru-RU" dirty="0" smtClean="0"/>
              <a:t>нынешнего Кузбасского Государственного технического университета.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Скульптор Н.Г. Баранов </a:t>
            </a:r>
          </a:p>
        </p:txBody>
      </p:sp>
    </p:spTree>
    <p:extLst>
      <p:ext uri="{BB962C8B-B14F-4D97-AF65-F5344CB8AC3E}">
        <p14:creationId xmlns:p14="http://schemas.microsoft.com/office/powerpoint/2010/main" xmlns="" val="3147827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3" y="0"/>
            <a:ext cx="5433493" cy="5479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3.5. Памятник 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В.И. </a:t>
            </a:r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Ленину</a:t>
            </a:r>
          </a:p>
          <a:p>
            <a:endParaRPr lang="ru-RU" dirty="0" smtClean="0"/>
          </a:p>
          <a:p>
            <a:r>
              <a:rPr lang="ru-RU" dirty="0" smtClean="0"/>
              <a:t>Открытие </a:t>
            </a:r>
            <a:r>
              <a:rPr lang="ru-RU" dirty="0"/>
              <a:t>памятника В.И. Ленину состоялось 17 апреля 1970 года. </a:t>
            </a:r>
            <a:endParaRPr lang="ru-RU" dirty="0" smtClean="0"/>
          </a:p>
          <a:p>
            <a:r>
              <a:rPr lang="ru-RU" dirty="0" smtClean="0"/>
              <a:t>Ленин изображен в </a:t>
            </a:r>
            <a:r>
              <a:rPr lang="ru-RU" dirty="0" err="1" smtClean="0"/>
              <a:t>полурасстегнутом</a:t>
            </a:r>
            <a:r>
              <a:rPr lang="ru-RU" dirty="0" smtClean="0"/>
              <a:t> осеннем пальто, простирает правую руку вперед, к горизонту, за которым открывается молодой город Сибири.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/>
              <a:t>Через несколько лет после открытия скульптуры один из прохожих обратил внимание на маленький казус — пальто на Ильиче женское (пуговицы застёгиваются в другую сторону). Пришлось срочно сбивать Ленину все пуговицы.</a:t>
            </a:r>
          </a:p>
          <a:p>
            <a:r>
              <a:rPr lang="ru-RU" dirty="0" smtClean="0"/>
              <a:t>За </a:t>
            </a:r>
            <a:r>
              <a:rPr lang="ru-RU" dirty="0"/>
              <a:t>памятник Ленину скульптор Л. </a:t>
            </a:r>
            <a:r>
              <a:rPr lang="ru-RU" dirty="0" err="1"/>
              <a:t>Кербель</a:t>
            </a:r>
            <a:r>
              <a:rPr lang="ru-RU" dirty="0"/>
              <a:t>, архитекторы В. Суриков и В. </a:t>
            </a:r>
            <a:r>
              <a:rPr lang="ru-RU" dirty="0" err="1"/>
              <a:t>Датюк</a:t>
            </a:r>
            <a:r>
              <a:rPr lang="ru-RU" dirty="0"/>
              <a:t> получили республиканскую премию.</a:t>
            </a:r>
          </a:p>
          <a:p>
            <a:endParaRPr lang="ru-RU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Рисунок 18" descr="http://xn--90aamkbbnf2a4b.xn--b1afaboidnttn.xn--p1ai/images/monuments/mon_lenin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1" y="746050"/>
            <a:ext cx="3491880" cy="465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6615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399"/>
            <a:ext cx="6444208" cy="702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3.6. Монумент  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«Память </a:t>
            </a:r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шахтерам Кузбасса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6" name="Рисунок 21" descr="http://xn--90aamkbbnf2a4b.xn--b1afaboidnttn.xn--p1ai/images/monuments/mon_miner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836712"/>
            <a:ext cx="3563888" cy="530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26708" y="836712"/>
            <a:ext cx="5390796" cy="478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/>
              <a:t>Памятник представляет собой фигуру шахтера, который одной рукой опирается на отбойный молоток, другую держит возле горящего сердца. На пьедестале у его подножия «маски скорби». Скульптура сделана в бронзе, пьедестал из черного гранита. Высота самой скульптуры — семь метров, высота пьедестала — четыре с половиной метра; вес памятника — 5 тонн</a:t>
            </a:r>
            <a:r>
              <a:rPr lang="ru-RU" dirty="0" smtClean="0"/>
              <a:t>.</a:t>
            </a:r>
            <a:r>
              <a:rPr lang="ru-RU" dirty="0"/>
              <a:t> Место расположения: Музей-заповедник «Красная </a:t>
            </a:r>
            <a:r>
              <a:rPr lang="ru-RU" dirty="0" smtClean="0"/>
              <a:t>Горка»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установлен в 2003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г.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+mj-lt"/>
                <a:cs typeface="Times New Roman" panose="02020603050405020304" pitchFamily="18" charset="0"/>
              </a:rPr>
              <a:t>Скульптор: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Эрнст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Неизвестный;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+mj-lt"/>
                <a:cs typeface="Times New Roman" panose="02020603050405020304" pitchFamily="18" charset="0"/>
              </a:rPr>
              <a:t>Архитекторы: О.Г. Ражев, Т.А. Кулиев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5385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391"/>
            <a:ext cx="54360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3.7. Памятник 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А. С. </a:t>
            </a:r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Пушкину</a:t>
            </a:r>
          </a:p>
          <a:p>
            <a:endParaRPr lang="ru-RU" b="1" dirty="0">
              <a:latin typeface="+mj-lt"/>
              <a:cs typeface="Times New Roman" panose="02020603050405020304" pitchFamily="18" charset="0"/>
            </a:endParaRPr>
          </a:p>
          <a:p>
            <a:r>
              <a:rPr lang="ru-RU" dirty="0"/>
              <a:t>Это самый любимый </a:t>
            </a:r>
            <a:r>
              <a:rPr lang="ru-RU" dirty="0" err="1"/>
              <a:t>кемеровчанами</a:t>
            </a:r>
            <a:r>
              <a:rPr lang="ru-RU" dirty="0"/>
              <a:t> </a:t>
            </a:r>
            <a:r>
              <a:rPr lang="ru-RU" dirty="0" smtClean="0"/>
              <a:t>памятник. </a:t>
            </a:r>
          </a:p>
          <a:p>
            <a:r>
              <a:rPr lang="ru-RU" dirty="0" smtClean="0"/>
              <a:t>6 ноября </a:t>
            </a:r>
            <a:r>
              <a:rPr lang="ru-RU" dirty="0"/>
              <a:t>1954 </a:t>
            </a:r>
            <a:r>
              <a:rPr lang="ru-RU" dirty="0" smtClean="0"/>
              <a:t>года </a:t>
            </a:r>
            <a:r>
              <a:rPr lang="ru-RU" dirty="0"/>
              <a:t>состоялось открытие </a:t>
            </a:r>
            <a:r>
              <a:rPr lang="ru-RU" dirty="0" smtClean="0"/>
              <a:t>памятника </a:t>
            </a:r>
            <a:r>
              <a:rPr lang="ru-RU" dirty="0"/>
              <a:t>Пушкину и площади </a:t>
            </a:r>
            <a:r>
              <a:rPr lang="ru-RU" dirty="0" smtClean="0"/>
              <a:t>его, </a:t>
            </a:r>
            <a:r>
              <a:rPr lang="ru-RU" dirty="0"/>
              <a:t>а потом началась путаница. В каталоге памятников области записано, что наш Пушкин установлен в 1954 году, авторы — скульптор М. </a:t>
            </a:r>
            <a:r>
              <a:rPr lang="ru-RU" dirty="0" err="1"/>
              <a:t>Манизер</a:t>
            </a:r>
            <a:r>
              <a:rPr lang="ru-RU" dirty="0"/>
              <a:t>, архитектор В.Е. </a:t>
            </a:r>
            <a:r>
              <a:rPr lang="ru-RU" dirty="0" err="1"/>
              <a:t>Шалашов</a:t>
            </a:r>
            <a:r>
              <a:rPr lang="ru-RU" dirty="0"/>
              <a:t>. А вот на гранитном боку - «... открыт в 1964 году». В музее сохранились фотоснимки этого события. На них ясно видно, что событие происходило на фоне лозунга: «Да здравствует 37-я годовщина Великой Октябрьской социалистической революции». Так что сомнений в дате быть не может. Хулиганы выломали фрагмент постамента, и мастер, который ставил «заплатку», ошибся на десять лет.</a:t>
            </a:r>
          </a:p>
          <a:p>
            <a:endParaRPr lang="ru-RU" dirty="0"/>
          </a:p>
          <a:p>
            <a:endParaRPr lang="ru-RU" dirty="0">
              <a:latin typeface="+mj-lt"/>
            </a:endParaRPr>
          </a:p>
        </p:txBody>
      </p:sp>
      <p:pic>
        <p:nvPicPr>
          <p:cNvPr id="6" name="Рисунок 19" descr="http://xn--90aamkbbnf2a4b.xn--b1afaboidnttn.xn--p1ai/images/monuments/mon_pushkin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4664"/>
            <a:ext cx="3707904" cy="556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8144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32656"/>
            <a:ext cx="4509568" cy="384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3.8. Знаменский 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кафедральный собор</a:t>
            </a:r>
          </a:p>
        </p:txBody>
      </p:sp>
      <p:pic>
        <p:nvPicPr>
          <p:cNvPr id="6" name="Рисунок 10" descr="http://xn--90aamkbbnf2a4b.xn--b1afaboidnttn.xn--p1ai/images/monuments/mon_znamensky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5838" y="1052736"/>
            <a:ext cx="3672408" cy="461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908720"/>
            <a:ext cx="5364088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/>
              <a:t>Строительство Знаменского храма, его жизнедеятельность осуществляются за счет пожертвований прихожан, государственных предприятий, банков, коммерческих структур и Администрации Кемеровской области. Собору преподнесены драгоценные подарки от бизнесменов — старинные иконы, серебряный потир. При строящемся соборе была создана иконописная школа Александра </a:t>
            </a:r>
            <a:r>
              <a:rPr lang="ru-RU" dirty="0" err="1"/>
              <a:t>Работнова</a:t>
            </a:r>
            <a:r>
              <a:rPr lang="ru-RU" dirty="0"/>
              <a:t>, расписавшего ранее Георгиевский крестильный храм. Иконостас нижнего храма из белого известняка и 50 икон для двух иконостасов изготовлены московскими мастерами и иконописцами, а облицовку цветным мрамором сделали местные строители</a:t>
            </a:r>
            <a:r>
              <a:rPr lang="ru-RU" dirty="0" smtClean="0">
                <a:latin typeface="+mj-lt"/>
              </a:rPr>
              <a:t>.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Год постройки 1996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г.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Архитекторы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: А.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Молодков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; Г. Некрашевич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+mj-lt"/>
                <a:cs typeface="Times New Roman" panose="02020603050405020304" pitchFamily="18" charset="0"/>
              </a:rPr>
              <a:t>Место расположения: ул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. Соборная,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24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3299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987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4. Выявление исследовательской проблемы</a:t>
            </a:r>
          </a:p>
          <a:p>
            <a:endParaRPr lang="ru-RU" dirty="0"/>
          </a:p>
          <a:p>
            <a:r>
              <a:rPr lang="ru-RU" dirty="0" smtClean="0"/>
              <a:t>Я провела тестирование на тему «Как хорошо ты знаешь памятники?», среди учеников 3 «В» класса.</a:t>
            </a:r>
          </a:p>
          <a:p>
            <a:r>
              <a:rPr lang="ru-RU" dirty="0" smtClean="0"/>
              <a:t>В тестировании приняло участие 25 человек.</a:t>
            </a:r>
          </a:p>
          <a:p>
            <a:endParaRPr lang="ru-RU" dirty="0" smtClean="0"/>
          </a:p>
          <a:p>
            <a:r>
              <a:rPr lang="ru-RU" dirty="0" smtClean="0"/>
              <a:t>Тест состоит из 6 несложных вопросов</a:t>
            </a:r>
          </a:p>
          <a:p>
            <a:endParaRPr lang="ru-RU" dirty="0"/>
          </a:p>
        </p:txBody>
      </p:sp>
      <p:pic>
        <p:nvPicPr>
          <p:cNvPr id="8" name="Рисунок 25" descr="Mihailo Volko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290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16024" y="4152037"/>
            <a:ext cx="550810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1. Это знаменитый кемеровский памятник установлен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Александру Сергеевичу Пушкину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Михайло Волкову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Летчику-космонавту  А.А. Леонову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128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5458573"/>
              </p:ext>
            </p:extLst>
          </p:nvPr>
        </p:nvGraphicFramePr>
        <p:xfrm>
          <a:off x="130424" y="908720"/>
          <a:ext cx="8906072" cy="58326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7120"/>
                <a:gridCol w="3967221"/>
                <a:gridCol w="353259"/>
                <a:gridCol w="4248472"/>
              </a:tblGrid>
              <a:tr h="291632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00" marR="5040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400" marR="504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00" marR="5040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00" marR="50400" marT="0" marB="0">
                    <a:noFill/>
                  </a:tcPr>
                </a:tc>
              </a:tr>
              <a:tr h="291632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00" marR="5040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400" marR="504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00" marR="5040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00" marR="50400" marT="0" marB="0">
                    <a:noFill/>
                  </a:tcPr>
                </a:tc>
              </a:tr>
            </a:tbl>
          </a:graphicData>
        </a:graphic>
      </p:graphicFrame>
      <p:pic>
        <p:nvPicPr>
          <p:cNvPr id="3075" name="Рисунок 4" descr="http://photos.wikimapia.org/p/00/01/90/08/66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963380"/>
            <a:ext cx="2444086" cy="246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Рисунок 3" descr="Файл:G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1" y="936509"/>
            <a:ext cx="227647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Рисунок 5" descr="http://www.bankgorodov.ru/photo_s/1353751828_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1047"/>
            <a:ext cx="2088232" cy="283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7504" y="380484"/>
            <a:ext cx="75568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2. Какой из этих памятников установлен космонавту Юрию Гагарину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540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" descr="кемеров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9789" y="162542"/>
            <a:ext cx="3889375" cy="291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Рисунок 6" descr="http://www.suvenirograd.ru/thumbnail.php?file=images/souvenirs/pam%20push.1.jpg&amp;thumb_width=280&amp;thumb_height=2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9789" y="3140968"/>
            <a:ext cx="405765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rot="10800000" flipV="1">
            <a:off x="-1" y="350050"/>
            <a:ext cx="497978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3. На какой улице расположен этот памятник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Площадь Волкова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Площадь Кирова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Площадь Советов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 rot="10800000" flipV="1">
            <a:off x="47748" y="3809945"/>
            <a:ext cx="493204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4. Это знаменитый русский писатель…..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Гоголь Николай Васильевич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Пушкин Александр Сергеевич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Крылов Иван Андреевич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3274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34033"/>
            <a:ext cx="299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5. Мемориал посвящён……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5121" name="Рисунок 10" descr="Мемориал Славы воинов-кузбассовце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379095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2" y="3772779"/>
            <a:ext cx="853244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Воинам –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кузбассовцам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Великой Отечественной войны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Памяти шахтеров Кузбасса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Воинам –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кузбассовцам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погибших в Афганистане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7800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6976700"/>
              </p:ext>
            </p:extLst>
          </p:nvPr>
        </p:nvGraphicFramePr>
        <p:xfrm>
          <a:off x="810" y="980728"/>
          <a:ext cx="8891669" cy="5472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6734"/>
                <a:gridCol w="4104456"/>
                <a:gridCol w="504056"/>
                <a:gridCol w="3816423"/>
              </a:tblGrid>
              <a:tr h="273630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2" marR="5234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342" marR="52342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2" marR="52342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342" marR="52342" marT="0" marB="0">
                    <a:noFill/>
                  </a:tcPr>
                </a:tc>
              </a:tr>
              <a:tr h="273630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2" marR="5234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342" marR="52342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2" marR="52342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2" marR="52342" marT="0" marB="0">
                    <a:noFill/>
                  </a:tcPr>
                </a:tc>
              </a:tr>
            </a:tbl>
          </a:graphicData>
        </a:graphic>
      </p:graphicFrame>
      <p:pic>
        <p:nvPicPr>
          <p:cNvPr id="6147" name="Рисунок 7" descr="http://www.paifo.ru/images/stories/pamyatniki_foto7/v-kapus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28876"/>
            <a:ext cx="2592288" cy="268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Рисунок 8" descr="http://www.paifo.ru/images/stories/pamyatniki_foto7/ulyb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34"/>
          <a:stretch>
            <a:fillRect/>
          </a:stretch>
        </p:blipFill>
        <p:spPr bwMode="auto">
          <a:xfrm>
            <a:off x="5076055" y="1033001"/>
            <a:ext cx="2725647" cy="268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Рисунок 9" descr="http://paifo.ru/images/stories/pamyatniki-2/Kolybe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52294"/>
            <a:ext cx="4019690" cy="226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811" y="94075"/>
            <a:ext cx="80489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6. 1 октября – международный день Улыбки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Какой из представленных ниже памятников посвящен празднику Улыбки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8669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14538378"/>
              </p:ext>
            </p:extLst>
          </p:nvPr>
        </p:nvGraphicFramePr>
        <p:xfrm>
          <a:off x="1043609" y="1268760"/>
          <a:ext cx="6552728" cy="3413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55023"/>
                <a:gridCol w="69770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1. Введение………………………………………………………………............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2. Классификация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памятников истории и культуры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………..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3. Памятники истории и культуры города Кемерово……….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4. Выявление исследовательской проблемы…………………….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Заключение……………………………………………………..…………………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6. Список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используемых источников и литературы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………..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7. Приложение………………………………………………………………………..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27584" y="502215"/>
            <a:ext cx="69873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СОДЕРЖАНИЕ: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3972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7038" y="-134105"/>
            <a:ext cx="914400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Вывод: </a:t>
            </a:r>
          </a:p>
          <a:p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 результате исследования, я поняла, что мои сверстники хорошо знают названия памятников города Кемерово, но еще путают местоположение, и многие не знают при каких обстоятельствах появились памятники, можно сделать вывод о том, что краеведческую работу необходимо проводить, чтобы повысить уровень знаний, </a:t>
            </a:r>
            <a:r>
              <a:rPr lang="ru-RU" dirty="0" smtClean="0"/>
              <a:t>воспитать гражданскую позицию, бережного отношения к памятникам истории, культуры края. Тестирование подтвердило актуальность выбранной темы «Культурное наследие».</a:t>
            </a:r>
          </a:p>
          <a:p>
            <a:endParaRPr lang="ru-RU" dirty="0"/>
          </a:p>
          <a:p>
            <a:endParaRPr lang="ru-RU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0003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972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/>
          </a:p>
          <a:p>
            <a:pPr algn="ctr"/>
            <a:r>
              <a:rPr lang="ru-RU" b="1" i="1" dirty="0" smtClean="0"/>
              <a:t>5. Заключение</a:t>
            </a:r>
            <a:endParaRPr lang="ru-RU" i="1" dirty="0"/>
          </a:p>
          <a:p>
            <a:endParaRPr lang="ru-RU" dirty="0" smtClean="0"/>
          </a:p>
          <a:p>
            <a:r>
              <a:rPr lang="ru-RU" dirty="0" smtClean="0"/>
              <a:t>	Основой </a:t>
            </a:r>
            <a:r>
              <a:rPr lang="ru-RU" dirty="0"/>
              <a:t>сохранения историко-культурного наследия является соответствующая нормативно-правовая база. Отдельные нормы, направленные на урегулирование правоотношений по охране культурного наследия, содержатся в Градостроительном Кодексе РФ, Земельном Кодексе РФ, Налоговом Кодексе РФ, Федеральных законах «Об архитектурной деятельности в Российской Федерации».</a:t>
            </a:r>
          </a:p>
          <a:p>
            <a:r>
              <a:rPr lang="ru-RU" dirty="0"/>
              <a:t>    </a:t>
            </a:r>
            <a:endParaRPr lang="ru-RU" dirty="0" smtClean="0"/>
          </a:p>
          <a:p>
            <a:r>
              <a:rPr lang="ru-RU" dirty="0"/>
              <a:t>	</a:t>
            </a:r>
            <a:r>
              <a:rPr lang="ru-RU" dirty="0" smtClean="0"/>
              <a:t>Актуальность </a:t>
            </a:r>
            <a:r>
              <a:rPr lang="ru-RU" dirty="0"/>
              <a:t>исследования состоит в том, что физическое состояние более половины, находящихся под охраной государства памятников истории и культуры России продолжает ухудшаться и характеризуется в наше время как неудовлетворительное. Памятники истории и культуры России составляют весомую долю в культурном и природном наследии мира, вносят важнейший вклад в устойчивое развитие нашей страны и человеческой цивилизации в целом, что и предопределяет высочайшую ответственность российского народа и государства за сохранение своего наследия и передачу его последующим поколениям.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892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02" y="214738"/>
            <a:ext cx="89289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+mj-lt"/>
              </a:rPr>
              <a:t>6. Список использованных источников и литературы</a:t>
            </a:r>
          </a:p>
          <a:p>
            <a:endParaRPr lang="ru-RU" dirty="0" smtClean="0"/>
          </a:p>
          <a:p>
            <a:r>
              <a:rPr lang="ru-RU" dirty="0" smtClean="0"/>
              <a:t>1. </a:t>
            </a:r>
            <a:r>
              <a:rPr lang="ru-RU" dirty="0"/>
              <a:t>Памятники истории и культуры. Закон об охране и использовании памятников истории и культуры. В ред. Указа Президиума ВС РСФСР от 18.01.1985 г. / Государственные списки памятников истории и культуры Пермской области -Пермь, 2001. - С. 198.</a:t>
            </a:r>
          </a:p>
          <a:p>
            <a:r>
              <a:rPr lang="ru-RU" dirty="0" smtClean="0"/>
              <a:t>2. </a:t>
            </a:r>
            <a:r>
              <a:rPr lang="ru-RU" dirty="0"/>
              <a:t>Батов В.И. Проблема мемориального проектирования. // </a:t>
            </a:r>
            <a:r>
              <a:rPr lang="ru-RU" dirty="0" err="1"/>
              <a:t>Памятниковедение</a:t>
            </a:r>
            <a:r>
              <a:rPr lang="ru-RU" dirty="0"/>
              <a:t>: теория, методология, практика (Сб. </a:t>
            </a:r>
            <a:r>
              <a:rPr lang="ru-RU" dirty="0" err="1"/>
              <a:t>научн</a:t>
            </a:r>
            <a:r>
              <a:rPr lang="ru-RU" dirty="0"/>
              <a:t>. тр. НИИ культуры, № 144). - М., 1986. - С. 32.</a:t>
            </a:r>
          </a:p>
          <a:p>
            <a:r>
              <a:rPr lang="ru-RU" dirty="0" smtClean="0"/>
              <a:t>3</a:t>
            </a:r>
            <a:r>
              <a:rPr lang="ru-RU" dirty="0"/>
              <a:t>. Федеральный Закон РФ от 25 июня 2002 г. N 73-ФЗ "Об объектах культурного наследия (памятниках истории и культуры) народов Российской Федерации"</a:t>
            </a:r>
          </a:p>
          <a:p>
            <a:r>
              <a:rPr lang="ru-RU" dirty="0"/>
              <a:t>4. </a:t>
            </a:r>
            <a:r>
              <a:rPr lang="ru-RU" dirty="0" err="1"/>
              <a:t>Кулемзин</a:t>
            </a:r>
            <a:r>
              <a:rPr lang="ru-RU" dirty="0"/>
              <a:t> А.Н. Охрана памятников в России [Текст]:</a:t>
            </a:r>
            <a:r>
              <a:rPr lang="ru-RU" dirty="0" err="1"/>
              <a:t>учеб.пособие</a:t>
            </a:r>
            <a:r>
              <a:rPr lang="ru-RU" dirty="0"/>
              <a:t>/ А.Н </a:t>
            </a:r>
            <a:r>
              <a:rPr lang="ru-RU" dirty="0" err="1"/>
              <a:t>Кулемзин</a:t>
            </a:r>
            <a:r>
              <a:rPr lang="ru-RU" dirty="0"/>
              <a:t>.- Томск, 1999</a:t>
            </a:r>
            <a:r>
              <a:rPr lang="ru-RU" dirty="0" smtClean="0"/>
              <a:t>.</a:t>
            </a:r>
          </a:p>
          <a:p>
            <a:r>
              <a:rPr lang="ru-RU" dirty="0" smtClean="0"/>
              <a:t>4. Сайт Департамента культуры и национальной политики Кемеровской области.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28361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1379874510"/>
              </p:ext>
            </p:extLst>
          </p:nvPr>
        </p:nvGraphicFramePr>
        <p:xfrm>
          <a:off x="323528" y="836712"/>
          <a:ext cx="8568952" cy="527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131840" y="116632"/>
            <a:ext cx="2045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 smtClean="0">
                <a:ea typeface="Calibri" pitchFamily="34" charset="0"/>
                <a:cs typeface="Times New Roman" pitchFamily="18" charset="0"/>
              </a:rPr>
              <a:t>7. </a:t>
            </a:r>
            <a:r>
              <a:rPr lang="ru-RU" altLang="ru-RU" b="1" i="1" dirty="0">
                <a:ea typeface="Calibri" pitchFamily="34" charset="0"/>
                <a:cs typeface="Times New Roman" pitchFamily="18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3147755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ВВЕДЕНИЕ</a:t>
            </a:r>
            <a:endParaRPr lang="ru-RU" i="1" dirty="0"/>
          </a:p>
          <a:p>
            <a:endParaRPr lang="ru-RU" b="1" i="1" dirty="0" smtClean="0"/>
          </a:p>
          <a:p>
            <a:endParaRPr lang="ru-RU" b="1" i="1" dirty="0" smtClean="0"/>
          </a:p>
          <a:p>
            <a:r>
              <a:rPr lang="ru-RU" b="1" i="1" dirty="0" smtClean="0"/>
              <a:t>ЦЕЛЬ</a:t>
            </a:r>
            <a:r>
              <a:rPr lang="ru-RU" b="1" i="1" dirty="0"/>
              <a:t>:</a:t>
            </a:r>
            <a:r>
              <a:rPr lang="ru-RU" dirty="0"/>
              <a:t>  </a:t>
            </a:r>
          </a:p>
          <a:p>
            <a:pPr lvl="0"/>
            <a:r>
              <a:rPr lang="ru-RU" dirty="0"/>
              <a:t>Изучить памятники Кузбасса во всем их разнообразии.</a:t>
            </a:r>
          </a:p>
          <a:p>
            <a:pPr lvl="0"/>
            <a:r>
              <a:rPr lang="ru-RU" dirty="0"/>
              <a:t>Зажечь искорку любви и интереса к истории и культуре Кузбасса.</a:t>
            </a:r>
          </a:p>
          <a:p>
            <a:endParaRPr lang="ru-RU" b="1" i="1" dirty="0" smtClean="0"/>
          </a:p>
          <a:p>
            <a:r>
              <a:rPr lang="ru-RU" b="1" i="1" dirty="0" smtClean="0"/>
              <a:t>ЗАДАЧИ</a:t>
            </a:r>
            <a:r>
              <a:rPr lang="ru-RU" b="1" i="1" dirty="0"/>
              <a:t>:</a:t>
            </a:r>
            <a:r>
              <a:rPr lang="ru-RU" dirty="0"/>
              <a:t> </a:t>
            </a:r>
          </a:p>
          <a:p>
            <a:pPr lvl="0"/>
            <a:r>
              <a:rPr lang="ru-RU" dirty="0" smtClean="0"/>
              <a:t>Выяснить</a:t>
            </a:r>
            <a:r>
              <a:rPr lang="ru-RU" dirty="0"/>
              <a:t>, что является памятником;  дать их классификацию, привести примеры.</a:t>
            </a:r>
          </a:p>
          <a:p>
            <a:pPr lvl="0"/>
            <a:r>
              <a:rPr lang="ru-RU" dirty="0"/>
              <a:t>Провести исследование (тестирование) в классе на знание памятников Кузбасса.</a:t>
            </a:r>
          </a:p>
          <a:p>
            <a:pPr lvl="0"/>
            <a:r>
              <a:rPr lang="ru-RU" dirty="0" smtClean="0"/>
              <a:t>Развивать </a:t>
            </a:r>
            <a:r>
              <a:rPr lang="ru-RU" dirty="0"/>
              <a:t>потребность в исследовательской деятельности</a:t>
            </a:r>
            <a:r>
              <a:rPr lang="ru-RU" dirty="0" smtClean="0"/>
              <a:t>.	</a:t>
            </a:r>
            <a:endParaRPr lang="ru-RU" dirty="0"/>
          </a:p>
        </p:txBody>
      </p:sp>
      <p:pic>
        <p:nvPicPr>
          <p:cNvPr id="3" name="Picture 2" descr="http://www.depcult.ru/i/o/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1008"/>
            <a:ext cx="400684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6009" y="3573016"/>
            <a:ext cx="475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МЕТОДЫ:</a:t>
            </a:r>
            <a:r>
              <a:rPr lang="ru-RU" dirty="0"/>
              <a:t> изучение литературы, поиск материала в Интернете.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778877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415" y="0"/>
            <a:ext cx="563814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 smtClean="0"/>
              <a:t>Памятник – </a:t>
            </a:r>
            <a:r>
              <a:rPr lang="ru-RU" dirty="0" smtClean="0"/>
              <a:t>это скульптура или архитектурное сооружение, предназначенные для увековечения реально существовавших (существующих) людей (иногда животных, исторических событий или объектов: скульптурная группа, статуя, бюст, плита с рельефом или надписью, триумфальная арка, колонна, обелиск</a:t>
            </a:r>
            <a:r>
              <a:rPr lang="ru-RU" dirty="0"/>
              <a:t>. На сегодняшний день в Кемеровской области на государственной охране находится 1312 объектов культурного наследия, с учетом </a:t>
            </a:r>
            <a:r>
              <a:rPr lang="ru-RU" dirty="0" err="1"/>
              <a:t>пообъектного</a:t>
            </a:r>
            <a:r>
              <a:rPr lang="ru-RU" dirty="0"/>
              <a:t> состава 1351 (в составе 7 ансамблей в г. Кемерово находится 46 памятников архитектуры и градостроительства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3" name="Рисунок 2" descr="обелиск М.Волкова в Кемерове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2556" y="692696"/>
            <a:ext cx="3440275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26389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588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b="1" i="1" dirty="0" smtClean="0"/>
              <a:t>2. Классификация памятников культуры и истории</a:t>
            </a:r>
            <a:endParaRPr lang="ru-RU" b="1" i="1" dirty="0"/>
          </a:p>
        </p:txBody>
      </p:sp>
      <p:pic>
        <p:nvPicPr>
          <p:cNvPr id="5" name="Picture 2" descr="http://www.depcult.ru/i/o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3522" y="748563"/>
            <a:ext cx="3813502" cy="507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748564"/>
            <a:ext cx="53035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Памятниками </a:t>
            </a:r>
            <a:r>
              <a:rPr lang="ru-RU" dirty="0"/>
              <a:t>культуры и истории называются сооружения (здания, захоронения, обелиски) и места, связанные с производственной, общественной, государственной и культурной деятельностью людей, произведения их материального и духовного творчества, представляющие историческую, научную, культурную, архитектурную ценность, требующую их охраны в интересах общества.</a:t>
            </a:r>
          </a:p>
          <a:p>
            <a:pPr algn="just"/>
            <a:r>
              <a:rPr lang="ru-RU" dirty="0"/>
              <a:t>Условно все памятники истории и культуры можно разделить на «движимые» и «недвижимые» культурные ценности. Включению в «Свод» подлежат только недвижимые памятники, к ним относятся следующие группы памятников:</a:t>
            </a:r>
          </a:p>
        </p:txBody>
      </p:sp>
    </p:spTree>
    <p:extLst>
      <p:ext uri="{BB962C8B-B14F-4D97-AF65-F5344CB8AC3E}">
        <p14:creationId xmlns:p14="http://schemas.microsoft.com/office/powerpoint/2010/main" xmlns="" val="3844600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6703" y="0"/>
            <a:ext cx="91607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2.1. Памятники археологии (объекты, сохранившиеся в земле, на земле, под водой, характеризующие развитие и изменение материальной и духовной культуры человечества от первобытно-общинного строя до позднего феодализма.</a:t>
            </a:r>
          </a:p>
          <a:p>
            <a:endParaRPr lang="ru-RU" dirty="0"/>
          </a:p>
          <a:p>
            <a:r>
              <a:rPr lang="ru-RU" dirty="0" smtClean="0"/>
              <a:t>2.2. Памятники истории (сооружения и места, связанные с производственной деятельностью человека, технические сооружения, связанные с важнейшими событиями в истории народа, государственных устройством, классовой борьбой и борьбой за независимость, с развитием науки, литературы, искусства, жизнью и деятельностью выдающихся людей). </a:t>
            </a:r>
            <a:endParaRPr lang="ru-RU" dirty="0"/>
          </a:p>
        </p:txBody>
      </p:sp>
      <p:pic>
        <p:nvPicPr>
          <p:cNvPr id="5" name="Picture 2" descr="http://openkemerovo.ru/w/images/thumb/0/01/Gag.jpg/300px-G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5934" y="2636912"/>
            <a:ext cx="3165816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091" y="2780928"/>
            <a:ext cx="59459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2.3. </a:t>
            </a:r>
            <a:r>
              <a:rPr lang="ru-RU" dirty="0"/>
              <a:t>Памятники </a:t>
            </a:r>
            <a:r>
              <a:rPr lang="ru-RU" dirty="0" smtClean="0"/>
              <a:t>архитектуры (отдельные здания, группы зданий, градостроительные комплексы и парковые ансамбли).</a:t>
            </a:r>
          </a:p>
          <a:p>
            <a:endParaRPr lang="ru-RU" dirty="0"/>
          </a:p>
          <a:p>
            <a:r>
              <a:rPr lang="ru-RU" dirty="0" smtClean="0"/>
              <a:t>2.4. Памятники монументального изобразительного искусства (произведения художественного творчества – монументальная скульптура, живопись, памятники, бюсты, рельефы и так далее).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485" y="5229200"/>
            <a:ext cx="57961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 значению объекты культурного наследия подразделены делятся на три категории:</a:t>
            </a:r>
          </a:p>
          <a:p>
            <a:r>
              <a:rPr lang="ru-RU" dirty="0"/>
              <a:t>Памятники федерального значения </a:t>
            </a:r>
          </a:p>
          <a:p>
            <a:r>
              <a:rPr lang="ru-RU" dirty="0"/>
              <a:t>Памятники регионального </a:t>
            </a:r>
            <a:r>
              <a:rPr lang="ru-RU" dirty="0" smtClean="0"/>
              <a:t>значения</a:t>
            </a:r>
            <a:endParaRPr lang="ru-RU" dirty="0"/>
          </a:p>
          <a:p>
            <a:r>
              <a:rPr lang="ru-RU" dirty="0"/>
              <a:t>Памятники местного (муниципального) </a:t>
            </a:r>
            <a:r>
              <a:rPr lang="ru-RU" dirty="0" smtClean="0"/>
              <a:t>значения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0207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/>
          </a:p>
          <a:p>
            <a:pPr lvl="0"/>
            <a:r>
              <a:rPr lang="ru-RU" b="1" i="1" dirty="0" smtClean="0"/>
              <a:t>3. Памятники истории и культуры города Кемерово</a:t>
            </a:r>
          </a:p>
          <a:p>
            <a:pPr lvl="0"/>
            <a:endParaRPr lang="ru-RU" b="1" i="1" dirty="0" smtClean="0"/>
          </a:p>
          <a:p>
            <a:r>
              <a:rPr lang="ru-RU" dirty="0" smtClean="0"/>
              <a:t>В кемеровской области официально зарегистрированы 169 памятников </a:t>
            </a:r>
            <a:r>
              <a:rPr lang="ru-RU" dirty="0"/>
              <a:t>истории, </a:t>
            </a:r>
            <a:r>
              <a:rPr lang="ru-RU" dirty="0" smtClean="0"/>
              <a:t>344 памятника архитектуры и градостроительства, 31 памятник монументального искусства и 815 памятников археологии, из которых 24 памятника федерального значения.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071" y="2031716"/>
            <a:ext cx="88874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j-lt"/>
              </a:rPr>
              <a:t>3.1. </a:t>
            </a:r>
            <a:r>
              <a:rPr lang="ru-RU" b="1" dirty="0">
                <a:latin typeface="+mj-lt"/>
              </a:rPr>
              <a:t>Памятник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+mj-lt"/>
              </a:rPr>
              <a:t>воинам-</a:t>
            </a:r>
            <a:r>
              <a:rPr lang="ru-RU" b="1" dirty="0" err="1">
                <a:latin typeface="+mj-lt"/>
              </a:rPr>
              <a:t>кузбассовцам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ru-RU" b="1" dirty="0">
                <a:latin typeface="+mj-lt"/>
              </a:rPr>
              <a:t>павшим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 за Родину в 1941-1945 гг</a:t>
            </a:r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latin typeface="+mj-lt"/>
              </a:rPr>
              <a:t> </a:t>
            </a:r>
            <a:endParaRPr lang="ru-RU" b="1" dirty="0">
              <a:latin typeface="+mj-lt"/>
            </a:endParaRPr>
          </a:p>
        </p:txBody>
      </p:sp>
      <p:pic>
        <p:nvPicPr>
          <p:cNvPr id="8" name="Рисунок 3" descr="http://xn--90aamkbbnf2a4b.xn--b1afaboidnttn.xn--p1ai/images/monuments/mon_ogon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9" y="2401048"/>
            <a:ext cx="3400400" cy="448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71" y="2411595"/>
            <a:ext cx="5719058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dirty="0" smtClean="0"/>
              <a:t>Установлен в 1970 году на </a:t>
            </a:r>
            <a:r>
              <a:rPr lang="ru-RU" dirty="0" err="1" smtClean="0"/>
              <a:t>Притомской</a:t>
            </a:r>
            <a:r>
              <a:rPr lang="ru-RU" dirty="0" smtClean="0"/>
              <a:t> набережной. Скульпторы: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А.Щербаков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, Н. Ковальчук </a:t>
            </a:r>
          </a:p>
          <a:p>
            <a:pPr>
              <a:lnSpc>
                <a:spcPct val="115000"/>
              </a:lnSpc>
            </a:pPr>
            <a:r>
              <a:rPr lang="ru-RU" dirty="0" smtClean="0"/>
              <a:t>Сейчас </a:t>
            </a:r>
            <a:r>
              <a:rPr lang="ru-RU" dirty="0"/>
              <a:t>памятник является местом, куда в торжественные дни приходят десятки тысяч трудящихся города, воины Российской Армии, студенты и школьники, чтобы почтить память земляков, дать слово быть преданными Родине, народу, как были и они. Здесь по традиции проходит торжественное празднование Дня Победы. У подножия памятника день и ночь горит Вечный Огонь Славы, зимой и летом лежат гирлянды живых </a:t>
            </a:r>
            <a:r>
              <a:rPr lang="ru-RU" dirty="0" smtClean="0"/>
              <a:t>цветов.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27010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5017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>
                <a:latin typeface="+mj-lt"/>
              </a:rPr>
              <a:t>3.2. 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Стела «Скорбящая мать» – заводчанам, павшим за Родину в 1941-1945 гг.</a:t>
            </a:r>
          </a:p>
          <a:p>
            <a:endParaRPr lang="ru-RU" dirty="0"/>
          </a:p>
        </p:txBody>
      </p:sp>
      <p:pic>
        <p:nvPicPr>
          <p:cNvPr id="5" name="Рисунок 4" descr="http://xn--90aamkbbnf2a4b.xn--b1afaboidnttn.xn--p1ai/images/monuments/mon_moth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64703"/>
            <a:ext cx="4572000" cy="43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46983" y="126470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 мае 1971 года возле здания заводоуправления «Карболита» установлен памятник рабочим этого завода, погибшим в годы Великой Отечественной войны 1941-1945 гг. Памятник этот — горизонтальная железобетонная стела с изображением профиля скорбящей матери. Он так и называется — «Скорбящая мать», скульптор Г.С. Трофимов</a:t>
            </a:r>
            <a:r>
              <a:rPr lang="ru-RU" dirty="0" smtClean="0"/>
              <a:t>.</a:t>
            </a:r>
          </a:p>
          <a:p>
            <a:r>
              <a:rPr lang="ru-RU" dirty="0"/>
              <a:t>В конце октября 2006 г. мемориал решили перенести на внутреннюю территорию завода, в красивый скверик. </a:t>
            </a:r>
            <a:endParaRPr lang="ru-RU" dirty="0" smtClean="0"/>
          </a:p>
          <a:p>
            <a:r>
              <a:rPr lang="ru-RU" dirty="0"/>
              <a:t>Место расположения: пр. Советский на территории ОАО «</a:t>
            </a:r>
            <a:r>
              <a:rPr lang="ru-RU" dirty="0" err="1"/>
              <a:t>Токем</a:t>
            </a:r>
            <a:r>
              <a:rPr lang="ru-RU" dirty="0"/>
              <a:t>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508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9202" y="-11277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3.3. Гора горелая</a:t>
            </a:r>
          </a:p>
          <a:p>
            <a:r>
              <a:rPr lang="ru-RU" dirty="0"/>
              <a:t>Горелой горой называют участок ландшафта, входящего в охранную зону кемеровского историко-архитектурного музея-заповедника «Красная Горка» . Она является частью длинного обнажения правого берега реки Томь, берущего свое начало в районе деревни Красной и сходящего на нет на границе Кировского и Рудничного районов. </a:t>
            </a:r>
          </a:p>
        </p:txBody>
      </p:sp>
      <p:pic>
        <p:nvPicPr>
          <p:cNvPr id="5" name="Рисунок 1" descr="http://www.redhill-kemerovo.ru/pictures/1B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8860" y="1700808"/>
            <a:ext cx="4615140" cy="417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52133" y="2060848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Береговое обнажение представляет собой настоящий «геологический музей», в естественной экспозиции которого пласты песчаника, сланца и угля хранят следы доисторических растений, волны древнего моря, окаменевшие стволы деревьев. Само береговое обнажение и Горелая гора являются результатом огромной работы реки, размывшей правый берег.</a:t>
            </a:r>
          </a:p>
          <a:p>
            <a:r>
              <a:rPr lang="ru-RU" dirty="0" smtClean="0"/>
              <a:t>Уникальность </a:t>
            </a:r>
            <a:r>
              <a:rPr lang="ru-RU" dirty="0"/>
              <a:t>Горелой горы состоит в том, что в данном случае памятником истории является часть неживой </a:t>
            </a:r>
            <a:r>
              <a:rPr lang="ru-RU" dirty="0" smtClean="0"/>
              <a:t>природы.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2731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</TotalTime>
  <Words>1140</Words>
  <Application>Microsoft Office PowerPoint</Application>
  <PresentationFormat>Экран (4:3)</PresentationFormat>
  <Paragraphs>152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1</cp:lastModifiedBy>
  <cp:revision>88</cp:revision>
  <dcterms:created xsi:type="dcterms:W3CDTF">2014-02-09T04:51:15Z</dcterms:created>
  <dcterms:modified xsi:type="dcterms:W3CDTF">2015-11-14T17:49:59Z</dcterms:modified>
</cp:coreProperties>
</file>