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56" r:id="rId2"/>
    <p:sldMasterId id="2147483744" r:id="rId3"/>
    <p:sldMasterId id="2147483732" r:id="rId4"/>
  </p:sldMasterIdLst>
  <p:notesMasterIdLst>
    <p:notesMasterId r:id="rId42"/>
  </p:notesMasterIdLst>
  <p:handoutMasterIdLst>
    <p:handoutMasterId r:id="rId43"/>
  </p:handoutMasterIdLst>
  <p:sldIdLst>
    <p:sldId id="262" r:id="rId5"/>
    <p:sldId id="314" r:id="rId6"/>
    <p:sldId id="313" r:id="rId7"/>
    <p:sldId id="315" r:id="rId8"/>
    <p:sldId id="316" r:id="rId9"/>
    <p:sldId id="317" r:id="rId10"/>
    <p:sldId id="256" r:id="rId11"/>
    <p:sldId id="274" r:id="rId12"/>
    <p:sldId id="308" r:id="rId13"/>
    <p:sldId id="319" r:id="rId14"/>
    <p:sldId id="311" r:id="rId15"/>
    <p:sldId id="320" r:id="rId16"/>
    <p:sldId id="295" r:id="rId17"/>
    <p:sldId id="306" r:id="rId18"/>
    <p:sldId id="287" r:id="rId19"/>
    <p:sldId id="312" r:id="rId20"/>
    <p:sldId id="296" r:id="rId21"/>
    <p:sldId id="276" r:id="rId22"/>
    <p:sldId id="285" r:id="rId23"/>
    <p:sldId id="268" r:id="rId24"/>
    <p:sldId id="303" r:id="rId25"/>
    <p:sldId id="279" r:id="rId26"/>
    <p:sldId id="298" r:id="rId27"/>
    <p:sldId id="299" r:id="rId28"/>
    <p:sldId id="305" r:id="rId29"/>
    <p:sldId id="277" r:id="rId30"/>
    <p:sldId id="300" r:id="rId31"/>
    <p:sldId id="278" r:id="rId32"/>
    <p:sldId id="301" r:id="rId33"/>
    <p:sldId id="304" r:id="rId34"/>
    <p:sldId id="291" r:id="rId35"/>
    <p:sldId id="321" r:id="rId36"/>
    <p:sldId id="310" r:id="rId37"/>
    <p:sldId id="309" r:id="rId38"/>
    <p:sldId id="322" r:id="rId39"/>
    <p:sldId id="260" r:id="rId40"/>
    <p:sldId id="318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660033"/>
    <a:srgbClr val="003300"/>
    <a:srgbClr val="006600"/>
    <a:srgbClr val="FF9900"/>
    <a:srgbClr val="CC6600"/>
    <a:srgbClr val="000000"/>
    <a:srgbClr val="003399"/>
    <a:srgbClr val="FF33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90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5D08F-604A-4A66-8843-EF9047E2C00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07808-F313-4C45-8F63-3F1943743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703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EA44F-13BA-4580-8CC3-4B7E40C1BEDB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6E693-C456-4E14-9857-CF9229B9F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358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6E693-C456-4E14-9857-CF9229B9F03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7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A12C-39C8-496F-98AC-3410572C158B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89F8-466B-4821-9270-B55E012A6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A12C-39C8-496F-98AC-3410572C158B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89F8-466B-4821-9270-B55E012A6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A12C-39C8-496F-98AC-3410572C158B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89F8-466B-4821-9270-B55E012A6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A12C-39C8-496F-98AC-3410572C158B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89F8-466B-4821-9270-B55E012A6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A12C-39C8-496F-98AC-3410572C158B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89F8-466B-4821-9270-B55E012A6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A12C-39C8-496F-98AC-3410572C158B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89F8-466B-4821-9270-B55E012A6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A12C-39C8-496F-98AC-3410572C158B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89F8-466B-4821-9270-B55E012A6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A12C-39C8-496F-98AC-3410572C158B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89F8-466B-4821-9270-B55E012A6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A12C-39C8-496F-98AC-3410572C158B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89F8-466B-4821-9270-B55E012A6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A12C-39C8-496F-98AC-3410572C158B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89F8-466B-4821-9270-B55E012A6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A12C-39C8-496F-98AC-3410572C158B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89F8-466B-4821-9270-B55E012A6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5E19-D651-4B93-B264-C0F7294B6857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E571-AF16-447D-A296-99C4F298B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5E19-D651-4B93-B264-C0F7294B6857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E571-AF16-447D-A296-99C4F298B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5E19-D651-4B93-B264-C0F7294B6857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E571-AF16-447D-A296-99C4F298B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5E19-D651-4B93-B264-C0F7294B6857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E571-AF16-447D-A296-99C4F298B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5E19-D651-4B93-B264-C0F7294B6857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E571-AF16-447D-A296-99C4F298B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5E19-D651-4B93-B264-C0F7294B6857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E571-AF16-447D-A296-99C4F298B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5E19-D651-4B93-B264-C0F7294B6857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E571-AF16-447D-A296-99C4F298B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5E19-D651-4B93-B264-C0F7294B6857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E571-AF16-447D-A296-99C4F298B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5E19-D651-4B93-B264-C0F7294B6857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E571-AF16-447D-A296-99C4F298B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5E19-D651-4B93-B264-C0F7294B6857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E571-AF16-447D-A296-99C4F298B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5E19-D651-4B93-B264-C0F7294B6857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E571-AF16-447D-A296-99C4F298B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A06F-8205-45A8-B4CA-8B9C79FBF945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AC86-8783-4494-959D-BBAD48991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A06F-8205-45A8-B4CA-8B9C79FBF945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AC86-8783-4494-959D-BBAD48991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A06F-8205-45A8-B4CA-8B9C79FBF945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AC86-8783-4494-959D-BBAD48991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A06F-8205-45A8-B4CA-8B9C79FBF945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AC86-8783-4494-959D-BBAD48991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A06F-8205-45A8-B4CA-8B9C79FBF945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AC86-8783-4494-959D-BBAD48991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A06F-8205-45A8-B4CA-8B9C79FBF945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AC86-8783-4494-959D-BBAD48991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A06F-8205-45A8-B4CA-8B9C79FBF945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AC86-8783-4494-959D-BBAD48991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A06F-8205-45A8-B4CA-8B9C79FBF945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AC86-8783-4494-959D-BBAD48991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A06F-8205-45A8-B4CA-8B9C79FBF945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AC86-8783-4494-959D-BBAD48991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A06F-8205-45A8-B4CA-8B9C79FBF945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AC86-8783-4494-959D-BBAD48991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A06F-8205-45A8-B4CA-8B9C79FBF945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AC86-8783-4494-959D-BBAD48991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68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8A12C-39C8-496F-98AC-3410572C158B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089F8-466B-4821-9270-B55E012A6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45E19-D651-4B93-B264-C0F7294B6857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6E571-AF16-447D-A296-99C4F298B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DA06F-8205-45A8-B4CA-8B9C79FBF945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0AC86-8783-4494-959D-BBAD48991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val 2"/>
          <p:cNvSpPr>
            <a:spLocks noChangeArrowheads="1"/>
          </p:cNvSpPr>
          <p:nvPr/>
        </p:nvSpPr>
        <p:spPr bwMode="auto">
          <a:xfrm>
            <a:off x="5292725" y="1557338"/>
            <a:ext cx="2736850" cy="2592387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51" name="Picture 8" descr="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188913"/>
            <a:ext cx="1028700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0" y="2492375"/>
            <a:ext cx="9144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Г </a:t>
            </a:r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Е </a:t>
            </a:r>
            <a:r>
              <a:rPr lang="ru-RU" sz="7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О </a:t>
            </a:r>
            <a:r>
              <a:rPr lang="ru-RU" sz="7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М </a:t>
            </a:r>
            <a:r>
              <a:rPr lang="ru-RU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Е </a:t>
            </a:r>
            <a:r>
              <a:rPr lang="ru-RU" sz="72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Т </a:t>
            </a:r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Р </a:t>
            </a:r>
            <a:r>
              <a:rPr lang="ru-RU" sz="7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И </a:t>
            </a:r>
            <a:r>
              <a:rPr lang="ru-RU" sz="7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Я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4356100" y="0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4716463" y="4149725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827088" y="620713"/>
            <a:ext cx="914400" cy="914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6659563" y="1557338"/>
            <a:ext cx="962025" cy="914400"/>
          </a:xfrm>
          <a:prstGeom prst="pentagon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2" name="Oval 14"/>
          <p:cNvSpPr>
            <a:spLocks noChangeArrowheads="1"/>
          </p:cNvSpPr>
          <p:nvPr/>
        </p:nvSpPr>
        <p:spPr bwMode="auto">
          <a:xfrm>
            <a:off x="3132138" y="1628775"/>
            <a:ext cx="1152525" cy="1079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5867400" y="5589588"/>
            <a:ext cx="1800225" cy="914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1835150" y="3860800"/>
            <a:ext cx="1214438" cy="1214438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5" name="Oval 17"/>
          <p:cNvSpPr>
            <a:spLocks noChangeArrowheads="1"/>
          </p:cNvSpPr>
          <p:nvPr/>
        </p:nvSpPr>
        <p:spPr bwMode="auto">
          <a:xfrm>
            <a:off x="2627313" y="5734050"/>
            <a:ext cx="1635125" cy="9144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7667625" y="4076700"/>
            <a:ext cx="914400" cy="1081088"/>
          </a:xfrm>
          <a:prstGeom prst="flowChartMagneticDisk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395288" y="5300663"/>
            <a:ext cx="962025" cy="914400"/>
          </a:xfrm>
          <a:prstGeom prst="star5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395288" y="4581525"/>
            <a:ext cx="1871662" cy="863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5" name="Freeform 27"/>
          <p:cNvSpPr>
            <a:spLocks/>
          </p:cNvSpPr>
          <p:nvPr/>
        </p:nvSpPr>
        <p:spPr bwMode="auto">
          <a:xfrm>
            <a:off x="5435600" y="1052513"/>
            <a:ext cx="1271588" cy="1657350"/>
          </a:xfrm>
          <a:custGeom>
            <a:avLst/>
            <a:gdLst>
              <a:gd name="T0" fmla="*/ 272 w 801"/>
              <a:gd name="T1" fmla="*/ 0 h 1044"/>
              <a:gd name="T2" fmla="*/ 771 w 801"/>
              <a:gd name="T3" fmla="*/ 91 h 1044"/>
              <a:gd name="T4" fmla="*/ 90 w 801"/>
              <a:gd name="T5" fmla="*/ 454 h 1044"/>
              <a:gd name="T6" fmla="*/ 635 w 801"/>
              <a:gd name="T7" fmla="*/ 635 h 1044"/>
              <a:gd name="T8" fmla="*/ 0 w 801"/>
              <a:gd name="T9" fmla="*/ 1044 h 10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1"/>
              <a:gd name="T16" fmla="*/ 0 h 1044"/>
              <a:gd name="T17" fmla="*/ 801 w 801"/>
              <a:gd name="T18" fmla="*/ 1044 h 10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1" h="1044">
                <a:moveTo>
                  <a:pt x="272" y="0"/>
                </a:moveTo>
                <a:cubicBezTo>
                  <a:pt x="536" y="7"/>
                  <a:pt x="801" y="15"/>
                  <a:pt x="771" y="91"/>
                </a:cubicBezTo>
                <a:cubicBezTo>
                  <a:pt x="741" y="167"/>
                  <a:pt x="113" y="363"/>
                  <a:pt x="90" y="454"/>
                </a:cubicBezTo>
                <a:cubicBezTo>
                  <a:pt x="67" y="545"/>
                  <a:pt x="650" y="537"/>
                  <a:pt x="635" y="635"/>
                </a:cubicBezTo>
                <a:cubicBezTo>
                  <a:pt x="620" y="733"/>
                  <a:pt x="106" y="976"/>
                  <a:pt x="0" y="1044"/>
                </a:cubicBezTo>
              </a:path>
            </a:pathLst>
          </a:custGeom>
          <a:noFill/>
          <a:ln w="762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>
            <a:off x="2484438" y="549275"/>
            <a:ext cx="1439862" cy="64928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6372225" y="3644900"/>
            <a:ext cx="0" cy="1079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9" name="Freeform 31"/>
          <p:cNvSpPr>
            <a:spLocks/>
          </p:cNvSpPr>
          <p:nvPr/>
        </p:nvSpPr>
        <p:spPr bwMode="auto">
          <a:xfrm>
            <a:off x="6372225" y="4437063"/>
            <a:ext cx="287338" cy="287337"/>
          </a:xfrm>
          <a:custGeom>
            <a:avLst/>
            <a:gdLst>
              <a:gd name="T0" fmla="*/ 0 w 181"/>
              <a:gd name="T1" fmla="*/ 0 h 181"/>
              <a:gd name="T2" fmla="*/ 136 w 181"/>
              <a:gd name="T3" fmla="*/ 45 h 181"/>
              <a:gd name="T4" fmla="*/ 181 w 181"/>
              <a:gd name="T5" fmla="*/ 181 h 181"/>
              <a:gd name="T6" fmla="*/ 0 60000 65536"/>
              <a:gd name="T7" fmla="*/ 0 60000 65536"/>
              <a:gd name="T8" fmla="*/ 0 60000 65536"/>
              <a:gd name="T9" fmla="*/ 0 w 181"/>
              <a:gd name="T10" fmla="*/ 0 h 181"/>
              <a:gd name="T11" fmla="*/ 181 w 181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81">
                <a:moveTo>
                  <a:pt x="0" y="0"/>
                </a:moveTo>
                <a:cubicBezTo>
                  <a:pt x="53" y="7"/>
                  <a:pt x="106" y="15"/>
                  <a:pt x="136" y="45"/>
                </a:cubicBezTo>
                <a:cubicBezTo>
                  <a:pt x="166" y="75"/>
                  <a:pt x="173" y="128"/>
                  <a:pt x="181" y="181"/>
                </a:cubicBezTo>
              </a:path>
            </a:pathLst>
          </a:custGeom>
          <a:noFill/>
          <a:ln w="762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2627313" y="188913"/>
            <a:ext cx="1439862" cy="649287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 flipV="1">
            <a:off x="2268538" y="4652963"/>
            <a:ext cx="1944687" cy="79216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>
            <a:off x="4211638" y="4652963"/>
            <a:ext cx="1152525" cy="15843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>
            <a:off x="6372225" y="4724400"/>
            <a:ext cx="12239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4" name="Line 36"/>
          <p:cNvSpPr>
            <a:spLocks noChangeShapeType="1"/>
          </p:cNvSpPr>
          <p:nvPr/>
        </p:nvSpPr>
        <p:spPr bwMode="auto">
          <a:xfrm flipV="1">
            <a:off x="0" y="0"/>
            <a:ext cx="8964613" cy="25654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5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3000"/>
                            </p:stCondLst>
                            <p:childTnLst>
                              <p:par>
                                <p:cTn id="7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0"/>
                            </p:stCondLst>
                            <p:childTnLst>
                              <p:par>
                                <p:cTn id="9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2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05" grpId="0" animBg="1"/>
      <p:bldP spid="12306" grpId="0" animBg="1"/>
      <p:bldP spid="12307" grpId="0" animBg="1"/>
      <p:bldP spid="12309" grpId="0" animBg="1"/>
      <p:bldP spid="12315" grpId="0" animBg="1"/>
      <p:bldP spid="12316" grpId="0" animBg="1"/>
      <p:bldP spid="12317" grpId="0" animBg="1"/>
      <p:bldP spid="12319" grpId="0" animBg="1"/>
      <p:bldP spid="12320" grpId="0" animBg="1"/>
      <p:bldP spid="12321" grpId="0" animBg="1"/>
      <p:bldP spid="12322" grpId="0" animBg="1"/>
      <p:bldP spid="12323" grpId="0" animBg="1"/>
      <p:bldP spid="123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78696" cy="1162050"/>
          </a:xfrm>
          <a:scene3d>
            <a:camera prst="perspectiveContrastingRightFacing"/>
            <a:lightRig rig="threePt" dir="t"/>
          </a:scene3d>
        </p:spPr>
        <p:txBody>
          <a:bodyPr anchor="ctr">
            <a:noAutofit/>
          </a:bodyPr>
          <a:lstStyle/>
          <a:p>
            <a:pPr algn="ctr">
              <a:lnSpc>
                <a:spcPts val="4800"/>
              </a:lnSpc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Священная река Египта</a:t>
            </a:r>
            <a:r>
              <a:rPr lang="ru-RU" sz="4000" dirty="0" smtClean="0">
                <a:solidFill>
                  <a:srgbClr val="CC6600"/>
                </a:solidFill>
              </a:rPr>
              <a:t/>
            </a:r>
            <a:br>
              <a:rPr lang="ru-RU" sz="4000" dirty="0" smtClean="0">
                <a:solidFill>
                  <a:srgbClr val="CC6600"/>
                </a:solidFill>
              </a:rPr>
            </a:br>
            <a:endParaRPr lang="ru-RU" sz="4000" dirty="0">
              <a:solidFill>
                <a:srgbClr val="CC66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2204864"/>
            <a:ext cx="3063388" cy="3765847"/>
          </a:xfrm>
          <a:prstGeom prst="rect">
            <a:avLst/>
          </a:prstGeom>
          <a:noFill/>
          <a:ln w="9525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sz="quarter" idx="4294967295"/>
          </p:nvPr>
        </p:nvSpPr>
        <p:spPr>
          <a:xfrm>
            <a:off x="4211961" y="3500438"/>
            <a:ext cx="4680519" cy="2625725"/>
          </a:xfr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  <a:prstDash val="sysDot"/>
          </a:ln>
        </p:spPr>
        <p:txBody>
          <a:bodyPr>
            <a:normAutofit fontScale="92500" lnSpcReduction="20000"/>
          </a:bodyPr>
          <a:lstStyle/>
          <a:p>
            <a:pPr marL="93663" indent="42863" algn="just">
              <a:buNone/>
            </a:pPr>
            <a:endParaRPr lang="ru-RU" dirty="0" smtClean="0">
              <a:solidFill>
                <a:srgbClr val="003300"/>
              </a:solidFill>
            </a:endParaRPr>
          </a:p>
          <a:p>
            <a:pPr marL="93663" indent="42863" algn="just">
              <a:buNone/>
            </a:pPr>
            <a:r>
              <a:rPr lang="ru-RU" sz="2600" dirty="0" smtClean="0">
                <a:solidFill>
                  <a:srgbClr val="003300"/>
                </a:solidFill>
              </a:rPr>
              <a:t>Длина 6 670 км.</a:t>
            </a:r>
          </a:p>
          <a:p>
            <a:pPr marL="93663" indent="42863" algn="just">
              <a:buNone/>
            </a:pPr>
            <a:r>
              <a:rPr lang="ru-RU" sz="2600" dirty="0" smtClean="0">
                <a:solidFill>
                  <a:srgbClr val="003300"/>
                </a:solidFill>
              </a:rPr>
              <a:t>Площадь бассейна около 3 400 000 км².</a:t>
            </a:r>
          </a:p>
          <a:p>
            <a:pPr marL="93663" indent="0" algn="just">
              <a:buNone/>
            </a:pPr>
            <a:r>
              <a:rPr lang="ru-RU" sz="2600" dirty="0" smtClean="0">
                <a:solidFill>
                  <a:srgbClr val="003300"/>
                </a:solidFill>
              </a:rPr>
              <a:t>Нил течёт с юга на север. Характер течения Нила бурный.</a:t>
            </a:r>
            <a:endParaRPr lang="ru-RU" sz="2600" dirty="0">
              <a:solidFill>
                <a:srgbClr val="00330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139952" y="404664"/>
            <a:ext cx="4392488" cy="2376000"/>
          </a:xfrm>
          <a:prstGeom prst="rect">
            <a:avLst/>
          </a:prstGeom>
          <a:noFill/>
          <a:ln w="9525">
            <a:solidFill>
              <a:srgbClr val="FF3300"/>
            </a:solidFill>
            <a:prstDash val="sysDash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ПУБЛИЧНОЕ ВЫСТУПЛЕНИЕ</a:t>
            </a:r>
            <a:b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ГЕОМЕТРИКА -1.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3663" indent="-93663" algn="just">
              <a:buNone/>
            </a:pPr>
            <a:r>
              <a:rPr lang="ru-RU" dirty="0" smtClean="0"/>
              <a:t>		В Древнем Египте получать богатый урожай можно было только на землях, которые располагались около реки Нил. </a:t>
            </a:r>
          </a:p>
          <a:p>
            <a:pPr marL="93663" indent="-93663" algn="just">
              <a:buNone/>
            </a:pPr>
            <a:r>
              <a:rPr lang="ru-RU" dirty="0" smtClean="0"/>
              <a:t>	Этим занимались специальные люди. Так возникла геометрия. </a:t>
            </a:r>
          </a:p>
          <a:p>
            <a:pPr marL="93663" indent="0" algn="just">
              <a:buNone/>
            </a:pPr>
            <a:r>
              <a:rPr lang="ru-RU" dirty="0" smtClean="0"/>
              <a:t>По-гречески  "</a:t>
            </a:r>
            <a:r>
              <a:rPr lang="ru-RU" sz="3500" dirty="0" smtClean="0">
                <a:solidFill>
                  <a:srgbClr val="FF6600"/>
                </a:solidFill>
                <a:latin typeface="Comic Sans MS" pitchFamily="66" charset="0"/>
              </a:rPr>
              <a:t>геос</a:t>
            </a:r>
            <a:r>
              <a:rPr lang="ru-RU" dirty="0" smtClean="0">
                <a:latin typeface="Comic Sans MS" pitchFamily="66" charset="0"/>
              </a:rPr>
              <a:t>"</a:t>
            </a:r>
            <a:r>
              <a:rPr lang="ru-RU" dirty="0" smtClean="0"/>
              <a:t> – земля, "</a:t>
            </a:r>
            <a:r>
              <a:rPr lang="ru-RU" sz="3500" dirty="0" smtClean="0">
                <a:solidFill>
                  <a:srgbClr val="FF6600"/>
                </a:solidFill>
                <a:latin typeface="Comic Sans MS" pitchFamily="66" charset="0"/>
              </a:rPr>
              <a:t>метрио</a:t>
            </a:r>
            <a:r>
              <a:rPr lang="ru-RU" sz="3500" dirty="0" smtClean="0">
                <a:solidFill>
                  <a:srgbClr val="FF6600"/>
                </a:solidFill>
              </a:rPr>
              <a:t>"</a:t>
            </a:r>
            <a:r>
              <a:rPr lang="ru-RU" dirty="0" smtClean="0"/>
              <a:t> – измеряю. Таким образом возникла геометрия – наука об измерении земли. </a:t>
            </a:r>
          </a:p>
          <a:p>
            <a:pPr marL="93663" indent="-93663" algn="ctr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"ЗЕМЛЕМЕРИЕ"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наука об измерении земли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1095375" cy="180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990000"/>
                </a:solidFill>
              </a:rPr>
              <a:t>РАБОТАЕМ ВМЕСТЕ</a:t>
            </a:r>
            <a:endParaRPr lang="ru-RU" sz="3200" dirty="0">
              <a:solidFill>
                <a:srgbClr val="99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	Задание: определить порядок чисел и 				прочесть высказывание.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23728" y="3789038"/>
          <a:ext cx="3887440" cy="1948435"/>
        </p:xfrm>
        <a:graphic>
          <a:graphicData uri="http://schemas.openxmlformats.org/drawingml/2006/table">
            <a:tbl>
              <a:tblPr/>
              <a:tblGrid>
                <a:gridCol w="242965"/>
                <a:gridCol w="242965"/>
                <a:gridCol w="242965"/>
                <a:gridCol w="242965"/>
                <a:gridCol w="242965"/>
                <a:gridCol w="242965"/>
                <a:gridCol w="242965"/>
                <a:gridCol w="242965"/>
                <a:gridCol w="242965"/>
                <a:gridCol w="242965"/>
                <a:gridCol w="242965"/>
                <a:gridCol w="242965"/>
                <a:gridCol w="242965"/>
                <a:gridCol w="242965"/>
                <a:gridCol w="242965"/>
                <a:gridCol w="242965"/>
              </a:tblGrid>
              <a:tr h="3896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896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687"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896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1 0.04533  0.011 0.08667  0.028 0.11333  C 0.028 0.11467  0.055 0.15067  0.055 0.14933  C 0.07 0.16933  0.079 0.19733  0.079 0.22667  C 0.079 0.28533  0.044 0.332  0 0.33333  C -0.044 0.332  -0.079 0.28533  -0.079 0.22667  C -0.079 0.19733  -0.07 0.16933  -0.055 0.14933  C -0.055 0.15067  -0.028 0.11467  -0.028 0.11333  C -0.011 0.08667  -0.001 0.04533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64396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4000" b="0" dirty="0" smtClean="0">
                <a:solidFill>
                  <a:srgbClr val="FF0000"/>
                </a:solidFill>
              </a:rPr>
              <a:t>"Начала" </a:t>
            </a:r>
            <a:r>
              <a:rPr lang="ru-RU" sz="4000" b="0" dirty="0" smtClean="0">
                <a:solidFill>
                  <a:srgbClr val="002060"/>
                </a:solidFill>
              </a:rPr>
              <a:t>- </a:t>
            </a:r>
            <a:r>
              <a:rPr lang="ru-RU" sz="2700" b="0" dirty="0" smtClean="0">
                <a:solidFill>
                  <a:srgbClr val="002060"/>
                </a:solidFill>
              </a:rPr>
              <a:t>главный труд Евклида.</a:t>
            </a:r>
            <a:r>
              <a:rPr lang="ru-RU" sz="2200" b="0" dirty="0" smtClean="0">
                <a:solidFill>
                  <a:srgbClr val="002060"/>
                </a:solidFill>
              </a:rPr>
              <a:t/>
            </a:r>
            <a:br>
              <a:rPr lang="ru-RU" sz="2200" b="0" dirty="0" smtClean="0">
                <a:solidFill>
                  <a:srgbClr val="002060"/>
                </a:solidFill>
              </a:rPr>
            </a:br>
            <a:r>
              <a:rPr lang="ru-RU" sz="2200" b="0" dirty="0" smtClean="0">
                <a:solidFill>
                  <a:srgbClr val="002060"/>
                </a:solidFill>
              </a:rPr>
              <a:t>						</a:t>
            </a:r>
            <a:r>
              <a:rPr lang="ru-RU" sz="2700" b="0" dirty="0" smtClean="0">
                <a:solidFill>
                  <a:srgbClr val="002060"/>
                </a:solidFill>
              </a:rPr>
              <a:t> </a:t>
            </a:r>
            <a:r>
              <a:rPr lang="ru-RU" sz="2700" b="0" dirty="0" smtClean="0">
                <a:solidFill>
                  <a:srgbClr val="FF0000"/>
                </a:solidFill>
                <a:effectLst/>
              </a:rPr>
              <a:t>15 книг 3 в. до н. э.</a:t>
            </a:r>
            <a:endParaRPr lang="ru-RU" sz="2700" b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839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1857364"/>
            <a:ext cx="3422171" cy="24294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10" name="Прямоугольник 9"/>
          <p:cNvSpPr/>
          <p:nvPr/>
        </p:nvSpPr>
        <p:spPr>
          <a:xfrm>
            <a:off x="785786" y="5072074"/>
            <a:ext cx="7715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Ватиканский манускрипт, т.1, 38v — 39r. Euclid I prop. 47 </a:t>
            </a:r>
            <a:r>
              <a:rPr lang="ru-RU" sz="2800" dirty="0" smtClean="0">
                <a:solidFill>
                  <a:srgbClr val="FFFF00"/>
                </a:solidFill>
                <a:latin typeface="+mj-lt"/>
              </a:rPr>
              <a:t>(Теорема Пифагора</a:t>
            </a:r>
            <a:r>
              <a:rPr lang="ru-RU" sz="2800" dirty="0" smtClean="0">
                <a:solidFill>
                  <a:srgbClr val="FFFF00"/>
                </a:solidFill>
                <a:latin typeface="Bookman Old Style" pitchFamily="18" charset="0"/>
              </a:rPr>
              <a:t>)</a:t>
            </a:r>
          </a:p>
          <a:p>
            <a:pPr algn="ctr"/>
            <a:endParaRPr lang="ru-RU" sz="2800" dirty="0">
              <a:solidFill>
                <a:srgbClr val="FF6600"/>
              </a:solidFill>
              <a:latin typeface="Cambria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500306"/>
            <a:ext cx="1714685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643050"/>
            <a:ext cx="2857500" cy="3467100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9900"/>
                </a:solidFill>
                <a:cs typeface="Courier New" pitchFamily="49" charset="0"/>
              </a:rPr>
              <a:t/>
            </a:r>
            <a:br>
              <a:rPr lang="ru-RU" sz="2400" dirty="0" smtClean="0">
                <a:solidFill>
                  <a:srgbClr val="FF9900"/>
                </a:solidFill>
                <a:cs typeface="Courier New" pitchFamily="49" charset="0"/>
              </a:rPr>
            </a:br>
            <a:r>
              <a:rPr lang="ru-RU" sz="2400" dirty="0" smtClean="0">
                <a:solidFill>
                  <a:srgbClr val="FF9900"/>
                </a:solidFill>
                <a:cs typeface="Courier New" pitchFamily="49" charset="0"/>
              </a:rPr>
              <a:t/>
            </a:r>
            <a:br>
              <a:rPr lang="ru-RU" sz="2400" dirty="0" smtClean="0">
                <a:solidFill>
                  <a:srgbClr val="FF9900"/>
                </a:solidFill>
                <a:cs typeface="Courier New" pitchFamily="49" charset="0"/>
              </a:rPr>
            </a:br>
            <a:r>
              <a:rPr lang="ru-RU" sz="3600" b="0" dirty="0" smtClean="0">
                <a:solidFill>
                  <a:srgbClr val="FF5050"/>
                </a:solidFill>
                <a:cs typeface="Courier New" pitchFamily="49" charset="0"/>
              </a:rPr>
              <a:t>"НАЧАЛА" </a:t>
            </a:r>
            <a:r>
              <a:rPr lang="ru-RU" sz="2400" dirty="0" smtClean="0">
                <a:solidFill>
                  <a:schemeClr val="tx1"/>
                </a:solidFill>
              </a:rPr>
              <a:t>Евклида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Cambria" pitchFamily="18" charset="0"/>
              </a:rPr>
              <a:t> (</a:t>
            </a:r>
            <a:r>
              <a:rPr lang="ru-RU" sz="1600" dirty="0" smtClean="0">
                <a:solidFill>
                  <a:schemeClr val="tx1"/>
                </a:solidFill>
                <a:latin typeface="Cambria" pitchFamily="18" charset="0"/>
              </a:rPr>
              <a:t>греч. Stoichéia,  </a:t>
            </a:r>
            <a:r>
              <a:rPr lang="ru-RU" sz="1600" dirty="0" smtClean="0">
                <a:solidFill>
                  <a:schemeClr val="tx1"/>
                </a:solidFill>
              </a:rPr>
              <a:t>буквально – </a:t>
            </a:r>
            <a:r>
              <a:rPr lang="ru-RU" sz="1800" dirty="0" smtClean="0">
                <a:solidFill>
                  <a:srgbClr val="FF0000"/>
                </a:solidFill>
              </a:rPr>
              <a:t>АЗБУКА</a:t>
            </a:r>
            <a:r>
              <a:rPr lang="ru-RU" sz="1600" dirty="0" smtClean="0">
                <a:latin typeface="Cambria" pitchFamily="18" charset="0"/>
              </a:rPr>
              <a:t>;  </a:t>
            </a:r>
            <a:r>
              <a:rPr lang="ru-RU" sz="1600" dirty="0" smtClean="0">
                <a:solidFill>
                  <a:schemeClr val="tx1"/>
                </a:solidFill>
                <a:latin typeface="Cambria" pitchFamily="18" charset="0"/>
              </a:rPr>
              <a:t>переносное</a:t>
            </a:r>
            <a:r>
              <a:rPr lang="ru-RU" sz="1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ОСНОВНЫЕ НАЧАЛА)</a:t>
            </a:r>
            <a:r>
              <a:rPr lang="ru-RU" sz="1800" dirty="0" smtClean="0">
                <a:solidFill>
                  <a:srgbClr val="006600"/>
                </a:solidFill>
              </a:rPr>
              <a:t/>
            </a:r>
            <a:br>
              <a:rPr lang="ru-RU" sz="1800" dirty="0" smtClean="0">
                <a:solidFill>
                  <a:srgbClr val="006600"/>
                </a:solidFill>
              </a:rPr>
            </a:br>
            <a:endParaRPr lang="ru-RU" sz="18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71472" y="1928802"/>
            <a:ext cx="821537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Согласно легенде, монарх Египта Птолемей стал изучать геометрию, и у него возникли трудности. Царь вызвал Евклида и спросил, нет ли у кого особого, доступного лишь правителям пути освоить науку. Евклид ответил</a:t>
            </a:r>
            <a:r>
              <a:rPr kumimoji="0" lang="ru-RU" altLang="ja-JP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: </a:t>
            </a:r>
            <a:r>
              <a:rPr kumimoji="0" lang="ru-RU" altLang="ja-JP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"Царской дороги в математике нет"</a:t>
            </a:r>
            <a:r>
              <a:rPr kumimoji="0" lang="ru-RU" altLang="ja-JP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.</a:t>
            </a:r>
            <a:endParaRPr kumimoji="0" lang="ru-RU" altLang="ja-JP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6600"/>
                </a:solidFill>
              </a:rPr>
              <a:t>БЛИЦ- ОПРОС - 1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8568952" cy="3583300"/>
          </a:xfrm>
        </p:spPr>
        <p:txBody>
          <a:bodyPr anchor="ctr">
            <a:normAutofit fontScale="70000" lnSpcReduction="20000"/>
          </a:bodyPr>
          <a:lstStyle/>
          <a:p>
            <a:pPr marL="263525" indent="-263525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5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такое геометрия?   </a:t>
            </a:r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5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Где зародилась геометрия?</a:t>
            </a:r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5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 стоял у истоков зарождения науки?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 rot="20414306">
            <a:off x="6172495" y="4381744"/>
            <a:ext cx="3006402" cy="2022475"/>
          </a:xfrm>
        </p:spPr>
        <p:txBody>
          <a:bodyPr>
            <a:noAutofit/>
          </a:bodyPr>
          <a:lstStyle/>
          <a:p>
            <a:pPr marL="0" indent="712788" algn="ctr">
              <a:buNone/>
            </a:pPr>
            <a:r>
              <a:rPr lang="ru-RU" sz="2800" b="1" dirty="0" smtClean="0">
                <a:latin typeface="Cambria" pitchFamily="18" charset="0"/>
              </a:rPr>
              <a:t>    </a:t>
            </a:r>
            <a:endParaRPr lang="ru-RU" sz="2400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 marL="0" indent="712788" algn="ctr">
              <a:buNone/>
            </a:pPr>
            <a:r>
              <a:rPr lang="ru-RU" sz="24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ЕВКЛИД </a:t>
            </a:r>
            <a:r>
              <a:rPr lang="ru-RU" sz="28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smtClean="0">
                <a:solidFill>
                  <a:srgbClr val="FF6600"/>
                </a:solidFill>
                <a:latin typeface="Cambria" pitchFamily="18" charset="0"/>
              </a:rPr>
              <a:t>   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древнегреческий математик</a:t>
            </a:r>
          </a:p>
          <a:p>
            <a:pPr marL="0" indent="712788" algn="ctr">
              <a:buNone/>
            </a:pP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712788" algn="ctr">
              <a:buNone/>
            </a:pP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99992" y="4725144"/>
            <a:ext cx="1770691" cy="187562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476672"/>
            <a:ext cx="1423576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600" dirty="0" smtClean="0">
                <a:solidFill>
                  <a:srgbClr val="FF6600"/>
                </a:solidFill>
                <a:latin typeface="Comic Sans MS" pitchFamily="66" charset="0"/>
              </a:rPr>
              <a:t>"</a:t>
            </a:r>
            <a:r>
              <a:rPr lang="ru-RU" sz="3600" dirty="0" smtClean="0">
                <a:solidFill>
                  <a:srgbClr val="FF6600"/>
                </a:solidFill>
              </a:rPr>
              <a:t>КАКИЕ ОНИ РАЗНЫЕ - ЭТИ </a:t>
            </a:r>
            <a:r>
              <a:rPr lang="ru-RU" sz="3600" dirty="0" smtClean="0">
                <a:solidFill>
                  <a:srgbClr val="FF6600"/>
                </a:solidFill>
                <a:latin typeface="Comic Sans MS" pitchFamily="66" charset="0"/>
              </a:rPr>
              <a:t>ГЕОМЕТРИЧЕСКИЕ ФИГУРЫ!"</a:t>
            </a:r>
            <a:br>
              <a:rPr lang="ru-RU" sz="3600" dirty="0" smtClean="0">
                <a:solidFill>
                  <a:srgbClr val="FF6600"/>
                </a:solidFill>
                <a:latin typeface="Comic Sans MS" pitchFamily="66" charset="0"/>
              </a:rPr>
            </a:br>
            <a:endParaRPr lang="ru-RU" sz="36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 rot="10800000" flipV="1">
            <a:off x="4429124" y="4572008"/>
            <a:ext cx="4429156" cy="2000264"/>
          </a:xfrm>
        </p:spPr>
        <p:txBody>
          <a:bodyPr>
            <a:no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 братишка мой, Сережа,</a:t>
            </a:r>
            <a:b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Математик и чертежник -</a:t>
            </a:r>
            <a:b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 столе у бабы Шуры</a:t>
            </a:r>
            <a:b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Чертит всякие...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32861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571612"/>
            <a:ext cx="2296800" cy="31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413461"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>ВИРТУАЛЬНЫЙ  РАНЕЦ</a:t>
            </a:r>
            <a:endParaRPr lang="ru-RU" sz="3600" dirty="0">
              <a:solidFill>
                <a:srgbClr val="00B050"/>
              </a:solidFill>
              <a:latin typeface="Comic Sans MS" pitchFamily="66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785786" y="1600200"/>
            <a:ext cx="5929354" cy="4525963"/>
          </a:xfrm>
        </p:spPr>
        <p:txBody>
          <a:bodyPr>
            <a:normAutofit/>
          </a:bodyPr>
          <a:lstStyle/>
          <a:p>
            <a:pPr marL="1819656" lvl="8" indent="136525" algn="ctr"/>
            <a:r>
              <a:rPr lang="ru-RU" sz="1600" b="1" dirty="0" smtClean="0">
                <a:solidFill>
                  <a:srgbClr val="FF0000"/>
                </a:solidFill>
                <a:latin typeface="+mj-lt"/>
                <a:cs typeface="Courier New" pitchFamily="49" charset="0"/>
              </a:rPr>
              <a:t> 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072330" y="1643050"/>
            <a:ext cx="17938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785926"/>
            <a:ext cx="42862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70174"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КАРАНДАШ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857496"/>
            <a:ext cx="22383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343032"/>
            <a:ext cx="2988742" cy="346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357430"/>
            <a:ext cx="2988742" cy="346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285728"/>
            <a:ext cx="126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834222"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ЦИРКУЛЬ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0862"/>
            <a:ext cx="5943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47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14290"/>
            <a:ext cx="126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2060"/>
                </a:solidFill>
              </a:rPr>
              <a:t>МБОУ "Средняя общеобразовательная школа № </a:t>
            </a:r>
            <a:r>
              <a:rPr lang="ru-RU" sz="2700" dirty="0" smtClean="0">
                <a:solidFill>
                  <a:srgbClr val="002060"/>
                </a:solidFill>
              </a:rPr>
              <a:t>3" </a:t>
            </a:r>
            <a:r>
              <a:rPr lang="ru-RU" sz="2700" dirty="0" smtClean="0">
                <a:solidFill>
                  <a:srgbClr val="002060"/>
                </a:solidFill>
              </a:rPr>
              <a:t>г. Тарко – Сале Пуровского района</a:t>
            </a:r>
            <a:br>
              <a:rPr lang="ru-RU" sz="2700" dirty="0" smtClean="0">
                <a:solidFill>
                  <a:srgbClr val="002060"/>
                </a:solidFill>
              </a:rPr>
            </a:br>
            <a:endParaRPr lang="ru-RU" sz="27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857364"/>
            <a:ext cx="5715000" cy="4286250"/>
          </a:xfrm>
          <a:prstGeom prst="rect">
            <a:avLst/>
          </a:prstGeom>
          <a:solidFill>
            <a:srgbClr val="002060"/>
          </a:solidFill>
          <a:ln w="3175" cap="sq" cmpd="thickThin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9900"/>
                </a:solidFill>
              </a:rPr>
              <a:t>Прямота - главная моя черта…</a:t>
            </a:r>
            <a:endParaRPr lang="ru-RU" dirty="0">
              <a:solidFill>
                <a:srgbClr val="FF99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20073809">
            <a:off x="1014286" y="2232276"/>
            <a:ext cx="3141821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214554"/>
            <a:ext cx="126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 rot="20424905">
            <a:off x="3913045" y="2999510"/>
            <a:ext cx="3432088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72065">
            <a:off x="457200" y="274638"/>
            <a:ext cx="82296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B0F0"/>
                </a:solidFill>
              </a:rPr>
              <a:t>Т</a:t>
            </a:r>
            <a:r>
              <a:rPr lang="ru-RU" sz="4400" dirty="0" smtClean="0">
                <a:solidFill>
                  <a:srgbClr val="FF0000"/>
                </a:solidFill>
              </a:rPr>
              <a:t>Е</a:t>
            </a:r>
            <a:r>
              <a:rPr lang="ru-RU" sz="4000" dirty="0" smtClean="0">
                <a:solidFill>
                  <a:srgbClr val="00B0F0"/>
                </a:solidFill>
              </a:rPr>
              <a:t>ТР</a:t>
            </a:r>
            <a:r>
              <a:rPr lang="ru-RU" sz="4400" dirty="0" smtClean="0">
                <a:solidFill>
                  <a:srgbClr val="FF0000"/>
                </a:solidFill>
              </a:rPr>
              <a:t>А</a:t>
            </a:r>
            <a:r>
              <a:rPr lang="ru-RU" sz="4000" dirty="0" smtClean="0">
                <a:solidFill>
                  <a:srgbClr val="00B0F0"/>
                </a:solidFill>
              </a:rPr>
              <a:t>Д</a:t>
            </a:r>
            <a:r>
              <a:rPr lang="ru-RU" sz="4000" dirty="0" smtClean="0">
                <a:solidFill>
                  <a:srgbClr val="FF0000"/>
                </a:solidFill>
              </a:rPr>
              <a:t>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42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714488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29454" y="214290"/>
            <a:ext cx="2049961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642918"/>
            <a:ext cx="1428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rgbClr val="00B050"/>
                </a:solidFill>
              </a:rPr>
              <a:t>Выводит строчек грядки…</a:t>
            </a:r>
            <a:endParaRPr lang="ru-RU" b="0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43240" y="2500306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1714488"/>
            <a:ext cx="126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Р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З</a:t>
            </a:r>
            <a:r>
              <a:rPr lang="ru-RU" sz="3200" dirty="0" smtClean="0">
                <a:solidFill>
                  <a:srgbClr val="92D050"/>
                </a:solidFill>
                <a:latin typeface="Comic Sans MS" pitchFamily="66" charset="0"/>
              </a:rPr>
              <a:t>Н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О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Ц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В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Е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Т</a:t>
            </a:r>
            <a:r>
              <a:rPr lang="ru-RU" sz="3200" dirty="0" smtClean="0">
                <a:latin typeface="Comic Sans MS" pitchFamily="66" charset="0"/>
              </a:rPr>
              <a:t>Н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Ы</a:t>
            </a:r>
            <a:r>
              <a:rPr lang="ru-RU" sz="3200" dirty="0" smtClean="0">
                <a:latin typeface="Comic Sans MS" pitchFamily="66" charset="0"/>
              </a:rPr>
              <a:t>Й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Б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У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М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3200" dirty="0" smtClean="0">
                <a:solidFill>
                  <a:srgbClr val="FFFF00"/>
                </a:solidFill>
                <a:latin typeface="Comic Sans MS" pitchFamily="66" charset="0"/>
              </a:rPr>
              <a:t>Ж</a:t>
            </a:r>
            <a:r>
              <a:rPr lang="ru-RU" sz="3200" dirty="0" smtClean="0">
                <a:latin typeface="Comic Sans MS" pitchFamily="66" charset="0"/>
              </a:rPr>
              <a:t>Н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Ы</a:t>
            </a:r>
            <a:r>
              <a:rPr lang="ru-RU" sz="3200" dirty="0" smtClean="0">
                <a:solidFill>
                  <a:srgbClr val="FFFF00"/>
                </a:solidFill>
                <a:latin typeface="Comic Sans MS" pitchFamily="66" charset="0"/>
              </a:rPr>
              <a:t>Й</a:t>
            </a:r>
            <a:r>
              <a:rPr lang="ru-RU" sz="3200" dirty="0" smtClean="0"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rgbClr val="92D050"/>
                </a:solidFill>
                <a:latin typeface="Comic Sans MS" pitchFamily="66" charset="0"/>
              </a:rPr>
              <a:t>М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И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Р</a:t>
            </a:r>
            <a:r>
              <a:rPr lang="ru-RU" sz="3200" dirty="0" smtClean="0">
                <a:latin typeface="Comic Sans MS" pitchFamily="66" charset="0"/>
              </a:rPr>
              <a:t>  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71744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00240"/>
            <a:ext cx="42862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rgbClr val="FF5050"/>
                </a:solidFill>
              </a:rPr>
              <a:t/>
            </a:r>
            <a:br>
              <a:rPr lang="ru-RU" sz="3200" dirty="0" smtClean="0">
                <a:solidFill>
                  <a:srgbClr val="FF5050"/>
                </a:solidFill>
              </a:rPr>
            </a:br>
            <a:r>
              <a:rPr lang="ru-RU" sz="3200" dirty="0" smtClean="0">
                <a:solidFill>
                  <a:srgbClr val="FF9900"/>
                </a:solidFill>
              </a:rPr>
              <a:t>Предмет для школы очень важный...</a:t>
            </a:r>
            <a:br>
              <a:rPr lang="ru-RU" sz="3200" dirty="0" smtClean="0">
                <a:solidFill>
                  <a:srgbClr val="FF9900"/>
                </a:solidFill>
              </a:rPr>
            </a:br>
            <a:endParaRPr lang="ru-RU" sz="3200" dirty="0">
              <a:solidFill>
                <a:srgbClr val="FF9900"/>
              </a:solidFill>
            </a:endParaRPr>
          </a:p>
        </p:txBody>
      </p:sp>
      <p:pic>
        <p:nvPicPr>
          <p:cNvPr id="901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1583179" cy="37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428868"/>
            <a:ext cx="2190750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1214422"/>
            <a:ext cx="126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CC00"/>
                </a:solidFill>
              </a:rPr>
              <a:t>Р</a:t>
            </a:r>
            <a:r>
              <a:rPr lang="ru-RU" dirty="0" smtClean="0">
                <a:solidFill>
                  <a:srgbClr val="FF6600"/>
                </a:solidFill>
              </a:rPr>
              <a:t>а</a:t>
            </a:r>
            <a:r>
              <a:rPr lang="ru-RU" dirty="0" smtClean="0">
                <a:solidFill>
                  <a:srgbClr val="CCCC00"/>
                </a:solidFill>
              </a:rPr>
              <a:t>зн</a:t>
            </a:r>
            <a:r>
              <a:rPr lang="ru-RU" dirty="0" smtClean="0">
                <a:solidFill>
                  <a:srgbClr val="FF6600"/>
                </a:solidFill>
              </a:rPr>
              <a:t>о</a:t>
            </a:r>
            <a:r>
              <a:rPr lang="ru-RU" dirty="0" smtClean="0">
                <a:solidFill>
                  <a:srgbClr val="CCCC00"/>
                </a:solidFill>
              </a:rPr>
              <a:t>цв</a:t>
            </a:r>
            <a:r>
              <a:rPr lang="ru-RU" dirty="0" smtClean="0">
                <a:solidFill>
                  <a:srgbClr val="FF6600"/>
                </a:solidFill>
              </a:rPr>
              <a:t>е</a:t>
            </a:r>
            <a:r>
              <a:rPr lang="ru-RU" dirty="0" smtClean="0">
                <a:solidFill>
                  <a:srgbClr val="CCCC00"/>
                </a:solidFill>
              </a:rPr>
              <a:t>тн</a:t>
            </a:r>
            <a:r>
              <a:rPr lang="ru-RU" dirty="0" smtClean="0">
                <a:solidFill>
                  <a:srgbClr val="FF6600"/>
                </a:solidFill>
              </a:rPr>
              <a:t>ы</a:t>
            </a:r>
            <a:r>
              <a:rPr lang="ru-RU" dirty="0" smtClean="0">
                <a:solidFill>
                  <a:srgbClr val="CCCC00"/>
                </a:solidFill>
              </a:rPr>
              <a:t>е бр</a:t>
            </a:r>
            <a:r>
              <a:rPr lang="ru-RU" dirty="0" smtClean="0">
                <a:solidFill>
                  <a:srgbClr val="FF6600"/>
                </a:solidFill>
              </a:rPr>
              <a:t>а</a:t>
            </a:r>
            <a:r>
              <a:rPr lang="ru-RU" dirty="0" smtClean="0">
                <a:solidFill>
                  <a:srgbClr val="CCCC00"/>
                </a:solidFill>
              </a:rPr>
              <a:t>т</a:t>
            </a:r>
            <a:r>
              <a:rPr lang="ru-RU" dirty="0" smtClean="0">
                <a:solidFill>
                  <a:srgbClr val="FF6600"/>
                </a:solidFill>
              </a:rPr>
              <a:t>и</a:t>
            </a:r>
            <a:r>
              <a:rPr lang="ru-RU" dirty="0" smtClean="0">
                <a:solidFill>
                  <a:srgbClr val="CCCC00"/>
                </a:solidFill>
              </a:rPr>
              <a:t>шк</a:t>
            </a:r>
            <a:r>
              <a:rPr lang="ru-RU" dirty="0" smtClean="0">
                <a:solidFill>
                  <a:srgbClr val="FF6600"/>
                </a:solidFill>
              </a:rPr>
              <a:t>и</a:t>
            </a:r>
            <a:r>
              <a:rPr lang="ru-RU" dirty="0" smtClean="0">
                <a:solidFill>
                  <a:srgbClr val="CCCC00"/>
                </a:solidFill>
              </a:rPr>
              <a:t>...</a:t>
            </a:r>
            <a:endParaRPr lang="ru-RU" dirty="0">
              <a:solidFill>
                <a:srgbClr val="CCCC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90750" y="2168525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7175" y="1785926"/>
            <a:ext cx="126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Смотрите: мы раскрыли пасть…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20527567">
            <a:off x="1018528" y="2308321"/>
            <a:ext cx="3810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214554"/>
            <a:ext cx="22383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9900"/>
                </a:solidFill>
              </a:rPr>
              <a:t>Я сегодня властелин… </a:t>
            </a:r>
            <a:endParaRPr lang="ru-RU" dirty="0">
              <a:solidFill>
                <a:srgbClr val="FF9900"/>
              </a:solidFill>
            </a:endParaRPr>
          </a:p>
        </p:txBody>
      </p:sp>
      <p:pic>
        <p:nvPicPr>
          <p:cNvPr id="91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1571612"/>
            <a:ext cx="1238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50" y="1890000"/>
            <a:ext cx="5024685" cy="44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7154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4214818"/>
            <a:ext cx="17952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Чтоб подправить их потом, 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Очень пригодится...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57625" y="3240087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928802"/>
            <a:ext cx="424847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357430"/>
            <a:ext cx="126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9900"/>
                </a:solidFill>
              </a:rPr>
              <a:t>Он прижался носом прямо...</a:t>
            </a:r>
            <a:br>
              <a:rPr lang="ru-RU" dirty="0" smtClean="0">
                <a:solidFill>
                  <a:srgbClr val="FF9900"/>
                </a:solidFill>
              </a:rPr>
            </a:br>
            <a:endParaRPr lang="ru-RU" dirty="0">
              <a:solidFill>
                <a:srgbClr val="FF9900"/>
              </a:solidFill>
            </a:endParaRP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285860"/>
            <a:ext cx="3600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6020">
            <a:off x="687026" y="2345366"/>
            <a:ext cx="2580540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5072074"/>
            <a:ext cx="126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Данные об авторе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714489"/>
            <a:ext cx="707236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>
              <a:lnSpc>
                <a:spcPct val="150000"/>
              </a:lnSpc>
            </a:pP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Автор:</a:t>
            </a:r>
            <a:r>
              <a:rPr lang="ru-RU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Храмцова Людмила Георгиевна</a:t>
            </a:r>
          </a:p>
          <a:p>
            <a:pPr indent="263525" algn="just">
              <a:lnSpc>
                <a:spcPct val="150000"/>
              </a:lnSpc>
              <a:tabLst>
                <a:tab pos="2060575" algn="l"/>
              </a:tabLst>
            </a:pP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Место работы: </a:t>
            </a:r>
          </a:p>
          <a:p>
            <a:pPr marL="263525" algn="just">
              <a:lnSpc>
                <a:spcPct val="150000"/>
              </a:lnSpc>
              <a:tabLst>
                <a:tab pos="2060575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МБОУ "Средняя общеобразовательная школа №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" г. Тарко - Сале Пуровского района</a:t>
            </a:r>
          </a:p>
          <a:p>
            <a:pPr indent="263525">
              <a:lnSpc>
                <a:spcPct val="200000"/>
              </a:lnSpc>
            </a:pP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Должность:</a:t>
            </a:r>
            <a:r>
              <a:rPr lang="ru-RU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учитель начальных классов</a:t>
            </a:r>
          </a:p>
          <a:p>
            <a:pPr>
              <a:lnSpc>
                <a:spcPct val="200000"/>
              </a:lnSpc>
            </a:pPr>
            <a:endParaRPr lang="ru-RU" sz="2400" dirty="0" smtClean="0"/>
          </a:p>
          <a:p>
            <a:pPr>
              <a:lnSpc>
                <a:spcPct val="200000"/>
              </a:lnSpc>
            </a:pPr>
            <a:endParaRPr lang="ru-RU" sz="2400" dirty="0" smtClean="0"/>
          </a:p>
          <a:p>
            <a:pPr>
              <a:lnSpc>
                <a:spcPct val="200000"/>
              </a:lnSpc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ПЕНАЛ</a:t>
            </a:r>
            <a:endParaRPr lang="ru-RU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572008"/>
            <a:ext cx="1836000" cy="1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7144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643050"/>
            <a:ext cx="14192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30989">
            <a:off x="3503547" y="3036910"/>
            <a:ext cx="47625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214290"/>
            <a:ext cx="126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Содержимое 4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14290"/>
            <a:ext cx="9525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Century" pitchFamily="18" charset="0"/>
              </a:rPr>
              <a:t>Чертежная канцелярия</a:t>
            </a:r>
            <a:endParaRPr lang="ru-RU" dirty="0">
              <a:solidFill>
                <a:srgbClr val="FFFF00"/>
              </a:solidFill>
              <a:latin typeface="Century" pitchFamily="18" charset="0"/>
            </a:endParaRPr>
          </a:p>
        </p:txBody>
      </p:sp>
      <p:pic>
        <p:nvPicPr>
          <p:cNvPr id="89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8112" y="3240087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928802"/>
            <a:ext cx="3697526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4400" b="0" dirty="0" smtClean="0"/>
              <a:t/>
            </a:r>
            <a:br>
              <a:rPr lang="ru-RU" sz="4400" b="0" dirty="0" smtClean="0"/>
            </a:br>
            <a:r>
              <a:rPr lang="ru-RU" sz="4400" b="0" dirty="0" smtClean="0"/>
              <a:t/>
            </a:r>
            <a:br>
              <a:rPr lang="ru-RU" sz="4400" b="0" dirty="0" smtClean="0"/>
            </a:br>
            <a:r>
              <a:rPr lang="ru-RU" sz="4400" b="0" dirty="0" smtClean="0"/>
              <a:t>Практическая часть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6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◌</a:t>
            </a:r>
            <a:r>
              <a:rPr lang="ru-RU" b="1" dirty="0" smtClean="0">
                <a:solidFill>
                  <a:srgbClr val="FF0000"/>
                </a:solidFill>
                <a:latin typeface="Consolas"/>
                <a:cs typeface="Consolas"/>
                <a:sym typeface="Symbol"/>
              </a:rPr>
              <a:t> </a:t>
            </a:r>
            <a:r>
              <a:rPr lang="ru-RU" dirty="0" smtClean="0">
                <a:solidFill>
                  <a:srgbClr val="990000"/>
                </a:solidFill>
              </a:rPr>
              <a:t>Практическая работа № 1: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Начертите геометрические фигуры: линия, отрезок.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	Взаимопроверка.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◌	</a:t>
            </a:r>
            <a:r>
              <a:rPr lang="ru-RU" dirty="0" smtClean="0">
                <a:solidFill>
                  <a:srgbClr val="990000"/>
                </a:solidFill>
              </a:rPr>
              <a:t>Практическая работа № 2:</a:t>
            </a:r>
          </a:p>
          <a:p>
            <a:pPr>
              <a:buNone/>
            </a:pPr>
            <a:r>
              <a:rPr lang="ru-RU" dirty="0" smtClean="0">
                <a:solidFill>
                  <a:srgbClr val="990000"/>
                </a:solidFill>
              </a:rPr>
              <a:t>				 </a:t>
            </a:r>
            <a:r>
              <a:rPr lang="ru-RU" dirty="0" smtClean="0">
                <a:solidFill>
                  <a:srgbClr val="003300"/>
                </a:solidFill>
              </a:rPr>
              <a:t>счет геометрических фигур.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◌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dirty="0" smtClean="0">
                <a:solidFill>
                  <a:srgbClr val="990000"/>
                </a:solidFill>
              </a:rPr>
              <a:t>Практическая работа № 3:</a:t>
            </a:r>
          </a:p>
          <a:p>
            <a:pPr algn="just">
              <a:buNone/>
            </a:pPr>
            <a:r>
              <a:rPr lang="ru-RU" dirty="0" smtClean="0"/>
              <a:t>				</a:t>
            </a:r>
            <a:r>
              <a:rPr lang="ru-RU" dirty="0" smtClean="0">
                <a:solidFill>
                  <a:srgbClr val="002060"/>
                </a:solidFill>
              </a:rPr>
              <a:t>графический диктант</a:t>
            </a:r>
          </a:p>
          <a:p>
            <a:endParaRPr lang="ru-RU" dirty="0" smtClean="0">
              <a:solidFill>
                <a:srgbClr val="003300"/>
              </a:solidFill>
            </a:endParaRPr>
          </a:p>
          <a:p>
            <a:endParaRPr lang="ru-RU" dirty="0">
              <a:solidFill>
                <a:srgbClr val="99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6351" y="188640"/>
            <a:ext cx="2117649" cy="18000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Блиц – опрос - 2 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7091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Правильный ответ </a:t>
            </a:r>
            <a:r>
              <a:rPr lang="ru-RU" sz="3300" b="1" dirty="0" smtClean="0">
                <a:solidFill>
                  <a:srgbClr val="002060"/>
                </a:solidFill>
                <a:latin typeface="+mj-lt"/>
                <a:sym typeface="Symbol"/>
              </a:rPr>
              <a:t>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 жетон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"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ГЕО</a:t>
            </a:r>
            <a:r>
              <a:rPr lang="ru-RU" dirty="0" smtClean="0">
                <a:solidFill>
                  <a:srgbClr val="006600"/>
                </a:solidFill>
                <a:latin typeface="+mj-lt"/>
              </a:rPr>
              <a:t>МЕТР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ИК</a:t>
            </a: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"</a:t>
            </a:r>
          </a:p>
          <a:p>
            <a:pPr marL="542925" lvl="0" indent="-2794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Что означает слово "геометрия"?</a:t>
            </a:r>
          </a:p>
          <a:p>
            <a:pPr marL="542925" lvl="0" indent="-2794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Когда, как и с какой целью зародилась наука – геометрия?</a:t>
            </a:r>
          </a:p>
          <a:p>
            <a:pPr marL="542925" lvl="0" indent="-2794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Что изучает геометрия?</a:t>
            </a:r>
          </a:p>
          <a:p>
            <a:pPr marL="542925" lvl="0" indent="-2794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Кого можно считать основоположниками геометрии?</a:t>
            </a:r>
          </a:p>
          <a:p>
            <a:pPr marL="542925" lvl="0" indent="-2794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Как называлось первое дошедшее до нас научное изложение геометрии?</a:t>
            </a:r>
          </a:p>
          <a:p>
            <a:pPr marL="542925" lvl="0" indent="-2794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﻿Какие инструменты нужны на уроке геометрии?</a:t>
            </a:r>
          </a:p>
          <a:p>
            <a:pPr marL="542925" lvl="0" indent="-2794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Какие виды линий вам известны?</a:t>
            </a:r>
          </a:p>
          <a:p>
            <a:pPr marL="542925" lvl="0" indent="-2794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Как начертить отрезок заданной длины?</a:t>
            </a:r>
          </a:p>
          <a:p>
            <a:pPr marL="542925" lvl="0" indent="-2794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Какое имя можно дать отрезку?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90767" y="214290"/>
            <a:ext cx="1553233" cy="180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"ГЕОМЕТРИЧЕСКИЕ ХУДОЖНИКИ"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(</a:t>
            </a:r>
            <a:r>
              <a:rPr lang="ru-RU" sz="3600" dirty="0" smtClean="0">
                <a:solidFill>
                  <a:srgbClr val="002060"/>
                </a:solidFill>
              </a:rPr>
              <a:t>КТД</a:t>
            </a:r>
            <a:r>
              <a:rPr lang="ru-RU" sz="3600" dirty="0" smtClean="0">
                <a:solidFill>
                  <a:srgbClr val="FF0000"/>
                </a:solidFill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КРИТЕРИИ ОЦЕНКИ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pPr marL="547688" indent="165100">
              <a:buNone/>
              <a:tabLst>
                <a:tab pos="1162050" algn="l"/>
              </a:tabLst>
            </a:pPr>
            <a:r>
              <a:rPr lang="ru-RU" sz="3200" b="1" dirty="0" smtClean="0">
                <a:solidFill>
                  <a:srgbClr val="FF0000"/>
                </a:solidFill>
              </a:rPr>
              <a:t>∆</a:t>
            </a:r>
            <a:r>
              <a:rPr lang="ru-RU" dirty="0" smtClean="0">
                <a:solidFill>
                  <a:srgbClr val="002060"/>
                </a:solidFill>
              </a:rPr>
              <a:t>	аккуратность выполнения работы,</a:t>
            </a:r>
          </a:p>
          <a:p>
            <a:pPr marL="547688" indent="165100">
              <a:buNone/>
              <a:tabLst>
                <a:tab pos="1162050" algn="l"/>
              </a:tabLst>
            </a:pPr>
            <a:r>
              <a:rPr lang="ru-RU" sz="3200" b="1" dirty="0" smtClean="0">
                <a:solidFill>
                  <a:srgbClr val="FF0000"/>
                </a:solidFill>
              </a:rPr>
              <a:t>∆</a:t>
            </a:r>
            <a:r>
              <a:rPr lang="ru-RU" dirty="0" smtClean="0">
                <a:solidFill>
                  <a:srgbClr val="002060"/>
                </a:solidFill>
              </a:rPr>
              <a:t>	ее оригинальность, </a:t>
            </a:r>
          </a:p>
          <a:p>
            <a:pPr marL="547688" indent="165100">
              <a:buNone/>
              <a:tabLst>
                <a:tab pos="1162050" algn="l"/>
              </a:tabLst>
            </a:pPr>
            <a:r>
              <a:rPr lang="ru-RU" sz="3200" b="1" dirty="0" smtClean="0">
                <a:solidFill>
                  <a:srgbClr val="FF0000"/>
                </a:solidFill>
              </a:rPr>
              <a:t>∆</a:t>
            </a:r>
            <a:r>
              <a:rPr lang="ru-RU" dirty="0" smtClean="0">
                <a:solidFill>
                  <a:srgbClr val="002060"/>
                </a:solidFill>
              </a:rPr>
              <a:t>	публичность защиты проекта.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Итог урока:</a:t>
            </a:r>
            <a:endParaRPr lang="ru-RU" sz="3600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1700808"/>
            <a:ext cx="3826768" cy="442535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endParaRPr lang="ru-RU" dirty="0" smtClean="0"/>
          </a:p>
          <a:p>
            <a:pPr>
              <a:lnSpc>
                <a:spcPct val="200000"/>
              </a:lnSpc>
            </a:pPr>
            <a:r>
              <a:rPr lang="ru-RU" sz="3200" dirty="0" smtClean="0">
                <a:solidFill>
                  <a:srgbClr val="002060"/>
                </a:solidFill>
                <a:latin typeface="Consolas"/>
                <a:cs typeface="Consolas"/>
              </a:rPr>
              <a:t>"</a:t>
            </a:r>
            <a:r>
              <a:rPr lang="ru-RU" sz="3200" dirty="0" smtClean="0">
                <a:solidFill>
                  <a:srgbClr val="002060"/>
                </a:solidFill>
              </a:rPr>
              <a:t>Знайте, друзья, </a:t>
            </a:r>
          </a:p>
          <a:p>
            <a:pPr>
              <a:lnSpc>
                <a:spcPct val="200000"/>
              </a:lnSpc>
            </a:pPr>
            <a:r>
              <a:rPr lang="ru-RU" sz="3200" dirty="0" smtClean="0">
                <a:solidFill>
                  <a:srgbClr val="002060"/>
                </a:solidFill>
              </a:rPr>
              <a:t>что в жизни всегда пригодится 	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ГЕОМЕТРИЯ!</a:t>
            </a:r>
            <a:r>
              <a:rPr lang="ru-RU" sz="3200" dirty="0" smtClean="0">
                <a:solidFill>
                  <a:srgbClr val="002060"/>
                </a:solidFill>
                <a:latin typeface="Consolas"/>
                <a:cs typeface="Consolas"/>
              </a:rPr>
              <a:t>"</a:t>
            </a:r>
            <a:endParaRPr lang="ru-RU" sz="3200" dirty="0" smtClean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27984" y="273050"/>
            <a:ext cx="4258816" cy="585311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32040" y="1628800"/>
            <a:ext cx="3600000" cy="36724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А родня – одни блины…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71802" y="2000240"/>
            <a:ext cx="3038475" cy="3810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765175"/>
            <a:ext cx="8208912" cy="5543550"/>
          </a:xfr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ctr">
              <a:lnSpc>
                <a:spcPct val="210000"/>
              </a:lnSpc>
              <a:buNone/>
            </a:pPr>
            <a:endParaRPr lang="ru-RU" sz="7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210000"/>
              </a:lnSpc>
              <a:buNone/>
            </a:pPr>
            <a:r>
              <a:rPr lang="ru-RU" sz="8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МЕДИАПРОЕКТ</a:t>
            </a:r>
          </a:p>
          <a:p>
            <a:pPr algn="ctr">
              <a:lnSpc>
                <a:spcPct val="210000"/>
              </a:lnSpc>
              <a:buNone/>
            </a:pPr>
            <a:r>
              <a:rPr lang="ru-RU" sz="7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разработан и создан</a:t>
            </a:r>
          </a:p>
          <a:p>
            <a:pPr algn="ctr">
              <a:lnSpc>
                <a:spcPct val="210000"/>
              </a:lnSpc>
              <a:buNone/>
            </a:pPr>
            <a:r>
              <a:rPr lang="ru-RU" sz="6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ХРАМЦОВОЙ ЛЮДМИЛОЙ ГЕОРГИЕВНОЙ</a:t>
            </a:r>
          </a:p>
          <a:p>
            <a:pPr algn="ctr">
              <a:lnSpc>
                <a:spcPct val="150000"/>
              </a:lnSpc>
              <a:buNone/>
            </a:pPr>
            <a:endParaRPr lang="ru-RU" dirty="0" smtClean="0">
              <a:solidFill>
                <a:srgbClr val="003300"/>
              </a:solidFill>
            </a:endParaRPr>
          </a:p>
          <a:p>
            <a:pPr algn="ctr">
              <a:lnSpc>
                <a:spcPct val="150000"/>
              </a:lnSpc>
              <a:buNone/>
            </a:pPr>
            <a:endParaRPr lang="ru-RU" dirty="0" smtClean="0">
              <a:solidFill>
                <a:srgbClr val="003300"/>
              </a:solidFill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51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г. Тарко – Сале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51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ru-RU" sz="51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126422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C00000"/>
                </a:solidFill>
              </a:rPr>
              <a:t>Характеристики урока:</a:t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785926"/>
            <a:ext cx="7429552" cy="36009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6600"/>
                </a:solidFill>
                <a:latin typeface="Century Gothic" pitchFamily="34" charset="0"/>
                <a:cs typeface="Arial" pitchFamily="34" charset="0"/>
              </a:rPr>
              <a:t>Уровень образования:  </a:t>
            </a:r>
          </a:p>
          <a:p>
            <a:pPr indent="2417763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начальное общее образование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6600"/>
                </a:solidFill>
                <a:latin typeface="Century Gothic" pitchFamily="34" charset="0"/>
                <a:cs typeface="Arial" pitchFamily="34" charset="0"/>
              </a:rPr>
              <a:t>Целевая аудитория: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обучающиеся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6600"/>
                </a:solidFill>
                <a:latin typeface="Century Gothic" pitchFamily="34" charset="0"/>
                <a:cs typeface="Arial" pitchFamily="34" charset="0"/>
              </a:rPr>
              <a:t>Класс:</a:t>
            </a:r>
            <a:r>
              <a:rPr lang="ru-RU" sz="2400" dirty="0" smtClean="0">
                <a:latin typeface="Century Gothic" pitchFamily="34" charset="0"/>
                <a:cs typeface="Arial" pitchFamily="34" charset="0"/>
              </a:rPr>
              <a:t>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2 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6600"/>
                </a:solidFill>
                <a:latin typeface="Century Gothic" pitchFamily="34" charset="0"/>
                <a:cs typeface="Arial" pitchFamily="34" charset="0"/>
              </a:rPr>
              <a:t>Предмет: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наглядная геометрия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6600"/>
                </a:solidFill>
                <a:latin typeface="Century Gothic" pitchFamily="34" charset="0"/>
                <a:cs typeface="Arial" pitchFamily="34" charset="0"/>
              </a:rPr>
              <a:t>Тип урока: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комбинированный урок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6600"/>
                </a:solidFill>
                <a:latin typeface="Century Gothic" pitchFamily="34" charset="0"/>
                <a:cs typeface="Arial" pitchFamily="34" charset="0"/>
              </a:rPr>
              <a:t>Учащихся в классе: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22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 rot="20830940">
            <a:off x="488145" y="318105"/>
            <a:ext cx="2965479" cy="869934"/>
          </a:xfrm>
          <a:blipFill>
            <a:blip r:embed="rId2" cstate="print"/>
            <a:tile tx="0" ty="0" sx="100000" sy="100000" flip="none" algn="tl"/>
          </a:blipFill>
          <a:ln cmpd="thinThick">
            <a:solidFill>
              <a:srgbClr val="00000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Используемые учебники и учебные пособия: 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3575050" y="500042"/>
            <a:ext cx="5111750" cy="5626121"/>
          </a:xfrm>
        </p:spPr>
        <p:txBody>
          <a:bodyPr>
            <a:normAutofit fontScale="55000" lnSpcReduction="20000"/>
          </a:bodyPr>
          <a:lstStyle/>
          <a:p>
            <a:pPr marL="93663" lv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∆</a:t>
            </a:r>
            <a:r>
              <a:rPr lang="ru-RU" sz="2800" dirty="0" smtClean="0">
                <a:solidFill>
                  <a:srgbClr val="FF5050"/>
                </a:solidFill>
                <a:latin typeface="+mj-lt"/>
              </a:rPr>
              <a:t> </a:t>
            </a:r>
            <a:r>
              <a:rPr lang="ru-RU" sz="2900" dirty="0" smtClean="0">
                <a:solidFill>
                  <a:srgbClr val="FFFF00"/>
                </a:solidFill>
              </a:rPr>
              <a:t>Бантова М.А., Бельтюкова Г.В. Методика преподавания математики в начальных классах. М.: Просвещение, 1973.</a:t>
            </a:r>
          </a:p>
          <a:p>
            <a:pPr marL="93663" lvl="0" indent="0">
              <a:buNone/>
            </a:pPr>
            <a:r>
              <a:rPr lang="ru-RU" sz="4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□</a:t>
            </a:r>
            <a:r>
              <a:rPr lang="ru-RU" sz="2900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smtClean="0">
                <a:solidFill>
                  <a:srgbClr val="FF6600"/>
                </a:solidFill>
              </a:rPr>
              <a:t>Жильцова Т.В., Обухова Л.А. Поурочные разработки по наглядной геометрии. М: "ВАКО", 2004.</a:t>
            </a:r>
          </a:p>
          <a:p>
            <a:pPr marL="93663" lvl="0" indent="0">
              <a:buNone/>
            </a:pPr>
            <a:r>
              <a:rPr lang="ru-RU" sz="4600" b="1" dirty="0" smtClean="0">
                <a:solidFill>
                  <a:srgbClr val="002060"/>
                </a:solidFill>
                <a:latin typeface="+mj-lt"/>
              </a:rPr>
              <a:t>○</a:t>
            </a:r>
            <a:r>
              <a:rPr lang="ru-RU" sz="2900" dirty="0" smtClean="0"/>
              <a:t> </a:t>
            </a:r>
            <a:r>
              <a:rPr lang="ru-RU" sz="2900" dirty="0" smtClean="0">
                <a:solidFill>
                  <a:srgbClr val="FFFF00"/>
                </a:solidFill>
              </a:rPr>
              <a:t>Колягин Ю.М., Тарасова О.В. Наглядная геометрия, ее роль и место, история возникновения. - Журнал "Начальная школа" №4, 2000.</a:t>
            </a:r>
          </a:p>
          <a:p>
            <a:pPr marL="93663" lvl="0" indent="0">
              <a:buNone/>
            </a:pPr>
            <a:r>
              <a:rPr lang="ru-RU" sz="4600" b="1" dirty="0" smtClean="0">
                <a:solidFill>
                  <a:srgbClr val="002060"/>
                </a:solidFill>
                <a:latin typeface="+mj-lt"/>
              </a:rPr>
              <a:t>◊</a:t>
            </a:r>
            <a:r>
              <a:rPr lang="ru-RU" sz="2900" dirty="0" smtClean="0"/>
              <a:t> </a:t>
            </a:r>
            <a:r>
              <a:rPr lang="ru-RU" sz="2900" dirty="0" smtClean="0">
                <a:solidFill>
                  <a:srgbClr val="FF6600"/>
                </a:solidFill>
              </a:rPr>
              <a:t>Моро М.И., Пышкало А.М. Методика обучения математике в 1-3 классах. М.: Просвещение, 1975. </a:t>
            </a:r>
          </a:p>
          <a:p>
            <a:pPr marL="93663" lvl="0" indent="0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+mj-lt"/>
              </a:rPr>
              <a:t>⌂</a:t>
            </a:r>
            <a:r>
              <a:rPr lang="ru-RU" sz="2900" dirty="0" smtClean="0"/>
              <a:t> </a:t>
            </a:r>
            <a:r>
              <a:rPr lang="ru-RU" sz="2900" dirty="0" smtClean="0">
                <a:solidFill>
                  <a:srgbClr val="FFFF00"/>
                </a:solidFill>
              </a:rPr>
              <a:t>Пчелко А.С. Основы методики начального обучения математики. М.: Просвещение, 1965.</a:t>
            </a:r>
          </a:p>
          <a:p>
            <a:pPr marL="93663" lvl="0" indent="0">
              <a:buNone/>
            </a:pPr>
            <a:r>
              <a:rPr lang="ru-RU" sz="5100" dirty="0" smtClean="0">
                <a:solidFill>
                  <a:srgbClr val="002060"/>
                </a:solidFill>
              </a:rPr>
              <a:t>∆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smtClean="0">
                <a:solidFill>
                  <a:srgbClr val="FF6600"/>
                </a:solidFill>
              </a:rPr>
              <a:t>Энциклопедия для детей. Том 11. Математика. – М.: Аванта +, 1998.</a:t>
            </a:r>
          </a:p>
          <a:p>
            <a:pPr marL="93663" lvl="0" indent="0">
              <a:buNone/>
            </a:pPr>
            <a:r>
              <a:rPr lang="ru-RU" sz="5100" dirty="0" smtClean="0">
                <a:solidFill>
                  <a:srgbClr val="002060"/>
                </a:solidFill>
                <a:latin typeface="+mj-lt"/>
              </a:rPr>
              <a:t>◊</a:t>
            </a:r>
            <a:r>
              <a:rPr lang="ru-RU" sz="29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900" dirty="0" smtClean="0">
                <a:solidFill>
                  <a:srgbClr val="FFFF00"/>
                </a:solidFill>
                <a:latin typeface="+mj-lt"/>
              </a:rPr>
              <a:t>Интернет - ресурсы</a:t>
            </a:r>
            <a:endParaRPr lang="ru-RU" sz="29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3000396" cy="478634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67359">
            <a:off x="428459" y="278596"/>
            <a:ext cx="3008313" cy="858302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>
                <a:solidFill>
                  <a:srgbClr val="002060"/>
                </a:solidFill>
              </a:rPr>
              <a:t>Используемое оборудование: 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142984"/>
            <a:ext cx="3357586" cy="4500595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КОМПЬЮТЕРНАЯ ПРЕЗЕНТАЦИЯ</a:t>
            </a:r>
            <a:endParaRPr lang="ru-RU" sz="16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57620" y="273050"/>
            <a:ext cx="4829180" cy="6013470"/>
          </a:xfrm>
          <a:ln w="127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+mj-lt"/>
              </a:rPr>
              <a:t> </a:t>
            </a:r>
            <a:r>
              <a:rPr lang="ru-RU" sz="1900" dirty="0" smtClean="0">
                <a:solidFill>
                  <a:srgbClr val="990000"/>
                </a:solidFill>
                <a:latin typeface="+mj-lt"/>
              </a:rPr>
              <a:t>Структура урока: </a:t>
            </a:r>
          </a:p>
          <a:p>
            <a:pPr marL="185738" indent="263525"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Организационный момент. Постановка темы.</a:t>
            </a:r>
          </a:p>
          <a:p>
            <a:pPr marL="185738" indent="263525"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Историческая справка:"Откуда пошла геометрия".</a:t>
            </a:r>
          </a:p>
          <a:p>
            <a:pPr marL="185738" indent="263525"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Публичное выступление Геометрика – 1. </a:t>
            </a:r>
          </a:p>
          <a:p>
            <a:pPr marL="185738" indent="263525"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Работаем совместно!</a:t>
            </a:r>
          </a:p>
          <a:p>
            <a:pPr marL="185738" indent="263525"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Публичное выступление Геометрика – 2.</a:t>
            </a:r>
          </a:p>
          <a:p>
            <a:pPr marL="185738" indent="263525"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Валеологическая пауза.</a:t>
            </a:r>
          </a:p>
          <a:p>
            <a:pPr marL="185738" indent="263525"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Рефлексия: "Блиц – опрос - 1".</a:t>
            </a:r>
          </a:p>
          <a:p>
            <a:pPr marL="185738" indent="263525"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Актуализация знаний.  </a:t>
            </a:r>
          </a:p>
          <a:p>
            <a:pPr marL="185738" indent="263525"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Игра "Виртуальный ранец</a:t>
            </a:r>
            <a:r>
              <a:rPr lang="ru-RU" sz="1800" dirty="0" smtClean="0">
                <a:latin typeface="Consolas"/>
                <a:cs typeface="Consolas"/>
              </a:rPr>
              <a:t>"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185738" indent="263525"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Валеологическая пауза.</a:t>
            </a:r>
          </a:p>
          <a:p>
            <a:pPr marL="185738" indent="263525"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Практическая часть.</a:t>
            </a:r>
          </a:p>
          <a:p>
            <a:pPr marL="185738" indent="263525"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Валеологическая пауза.</a:t>
            </a:r>
          </a:p>
          <a:p>
            <a:pPr marL="185738" indent="263525"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Рефлексия: "Блиц – опрос - 2".</a:t>
            </a:r>
          </a:p>
          <a:p>
            <a:pPr marL="185738" indent="263525"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Коллективное творческое дело.</a:t>
            </a:r>
          </a:p>
          <a:p>
            <a:pPr marL="185738" indent="263525"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Завершение урока и задание на дом.</a:t>
            </a:r>
          </a:p>
          <a:p>
            <a:pPr marL="185738" indent="263525"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 Подведение итога урока.</a:t>
            </a:r>
          </a:p>
          <a:p>
            <a:pPr marL="594360" indent="-457200" algn="ctr">
              <a:buNone/>
            </a:pPr>
            <a:r>
              <a:rPr lang="ru-RU" sz="1900" dirty="0" smtClean="0">
                <a:latin typeface="Calibri" pitchFamily="34" charset="0"/>
                <a:cs typeface="Calibri" pitchFamily="34" charset="0"/>
              </a:rPr>
              <a:t>Урок проводится в форме игры путешествия по стране "Геометрия". </a:t>
            </a:r>
            <a:endParaRPr lang="ru-RU" sz="19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163120" cy="3516992"/>
          </a:xfrm>
          <a:prstGeom prst="rect">
            <a:avLst/>
          </a:prstGeom>
          <a:noFill/>
          <a:ln w="28575" cmpd="dbl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6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6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6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4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ru-RU" sz="5400" b="1" dirty="0" smtClean="0">
                <a:solidFill>
                  <a:srgbClr val="CCCC00"/>
                </a:solidFill>
                <a:latin typeface="Century Gothic" pitchFamily="34" charset="0"/>
              </a:rPr>
              <a:t>СТРАНА</a:t>
            </a:r>
            <a:r>
              <a:rPr lang="ru-RU" sz="5400" b="1" dirty="0" smtClean="0">
                <a:latin typeface="Century Gothic" pitchFamily="34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  <a:cs typeface="Consolas"/>
              </a:rPr>
              <a:t>"</a:t>
            </a:r>
            <a:r>
              <a:rPr lang="ru-RU" sz="4800" b="1" dirty="0" smtClean="0">
                <a:solidFill>
                  <a:schemeClr val="tx1"/>
                </a:solidFill>
                <a:latin typeface="Comic Sans MS" pitchFamily="66" charset="0"/>
              </a:rPr>
              <a:t>ГЕО</a:t>
            </a:r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МЕТРИЯ</a:t>
            </a:r>
            <a:r>
              <a:rPr lang="ru-RU" sz="4800" b="1" dirty="0" smtClean="0">
                <a:solidFill>
                  <a:schemeClr val="tx1"/>
                </a:solidFill>
                <a:latin typeface="Comic Sans MS" pitchFamily="66" charset="0"/>
                <a:cs typeface="Consolas"/>
              </a:rPr>
              <a:t>"</a:t>
            </a:r>
            <a:r>
              <a:rPr lang="ru-RU" sz="4800" dirty="0" smtClean="0">
                <a:latin typeface="Comic Sans MS" pitchFamily="66" charset="0"/>
              </a:rPr>
              <a:t> 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286124"/>
            <a:ext cx="8429684" cy="175260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Вдохновение нужно в геометрии,</a:t>
            </a:r>
          </a:p>
          <a:p>
            <a:pPr algn="just"/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					 как и в поэзии"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А.С. Пушкин 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FF6600"/>
                </a:solidFill>
                <a:latin typeface="Gungsuh" pitchFamily="18" charset="-127"/>
                <a:ea typeface="Gungsuh" pitchFamily="18" charset="-127"/>
              </a:rPr>
              <a:t>ГЕО</a:t>
            </a:r>
            <a:r>
              <a:rPr lang="ru-RU" sz="6000" dirty="0" smtClean="0">
                <a:solidFill>
                  <a:srgbClr val="00B050"/>
                </a:solidFill>
                <a:latin typeface="Gungsuh" pitchFamily="18" charset="-127"/>
                <a:ea typeface="Gungsuh" pitchFamily="18" charset="-127"/>
              </a:rPr>
              <a:t>МЕТР</a:t>
            </a:r>
            <a:r>
              <a:rPr lang="ru-RU" sz="6000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ИК</a:t>
            </a:r>
            <a:endParaRPr lang="ru-RU" sz="6000" dirty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5984" y="1714488"/>
            <a:ext cx="4708525" cy="4708525"/>
          </a:xfrm>
          <a:prstGeom prst="rect">
            <a:avLst/>
          </a:prstGeom>
          <a:noFill/>
          <a:ln w="9525" cmpd="dbl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ИСТОРИЧЕСКАЯ СПРАВКА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5050"/>
                </a:solidFill>
              </a:rPr>
              <a:t>В каждом деле нужно знать историю его развития. 						М. Горький</a:t>
            </a:r>
            <a:br>
              <a:rPr lang="ru-RU" sz="2700" dirty="0" smtClean="0">
                <a:solidFill>
                  <a:srgbClr val="FF5050"/>
                </a:solidFill>
              </a:rPr>
            </a:br>
            <a:endParaRPr lang="ru-RU" sz="2700" dirty="0">
              <a:solidFill>
                <a:srgbClr val="FF505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2000240"/>
            <a:ext cx="8329642" cy="392909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	Наука возникла и развивалась в связи с потребностями практической деятельности человека. 	С древних времён люди сталкивались с необходимостью находить расстояния между предметами, определять размеры участков земли, ориентироваться по расположению звёзд на небе…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1791</TotalTime>
  <Words>528</Words>
  <Application>Microsoft Office PowerPoint</Application>
  <PresentationFormat>Экран (4:3)</PresentationFormat>
  <Paragraphs>196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37</vt:i4>
      </vt:variant>
    </vt:vector>
  </HeadingPairs>
  <TitlesOfParts>
    <vt:vector size="58" baseType="lpstr">
      <vt:lpstr>Arial Unicode MS</vt:lpstr>
      <vt:lpstr>Gungsuh</vt:lpstr>
      <vt:lpstr>MS Mincho</vt:lpstr>
      <vt:lpstr>ＭＳ Ｐゴシック</vt:lpstr>
      <vt:lpstr>Arial</vt:lpstr>
      <vt:lpstr>Bookman Old Style</vt:lpstr>
      <vt:lpstr>Calibri</vt:lpstr>
      <vt:lpstr>Cambria</vt:lpstr>
      <vt:lpstr>Century</vt:lpstr>
      <vt:lpstr>Century Gothic</vt:lpstr>
      <vt:lpstr>Comic Sans MS</vt:lpstr>
      <vt:lpstr>Consolas</vt:lpstr>
      <vt:lpstr>Courier New</vt:lpstr>
      <vt:lpstr>Symbol</vt:lpstr>
      <vt:lpstr>Wingdings</vt:lpstr>
      <vt:lpstr>Wingdings 2</vt:lpstr>
      <vt:lpstr>Wingdings 3</vt:lpstr>
      <vt:lpstr>Апекс</vt:lpstr>
      <vt:lpstr>2_Специальное оформление</vt:lpstr>
      <vt:lpstr>1_Специальное оформление</vt:lpstr>
      <vt:lpstr>Специальное оформление</vt:lpstr>
      <vt:lpstr>Презентация PowerPoint</vt:lpstr>
      <vt:lpstr>МБОУ "Средняя общеобразовательная школа № 3" г. Тарко – Сале Пуровского района </vt:lpstr>
      <vt:lpstr>Данные об авторе</vt:lpstr>
      <vt:lpstr> Характеристики урока: </vt:lpstr>
      <vt:lpstr>       Используемые учебники и учебные пособия:   </vt:lpstr>
      <vt:lpstr>      Используемое оборудование:   </vt:lpstr>
      <vt:lpstr>СТРАНА "ГЕОМЕТРИЯ" </vt:lpstr>
      <vt:lpstr>ГЕОМЕТРИК</vt:lpstr>
      <vt:lpstr> ИСТОРИЧЕСКАЯ СПРАВКА В каждом деле нужно знать историю его развития.       М. Горький </vt:lpstr>
      <vt:lpstr> Священная река Египта </vt:lpstr>
      <vt:lpstr>ПУБЛИЧНОЕ ВЫСТУПЛЕНИЕ  ГЕОМЕТРИКА -1.</vt:lpstr>
      <vt:lpstr>РАБОТАЕМ ВМЕСТЕ</vt:lpstr>
      <vt:lpstr> "Начала" - главный труд Евклида.        15 книг 3 в. до н. э.</vt:lpstr>
      <vt:lpstr>  "НАЧАЛА" Евклида   (греч. Stoichéia,  буквально – АЗБУКА;  переносное ОСНОВНЫЕ НАЧАЛА) </vt:lpstr>
      <vt:lpstr>БЛИЦ- ОПРОС - 1</vt:lpstr>
      <vt:lpstr>  "КАКИЕ ОНИ РАЗНЫЕ - ЭТИ ГЕОМЕТРИЧЕСКИЕ ФИГУРЫ!" </vt:lpstr>
      <vt:lpstr>ВИРТУАЛЬНЫЙ  РАНЕЦ</vt:lpstr>
      <vt:lpstr>КАРАНДАШ</vt:lpstr>
      <vt:lpstr>ЦИРКУЛЬ</vt:lpstr>
      <vt:lpstr>Прямота - главная моя черта…</vt:lpstr>
      <vt:lpstr>ТЕТРАДИ</vt:lpstr>
      <vt:lpstr>Выводит строчек грядки…</vt:lpstr>
      <vt:lpstr>РАЗНОЦВЕТНЫЙ БУМАЖНЫЙ МИР  </vt:lpstr>
      <vt:lpstr> Предмет для школы очень важный... </vt:lpstr>
      <vt:lpstr>Разноцветные братишки...</vt:lpstr>
      <vt:lpstr>Смотрите: мы раскрыли пасть… </vt:lpstr>
      <vt:lpstr>Я сегодня властелин… </vt:lpstr>
      <vt:lpstr>Чтоб подправить их потом,  Очень пригодится...</vt:lpstr>
      <vt:lpstr>Он прижался носом прямо... </vt:lpstr>
      <vt:lpstr>ПЕНАЛ</vt:lpstr>
      <vt:lpstr>Чертежная канцелярия</vt:lpstr>
      <vt:lpstr>  Практическая часть  </vt:lpstr>
      <vt:lpstr>Блиц – опрос - 2 </vt:lpstr>
      <vt:lpstr>  "ГЕОМЕТРИЧЕСКИЕ ХУДОЖНИКИ" (КТД) </vt:lpstr>
      <vt:lpstr>Итог урока:</vt:lpstr>
      <vt:lpstr>А родня – одни блины…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СТРАНА ГЕОМЕТРИЯ</dc:title>
  <dc:creator>Людмила</dc:creator>
  <cp:lastModifiedBy>Zamdir-STG</cp:lastModifiedBy>
  <cp:revision>219</cp:revision>
  <dcterms:created xsi:type="dcterms:W3CDTF">2011-10-12T13:39:31Z</dcterms:created>
  <dcterms:modified xsi:type="dcterms:W3CDTF">2015-12-03T14:58:53Z</dcterms:modified>
</cp:coreProperties>
</file>