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80" r:id="rId4"/>
    <p:sldId id="262" r:id="rId5"/>
    <p:sldId id="269" r:id="rId6"/>
    <p:sldId id="270" r:id="rId7"/>
    <p:sldId id="271" r:id="rId8"/>
    <p:sldId id="272" r:id="rId9"/>
    <p:sldId id="274" r:id="rId10"/>
    <p:sldId id="273" r:id="rId11"/>
    <p:sldId id="275" r:id="rId12"/>
    <p:sldId id="276" r:id="rId13"/>
    <p:sldId id="277" r:id="rId14"/>
    <p:sldId id="278" r:id="rId15"/>
    <p:sldId id="279" r:id="rId16"/>
    <p:sldId id="265" r:id="rId17"/>
  </p:sldIdLst>
  <p:sldSz cx="9144000" cy="6858000" type="screen4x3"/>
  <p:notesSz cx="9283700" cy="6946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729"/>
    <a:srgbClr val="B72730"/>
    <a:srgbClr val="FF5050"/>
    <a:srgbClr val="006699"/>
    <a:srgbClr val="CC9900"/>
    <a:srgbClr val="79689E"/>
    <a:srgbClr val="60C3E5"/>
    <a:srgbClr val="EB973C"/>
    <a:srgbClr val="33A6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5388" autoAdjust="0"/>
  </p:normalViewPr>
  <p:slideViewPr>
    <p:cSldViewPr>
      <p:cViewPr>
        <p:scale>
          <a:sx n="100" d="100"/>
          <a:sy n="100" d="100"/>
        </p:scale>
        <p:origin x="-468" y="1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4" name="Picture 6" descr="foodpyramid_cover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914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i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6" name="Picture 5" descr="penguin_waiter_with_tray_sm_wht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flipH="1">
            <a:off x="8001000" y="228600"/>
            <a:ext cx="914400" cy="10001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 descr="penguin_waiter_with_tray_sm_wht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914400" cy="100012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52600"/>
            <a:ext cx="2971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2971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tmap_128.bmp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00200" y="762000"/>
            <a:ext cx="6019800" cy="457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295400"/>
            <a:ext cx="5257800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0" y="914400"/>
            <a:ext cx="1524000" cy="4724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914400"/>
            <a:ext cx="4419600" cy="4724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14400"/>
            <a:ext cx="60960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524000" y="1752600"/>
            <a:ext cx="6096000" cy="3886200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" name="Picture 119" descr="foodpyramid_bkgrn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914400"/>
            <a:ext cx="609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752600"/>
            <a:ext cx="6096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pic>
        <p:nvPicPr>
          <p:cNvPr id="5" name="Picture 4" descr="Tux Bilou SHIBU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-762000" y="-533400"/>
            <a:ext cx="2667000" cy="2133600"/>
          </a:xfrm>
          <a:prstGeom prst="rect">
            <a:avLst/>
          </a:prstGeom>
        </p:spPr>
      </p:pic>
      <p:pic>
        <p:nvPicPr>
          <p:cNvPr id="6" name="Picture 5" descr="Tux Bilou SHIBU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7239000" y="-533400"/>
            <a:ext cx="2667000" cy="213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46.png"/><Relationship Id="rId4" Type="http://schemas.microsoft.com/office/2007/relationships/media" Target="../media/media2.mp3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362200" y="2667000"/>
            <a:ext cx="411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8200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endParaRPr lang="en-US" sz="8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1905000" y="2514600"/>
            <a:ext cx="502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 sz="8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Goudy Stout" panose="0202090407030B020401" pitchFamily="18" charset="0"/>
              </a:rPr>
              <a:t>Let’s go shopping!</a:t>
            </a:r>
            <a:endParaRPr lang="en-US" dirty="0">
              <a:solidFill>
                <a:srgbClr val="C00000"/>
              </a:solidFill>
              <a:latin typeface="Goudy Stout" panose="0202090407030B020401" pitchFamily="18" charset="0"/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19800" y="5373216"/>
            <a:ext cx="2739752" cy="317500"/>
          </a:xfrm>
        </p:spPr>
        <p:txBody>
          <a:bodyPr/>
          <a:lstStyle/>
          <a:p>
            <a:r>
              <a:rPr lang="ru-RU" sz="1400" dirty="0" smtClean="0"/>
              <a:t>Выполнила</a:t>
            </a:r>
            <a:r>
              <a:rPr lang="ru-RU" sz="1400" dirty="0" smtClean="0"/>
              <a:t>:</a:t>
            </a:r>
          </a:p>
          <a:p>
            <a:r>
              <a:rPr lang="ru-RU" sz="1400" dirty="0" err="1" smtClean="0"/>
              <a:t>Кушина</a:t>
            </a:r>
            <a:r>
              <a:rPr lang="ru-RU" sz="1400" dirty="0" smtClean="0"/>
              <a:t> Э.С.</a:t>
            </a:r>
            <a:endParaRPr lang="ru-RU" sz="1400" dirty="0" smtClean="0"/>
          </a:p>
          <a:p>
            <a:r>
              <a:rPr lang="ru-RU" sz="1400" dirty="0" smtClean="0"/>
              <a:t>учитель английского языка</a:t>
            </a:r>
          </a:p>
          <a:p>
            <a:r>
              <a:rPr lang="ru-RU" sz="1400" dirty="0" smtClean="0"/>
              <a:t>МБОУ  СОШ № 13 </a:t>
            </a:r>
          </a:p>
          <a:p>
            <a:r>
              <a:rPr lang="ru-RU" sz="1400" smtClean="0"/>
              <a:t>г.Волжский Волгоградская область</a:t>
            </a:r>
            <a:endParaRPr lang="ru-RU" sz="1400" dirty="0" smtClean="0"/>
          </a:p>
          <a:p>
            <a:endParaRPr lang="en-US" sz="1400" dirty="0"/>
          </a:p>
        </p:txBody>
      </p:sp>
    </p:spTree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6365" y="650776"/>
            <a:ext cx="6096000" cy="76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7" name="Picture 9" descr="Красная бабочка на белой розе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5567" y="4293096"/>
            <a:ext cx="1567085" cy="172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448" y="1844824"/>
            <a:ext cx="4958372" cy="233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488" y="1052736"/>
            <a:ext cx="2325241" cy="2233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6493" y="3500611"/>
            <a:ext cx="3515883" cy="263691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2652" y="836712"/>
            <a:ext cx="5750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Мое настроение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09520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3" y="1059572"/>
            <a:ext cx="3226829" cy="3305531"/>
          </a:xfrm>
        </p:spPr>
      </p:pic>
      <p:sp>
        <p:nvSpPr>
          <p:cNvPr id="5" name="Блок-схема: память с посл. доступом 4"/>
          <p:cNvSpPr/>
          <p:nvPr/>
        </p:nvSpPr>
        <p:spPr>
          <a:xfrm flipH="1">
            <a:off x="3923928" y="2252960"/>
            <a:ext cx="2000622" cy="1428750"/>
          </a:xfrm>
          <a:prstGeom prst="flowChartMagneticTape">
            <a:avLst/>
          </a:prstGeom>
          <a:solidFill>
            <a:srgbClr val="F9D729"/>
          </a:solidFill>
          <a:ln>
            <a:solidFill>
              <a:srgbClr val="B7273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139952" y="2551836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Hello, I’m Mr. Cook!</a:t>
            </a:r>
            <a:endParaRPr lang="ru-RU" sz="2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MV Boli" panose="0200050003020009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8812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L 0.06094 0.238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404664"/>
            <a:ext cx="6096000" cy="762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505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skerville Old Face" panose="02020602080505020303" pitchFamily="18" charset="0"/>
              </a:rPr>
              <a:t>Фонетическая зарядка:</a:t>
            </a:r>
            <a:endParaRPr lang="en-US" sz="3600" b="1" dirty="0">
              <a:ln w="11430"/>
              <a:solidFill>
                <a:srgbClr val="FF505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>
          <a:xfrm>
            <a:off x="1409700" y="1340768"/>
            <a:ext cx="6096000" cy="38862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[</a:t>
            </a:r>
            <a:r>
              <a:rPr lang="en-US" sz="2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p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] – porridge, please, potato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[</a:t>
            </a:r>
            <a:r>
              <a:rPr lang="en-US" sz="2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w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] 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– 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would, would you like </a:t>
            </a:r>
            <a:endParaRPr lang="en-US" sz="28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[</a:t>
            </a:r>
            <a:r>
              <a:rPr lang="en-US" sz="2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d</a:t>
            </a:r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з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]- sandwich, porridge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[</a:t>
            </a:r>
            <a:r>
              <a:rPr lang="en-US" sz="2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h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] –have, honey, here, here you are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[</a:t>
            </a:r>
            <a:r>
              <a:rPr lang="en-US" sz="2000" b="1" dirty="0" err="1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i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:] 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– 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ngsuh" panose="02030600000101010101" pitchFamily="18" charset="-127"/>
                <a:ea typeface="Gungsuh" panose="02030600000101010101" pitchFamily="18" charset="-127"/>
              </a:rPr>
              <a:t>sweet, meat, please</a:t>
            </a:r>
            <a:endParaRPr lang="en-US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43200" y="4800600"/>
            <a:ext cx="34290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Готовим еду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91621"/>
            <a:ext cx="175138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6199" y="3209131"/>
            <a:ext cx="2374253" cy="158283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7757" y="5024027"/>
            <a:ext cx="2087082" cy="156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675" y="5024027"/>
            <a:ext cx="2617651" cy="135104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Объект 15"/>
          <p:cNvSpPr>
            <a:spLocks noGrp="1"/>
          </p:cNvSpPr>
          <p:nvPr>
            <p:ph idx="1"/>
          </p:nvPr>
        </p:nvSpPr>
        <p:spPr>
          <a:xfrm>
            <a:off x="7516612" y="4941168"/>
            <a:ext cx="103388" cy="6976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5475" y="276027"/>
            <a:ext cx="6929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050" cap="none" spc="0" dirty="0" smtClean="0">
                <a:ln w="11430"/>
                <a:blipFill>
                  <a:blip r:embed="rId5"/>
                  <a:tile tx="0" ty="0" sx="100000" sy="100000" flip="none" algn="tl"/>
                </a:blipFill>
                <a:latin typeface="+mn-lt"/>
                <a:ea typeface="BatangChe" panose="02030609000101010101" pitchFamily="49" charset="-127"/>
              </a:rPr>
              <a:t>I like… for breakfast </a:t>
            </a:r>
            <a:endParaRPr lang="ru-RU" sz="1050" cap="none" spc="0" dirty="0">
              <a:ln w="11430"/>
              <a:blipFill>
                <a:blip r:embed="rId5"/>
                <a:tile tx="0" ty="0" sx="100000" sy="100000" flip="none" algn="tl"/>
              </a:blipFill>
              <a:latin typeface="+mn-lt"/>
              <a:ea typeface="BatangChe" panose="02030609000101010101" pitchFamily="49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37440"/>
            <a:ext cx="2332699" cy="136815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092" y="1637440"/>
            <a:ext cx="1973033" cy="123314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4449" y="1888286"/>
            <a:ext cx="1958275" cy="146870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4929" y="3312200"/>
            <a:ext cx="2141599" cy="214159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24812"/>
            <a:ext cx="1389525" cy="152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7641" y="4788060"/>
            <a:ext cx="2145832" cy="180127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5325" y="3192760"/>
            <a:ext cx="1856777" cy="139258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396" y="1553908"/>
            <a:ext cx="1781980" cy="170247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296705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68760"/>
            <a:ext cx="6096000" cy="762000"/>
          </a:xfrm>
        </p:spPr>
        <p:txBody>
          <a:bodyPr>
            <a:scene3d>
              <a:camera prst="perspectiveRight"/>
              <a:lightRig rig="flat" dir="tl">
                <a:rot lat="0" lon="0" rev="6600000"/>
              </a:lightRig>
            </a:scene3d>
            <a:sp3d extrusionH="25400" contourW="8890">
              <a:bevelT w="38100" h="31750" prst="hardEdg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PMingLiU-ExtB" panose="02020500000000000000" pitchFamily="18" charset="-120"/>
                <a:ea typeface="PMingLiU-ExtB" panose="02020500000000000000" pitchFamily="18" charset="-120"/>
              </a:rPr>
              <a:t>Let’s go shopping!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ea typeface="PMingLiU-ExtB" panose="02020500000000000000" pitchFamily="18" charset="-12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8975" y="2300486"/>
            <a:ext cx="4794384" cy="355833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206857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645" y="674767"/>
            <a:ext cx="6096000" cy="762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elaxedIns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otlight MT Light" panose="0204060206030A020304" pitchFamily="18" charset="0"/>
              </a:rPr>
              <a:t>List of food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63688" y="1700808"/>
            <a:ext cx="720080" cy="216024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 rot="2142924">
            <a:off x="5113348" y="4393056"/>
            <a:ext cx="2482082" cy="665338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732240" y="1700808"/>
            <a:ext cx="823982" cy="338437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1763688" y="1700808"/>
            <a:ext cx="4741118" cy="504056"/>
          </a:xfrm>
          <a:prstGeom prst="flowChartTermina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627784" y="2276872"/>
            <a:ext cx="3240360" cy="50405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1763688" y="4005064"/>
            <a:ext cx="4896544" cy="504056"/>
          </a:xfrm>
          <a:prstGeom prst="flowChartTermina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1763688" y="4519196"/>
            <a:ext cx="4896544" cy="565988"/>
          </a:xfrm>
          <a:prstGeom prst="flowChartTermina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1763688" y="5143500"/>
            <a:ext cx="4896544" cy="517748"/>
          </a:xfrm>
          <a:prstGeom prst="flowChartTerminator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65580143"/>
              </p:ext>
            </p:extLst>
          </p:nvPr>
        </p:nvGraphicFramePr>
        <p:xfrm>
          <a:off x="1691680" y="1700808"/>
          <a:ext cx="5856312" cy="39382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6616"/>
                <a:gridCol w="836616"/>
                <a:gridCol w="836616"/>
                <a:gridCol w="836616"/>
                <a:gridCol w="836616"/>
                <a:gridCol w="836616"/>
                <a:gridCol w="836616"/>
              </a:tblGrid>
              <a:tr h="5686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ru-RU" dirty="0"/>
                    </a:p>
                  </a:txBody>
                  <a:tcPr/>
                </a:tc>
              </a:tr>
              <a:tr h="5686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</a:tr>
              <a:tr h="5686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ru-RU" dirty="0"/>
                    </a:p>
                  </a:txBody>
                  <a:tcPr/>
                </a:tc>
              </a:tr>
              <a:tr h="52625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ru-RU" dirty="0"/>
                    </a:p>
                  </a:txBody>
                  <a:tcPr/>
                </a:tc>
              </a:tr>
              <a:tr h="5686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endParaRPr lang="ru-RU" dirty="0"/>
                    </a:p>
                  </a:txBody>
                  <a:tcPr/>
                </a:tc>
              </a:tr>
              <a:tr h="5686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/>
                </a:tc>
              </a:tr>
              <a:tr h="5686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1008112" cy="1240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792" y="3731151"/>
            <a:ext cx="1260872" cy="788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792" y="4718298"/>
            <a:ext cx="1260872" cy="8504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6490" y="5661967"/>
            <a:ext cx="1775470" cy="1076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720298"/>
            <a:ext cx="1705372" cy="1065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1834" y="4509120"/>
            <a:ext cx="1502777" cy="1004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3094" y="2866186"/>
            <a:ext cx="1390906" cy="1390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8427" y="1436767"/>
            <a:ext cx="1376184" cy="1032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681502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2" grpId="0" animBg="1"/>
      <p:bldP spid="11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5400" b="1" cap="all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entury" panose="02040604050505020304" pitchFamily="18" charset="0"/>
              </a:rPr>
              <a:t>Shops</a:t>
            </a:r>
            <a:endParaRPr lang="ru-RU" sz="5400" b="1" cap="all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50951"/>
            <a:ext cx="232277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83617"/>
            <a:ext cx="2163763" cy="344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83616"/>
            <a:ext cx="2103437" cy="344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2967335"/>
            <a:ext cx="151515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tomatoes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51869" y="3372505"/>
            <a:ext cx="121379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apples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3772615"/>
            <a:ext cx="147187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bananas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02919" y="5311499"/>
            <a:ext cx="145584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carrots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13396" y="4203503"/>
            <a:ext cx="129073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cabbage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542952"/>
            <a:ext cx="109998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lemons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51869" y="4912284"/>
            <a:ext cx="129073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oranges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3003173"/>
            <a:ext cx="97013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sweets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32330" y="3372505"/>
            <a:ext cx="61427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tea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60304" y="3772615"/>
            <a:ext cx="86594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cake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92961" y="4203503"/>
            <a:ext cx="11128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coffee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65726" y="4603613"/>
            <a:ext cx="105509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honey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45769" y="5003723"/>
            <a:ext cx="72808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jam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87502" y="3003173"/>
            <a:ext cx="75854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milk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03751" y="3403283"/>
            <a:ext cx="880369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eggs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44146" y="3886975"/>
            <a:ext cx="99418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butter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97952" y="4327508"/>
            <a:ext cx="109196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cheese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68949" y="4749946"/>
            <a:ext cx="178125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Ice - cream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98418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548680"/>
            <a:ext cx="8976320" cy="762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 can buy …   in …</a:t>
            </a:r>
            <a:endParaRPr lang="ru-RU" sz="4800" b="1" dirty="0">
              <a:ln w="11430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581" y="1988840"/>
            <a:ext cx="2813451" cy="211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4099" y="1988840"/>
            <a:ext cx="296116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626818"/>
            <a:ext cx="3382963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765" y="1484461"/>
            <a:ext cx="2808312" cy="5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53185"/>
            <a:ext cx="3351213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4098" y="1391940"/>
            <a:ext cx="297321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30677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Hippity Hop - English Songs for Kids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>
                  <p14:trim st="12137" end="10045.5822"/>
                </p14:media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7088" y="692697"/>
            <a:ext cx="7489825" cy="5472608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28647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621" y="673646"/>
            <a:ext cx="7632848" cy="54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Lesson 70.mp3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80358.4768" end="20483.5328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71550" y="5661025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xmlns="" val="25194801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19150"/>
            <a:ext cx="6096000" cy="762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Make up a dialogue</a:t>
            </a:r>
            <a:endParaRPr lang="ru-RU" sz="36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1259632" y="980728"/>
            <a:ext cx="2448272" cy="76944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Hello!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4463480" y="4365103"/>
            <a:ext cx="4680520" cy="584775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Good morning!</a:t>
            </a:r>
            <a:endParaRPr lang="ru-RU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843808" y="2909748"/>
            <a:ext cx="4104456" cy="954107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Give me a carrot, please.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1037377" y="5142640"/>
            <a:ext cx="3887259" cy="1077218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Here you are!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5796136" y="5327306"/>
            <a:ext cx="3041305" cy="707886"/>
          </a:xfrm>
          <a:prstGeom prst="homePlat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you!</a:t>
            </a:r>
            <a:endParaRPr lang="ru-RU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2796991" y="2063949"/>
            <a:ext cx="4255290" cy="523220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You are welcome!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098" name="Picture 2" descr="Благодарю!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9676" y="4725145"/>
            <a:ext cx="253248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165067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61 0.01041 L -0.11806 -0.473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-2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-0.17708 -0.0798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09 0.00787 L 0.37101 -0.422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2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-0.4882 -0.1888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10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34 -0.01759 L 0.15226 0.29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" y="1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</a:rPr>
              <a:t>Make up a dialogue</a:t>
            </a:r>
            <a:endParaRPr lang="ru-RU" sz="4000" b="1" dirty="0">
              <a:ln w="11430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802557"/>
            <a:ext cx="64043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Give me a carrot, please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2457187"/>
            <a:ext cx="4813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You are welcome!</a:t>
            </a:r>
            <a:endParaRPr lang="ru-RU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3068960"/>
            <a:ext cx="19239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Hello!</a:t>
            </a:r>
            <a:endParaRPr lang="ru-RU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39677" y="3645024"/>
            <a:ext cx="41376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Here you are!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36369" y="4254179"/>
            <a:ext cx="497984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Good morning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21693" y="4905669"/>
            <a:ext cx="389979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Thank you!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5658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8177" y="1124744"/>
            <a:ext cx="6096000" cy="38862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buFont typeface="+mj-lt"/>
              <a:buAutoNum type="arabicPeriod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Hello!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Good morning! 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Give me a carrot, please.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Here you are!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you.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You are welcome!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30" name="Picture 10" descr="Профессии в картинках для детей. - 24 May 2013 - Blog - Kip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3544"/>
            <a:ext cx="1679286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Детские магазины здоровой пищи - Стоковое фото Nagy-Bagoly Arpad #643068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2773" y="3429000"/>
            <a:ext cx="2155697" cy="223067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17534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anose="02040502050405020303" pitchFamily="18" charset="0"/>
              </a:rPr>
              <a:t>Сегодня на уроке…</a:t>
            </a:r>
            <a:endParaRPr lang="ru-RU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556792"/>
            <a:ext cx="6096000" cy="38862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200000"/>
              </a:lnSpc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anose="020E0502030303020204" pitchFamily="34" charset="0"/>
              </a:rPr>
              <a:t>Я узнал….</a:t>
            </a:r>
          </a:p>
          <a:p>
            <a:pPr>
              <a:lnSpc>
                <a:spcPct val="200000"/>
              </a:lnSpc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anose="020E0502030303020204" pitchFamily="34" charset="0"/>
              </a:rPr>
              <a:t>Я вспомнил…</a:t>
            </a:r>
          </a:p>
          <a:p>
            <a:pPr>
              <a:lnSpc>
                <a:spcPct val="200000"/>
              </a:lnSpc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anose="020E0502030303020204" pitchFamily="34" charset="0"/>
              </a:rPr>
              <a:t>Легче всего мне было…</a:t>
            </a:r>
          </a:p>
          <a:p>
            <a:pPr>
              <a:lnSpc>
                <a:spcPct val="200000"/>
              </a:lnSpc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anose="020E0502030303020204" pitchFamily="34" charset="0"/>
              </a:rPr>
              <a:t>Для меня было особенно трудно…..</a:t>
            </a:r>
          </a:p>
          <a:p>
            <a:pPr>
              <a:lnSpc>
                <a:spcPct val="200000"/>
              </a:lnSpc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ndara" panose="020E0502030303020204" pitchFamily="34" charset="0"/>
              </a:rPr>
              <a:t>Самым интересным на уроке было….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17734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Прощайте!!!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13777">
            <a:off x="2860834" y="2091158"/>
            <a:ext cx="3209338" cy="1768780"/>
          </a:xfrm>
          <a:prstGeom prst="rect">
            <a:avLst/>
          </a:prstGeom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Счетверенная стрелка 1"/>
          <p:cNvSpPr/>
          <p:nvPr/>
        </p:nvSpPr>
        <p:spPr>
          <a:xfrm>
            <a:off x="3707904" y="4653136"/>
            <a:ext cx="45719" cy="64807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нимированные (8)">
  <a:themeElements>
    <a:clrScheme name="FoodPyrPres_all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odPyrPres_ally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oodPyrPres_al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odPyrPres_all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odPyrPres_all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275</Words>
  <Application>Microsoft Office PowerPoint</Application>
  <PresentationFormat>Экран (4:3)</PresentationFormat>
  <Paragraphs>113</Paragraphs>
  <Slides>16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анимированные (8)</vt:lpstr>
      <vt:lpstr>Let’s go shopping!</vt:lpstr>
      <vt:lpstr>Слайд 2</vt:lpstr>
      <vt:lpstr>Слайд 3</vt:lpstr>
      <vt:lpstr>Фонетическая зарядка:</vt:lpstr>
      <vt:lpstr>Слайд 5</vt:lpstr>
      <vt:lpstr>Let’s go shopping!</vt:lpstr>
      <vt:lpstr>List of food</vt:lpstr>
      <vt:lpstr>Shops</vt:lpstr>
      <vt:lpstr>I can buy …   in …</vt:lpstr>
      <vt:lpstr>Слайд 10</vt:lpstr>
      <vt:lpstr>Слайд 11</vt:lpstr>
      <vt:lpstr>Make up a dialogue</vt:lpstr>
      <vt:lpstr>Make up a dialogue</vt:lpstr>
      <vt:lpstr>Слайд 14</vt:lpstr>
      <vt:lpstr>Сегодня на уроке…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go shopping!</dc:title>
  <dc:creator>Елена</dc:creator>
  <cp:lastModifiedBy>3</cp:lastModifiedBy>
  <cp:revision>49</cp:revision>
  <dcterms:created xsi:type="dcterms:W3CDTF">2014-11-04T09:42:12Z</dcterms:created>
  <dcterms:modified xsi:type="dcterms:W3CDTF">2015-12-08T17:55:47Z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TC010188041033</vt:lpwstr>
  </property>
</Properties>
</file>