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5"/>
  </p:notesMasterIdLst>
  <p:sldIdLst>
    <p:sldId id="256" r:id="rId2"/>
    <p:sldId id="275" r:id="rId3"/>
    <p:sldId id="276" r:id="rId4"/>
    <p:sldId id="257" r:id="rId5"/>
    <p:sldId id="258" r:id="rId6"/>
    <p:sldId id="259" r:id="rId7"/>
    <p:sldId id="277" r:id="rId8"/>
    <p:sldId id="260" r:id="rId9"/>
    <p:sldId id="261" r:id="rId10"/>
    <p:sldId id="262" r:id="rId11"/>
    <p:sldId id="278" r:id="rId12"/>
    <p:sldId id="264" r:id="rId13"/>
    <p:sldId id="263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0C1F0-545E-4DBC-B16B-3FF3498B7D1A}" type="datetimeFigureOut">
              <a:rPr lang="ru-RU" smtClean="0"/>
              <a:t>18.11.2010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A1572D-424E-4526-98AB-9A3C13DFC9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7644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A1572D-424E-4526-98AB-9A3C13DFC9EA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4939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18.11.2010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283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5256584"/>
          </a:xfrm>
        </p:spPr>
        <p:txBody>
          <a:bodyPr/>
          <a:lstStyle/>
          <a:p>
            <a:r>
              <a:rPr lang="ru-RU" dirty="0" smtClean="0"/>
              <a:t>Остров «Зелёная </a:t>
            </a:r>
            <a:r>
              <a:rPr lang="ru-RU" dirty="0"/>
              <a:t>зона».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7517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31636906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37312"/>
          </a:xfrm>
        </p:spPr>
        <p:txBody>
          <a:bodyPr/>
          <a:lstStyle/>
          <a:p>
            <a:r>
              <a:rPr lang="ru-RU" sz="3200" dirty="0" smtClean="0"/>
              <a:t>Задание №6.</a:t>
            </a:r>
            <a:br>
              <a:rPr lang="ru-RU" sz="3200" dirty="0" smtClean="0"/>
            </a:br>
            <a:r>
              <a:rPr lang="ru-RU" sz="3200" dirty="0" smtClean="0"/>
              <a:t>-Запишите однокоренные слова к слову «Вода»</a:t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>-Разберите по составу: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>подводный</a:t>
            </a:r>
            <a:br>
              <a:rPr lang="ru-RU" sz="3200" dirty="0" smtClean="0"/>
            </a:br>
            <a:r>
              <a:rPr lang="ru-RU" sz="3200" dirty="0" smtClean="0"/>
              <a:t>- Составь предложение со словом</a:t>
            </a:r>
            <a:br>
              <a:rPr lang="ru-RU" sz="3200" dirty="0" smtClean="0"/>
            </a:br>
            <a:r>
              <a:rPr lang="ru-RU" sz="3200" dirty="0" smtClean="0"/>
              <a:t>«Вода»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658171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976664"/>
          </a:xfrm>
        </p:spPr>
        <p:txBody>
          <a:bodyPr/>
          <a:lstStyle/>
          <a:p>
            <a:pPr algn="l"/>
            <a:r>
              <a:rPr lang="ru-RU" sz="4000" b="1" dirty="0">
                <a:solidFill>
                  <a:schemeClr val="tx1"/>
                </a:solidFill>
              </a:rPr>
              <a:t>Задание № </a:t>
            </a:r>
            <a:r>
              <a:rPr lang="ru-RU" sz="4000" b="1" dirty="0" smtClean="0">
                <a:solidFill>
                  <a:schemeClr val="tx1"/>
                </a:solidFill>
              </a:rPr>
              <a:t>5: </a:t>
            </a:r>
            <a:r>
              <a:rPr lang="ru-RU" sz="4000" b="1" dirty="0">
                <a:solidFill>
                  <a:schemeClr val="tx1"/>
                </a:solidFill>
              </a:rPr>
              <a:t>расшифровать пословицу, изображённую на рисунке</a:t>
            </a:r>
            <a:r>
              <a:rPr lang="ru-RU" sz="4000" b="1" dirty="0" smtClean="0">
                <a:solidFill>
                  <a:schemeClr val="tx1"/>
                </a:solidFill>
              </a:rPr>
              <a:t>.</a:t>
            </a:r>
            <a:r>
              <a:rPr lang="ru-RU" sz="4000" dirty="0">
                <a:solidFill>
                  <a:schemeClr val="tx1"/>
                </a:solidFill>
              </a:rPr>
              <a:t/>
            </a:r>
            <a:br>
              <a:rPr lang="ru-RU" sz="4000" dirty="0">
                <a:solidFill>
                  <a:schemeClr val="tx1"/>
                </a:solidFill>
              </a:rPr>
            </a:br>
            <a:r>
              <a:rPr lang="ru-RU" sz="4000" dirty="0">
                <a:solidFill>
                  <a:schemeClr val="tx1"/>
                </a:solidFill>
              </a:rPr>
              <a:t/>
            </a:r>
            <a:br>
              <a:rPr lang="ru-RU" sz="4000" dirty="0">
                <a:solidFill>
                  <a:schemeClr val="tx1"/>
                </a:solidFill>
              </a:rPr>
            </a:br>
            <a:r>
              <a:rPr lang="ru-RU" sz="4000" dirty="0">
                <a:solidFill>
                  <a:schemeClr val="tx1"/>
                </a:solidFill>
              </a:rPr>
              <a:t/>
            </a:r>
            <a:br>
              <a:rPr lang="ru-RU" sz="4000" dirty="0">
                <a:solidFill>
                  <a:schemeClr val="tx1"/>
                </a:solidFill>
              </a:rPr>
            </a:br>
            <a:r>
              <a:rPr lang="ru-RU" sz="4000" dirty="0">
                <a:solidFill>
                  <a:schemeClr val="tx1"/>
                </a:solidFill>
              </a:rPr>
              <a:t/>
            </a:r>
            <a:br>
              <a:rPr lang="ru-RU" sz="4000" dirty="0">
                <a:solidFill>
                  <a:schemeClr val="tx1"/>
                </a:solidFill>
              </a:rPr>
            </a:br>
            <a:r>
              <a:rPr lang="ru-RU" sz="4000" dirty="0">
                <a:solidFill>
                  <a:schemeClr val="tx1"/>
                </a:solidFill>
              </a:rPr>
              <a:t/>
            </a:r>
            <a:br>
              <a:rPr lang="ru-RU" sz="4000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39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11705117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64904"/>
            <a:ext cx="8229600" cy="3456384"/>
          </a:xfrm>
        </p:spPr>
        <p:txBody>
          <a:bodyPr/>
          <a:lstStyle/>
          <a:p>
            <a:r>
              <a:rPr lang="ru-RU" dirty="0" smtClean="0"/>
              <a:t>УЧЕНЬЕ СВЕТ, А НЕ УЧЕНЬЕ ТЬМА.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79848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4561767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2520280"/>
          </a:xfrm>
        </p:spPr>
        <p:txBody>
          <a:bodyPr/>
          <a:lstStyle/>
          <a:p>
            <a:r>
              <a:rPr lang="ru-RU" dirty="0" smtClean="0"/>
              <a:t>БЕЗ ТРУДА НЕ ВЫЛОВИТЬ И РЫБКУ ИЗ ПРУДА.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2408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23848537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21288"/>
          </a:xfrm>
        </p:spPr>
        <p:txBody>
          <a:bodyPr/>
          <a:lstStyle/>
          <a:p>
            <a:r>
              <a:rPr lang="ru-RU" dirty="0" smtClean="0"/>
              <a:t>НЕ ИМЕЙ СТО РУБЛЕЙ, А ИМЕЙ СТО ДРУЗЕЙ.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4829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37312"/>
          </a:xfrm>
        </p:spPr>
        <p:txBody>
          <a:bodyPr/>
          <a:lstStyle/>
          <a:p>
            <a:r>
              <a:rPr lang="ru-RU" dirty="0" smtClean="0"/>
              <a:t>ОСТРОВ ЗАГАДОК ПРО СЛОВА.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34012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  <p:extLst>
      <p:ext uri="{BB962C8B-B14F-4D97-AF65-F5344CB8AC3E}">
        <p14:creationId xmlns:p14="http://schemas.microsoft.com/office/powerpoint/2010/main" val="16960224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669360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СЕМЬ РАЗ ОТМЕРЬ, ОДИН РАЗ ОТРЕЖЬ.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43593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068960"/>
            <a:ext cx="8229600" cy="16002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1"/>
            <a:ext cx="9324528" cy="6858000"/>
          </a:xfrm>
        </p:spPr>
      </p:pic>
    </p:spTree>
    <p:extLst>
      <p:ext uri="{BB962C8B-B14F-4D97-AF65-F5344CB8AC3E}">
        <p14:creationId xmlns:p14="http://schemas.microsoft.com/office/powerpoint/2010/main" val="5122126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597352"/>
          </a:xfrm>
        </p:spPr>
        <p:txBody>
          <a:bodyPr/>
          <a:lstStyle/>
          <a:p>
            <a:r>
              <a:rPr lang="ru-RU" dirty="0" smtClean="0"/>
              <a:t>ЗА ОДНИМ ЗАЙЦЕМ ПОГОНИШЬСЯ, НИ ОДНОГО НЕ ПОЙМАЕШЬ,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0387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2570203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597666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268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b="1" dirty="0" smtClean="0"/>
              <a:t>Задание </a:t>
            </a:r>
            <a:r>
              <a:rPr lang="ru-RU" sz="2800" b="1" dirty="0"/>
              <a:t>№ 1: угадать пары слов, отличающиеся только одной буквой</a:t>
            </a:r>
            <a:r>
              <a:rPr lang="ru-RU" sz="2800" dirty="0"/>
              <a:t>.</a:t>
            </a:r>
          </a:p>
          <a:p>
            <a:endParaRPr lang="ru-RU" sz="2800" dirty="0"/>
          </a:p>
          <a:p>
            <a:pPr marL="0" indent="0">
              <a:buNone/>
            </a:pPr>
            <a:r>
              <a:rPr lang="ru-RU" sz="2800" b="1" dirty="0" smtClean="0"/>
              <a:t>1</a:t>
            </a:r>
            <a:r>
              <a:rPr lang="ru-RU" sz="2800" dirty="0" smtClean="0"/>
              <a:t> </a:t>
            </a:r>
            <a:r>
              <a:rPr lang="ru-RU" sz="2800" dirty="0"/>
              <a:t>- С буквой «У» - на мне сидят,</a:t>
            </a:r>
          </a:p>
          <a:p>
            <a:pPr marL="0" indent="0">
              <a:buNone/>
            </a:pPr>
            <a:r>
              <a:rPr lang="ru-RU" sz="2800" dirty="0"/>
              <a:t>     С буквой «О» - за мной едят</a:t>
            </a:r>
            <a:r>
              <a:rPr lang="ru-RU" sz="2800" dirty="0" smtClean="0"/>
              <a:t>.</a:t>
            </a:r>
            <a:endParaRPr lang="ru-RU" sz="2800" dirty="0"/>
          </a:p>
          <a:p>
            <a:pPr marL="0" indent="0">
              <a:buNone/>
            </a:pPr>
            <a:r>
              <a:rPr lang="ru-RU" sz="2800" b="1" dirty="0" smtClean="0"/>
              <a:t>2</a:t>
            </a:r>
            <a:r>
              <a:rPr lang="ru-RU" sz="2800" dirty="0" smtClean="0"/>
              <a:t> </a:t>
            </a:r>
            <a:r>
              <a:rPr lang="ru-RU" sz="2800" dirty="0"/>
              <a:t>- С буквой «Т» - весенний месяц это,</a:t>
            </a:r>
          </a:p>
          <a:p>
            <a:pPr marL="0" indent="0">
              <a:buNone/>
            </a:pPr>
            <a:r>
              <a:rPr lang="ru-RU" sz="2800" dirty="0"/>
              <a:t>     А вот с «С» - огромная планета</a:t>
            </a:r>
            <a:r>
              <a:rPr lang="ru-RU" sz="2800" dirty="0" smtClean="0"/>
              <a:t>.</a:t>
            </a:r>
            <a:endParaRPr lang="ru-RU" sz="2800" dirty="0"/>
          </a:p>
          <a:p>
            <a:pPr marL="0" indent="0">
              <a:buNone/>
            </a:pPr>
            <a:r>
              <a:rPr lang="ru-RU" sz="2800" b="1" dirty="0"/>
              <a:t>3</a:t>
            </a:r>
            <a:r>
              <a:rPr lang="ru-RU" sz="2800" dirty="0"/>
              <a:t> - С буквой «Г» - я по небу лечу,</a:t>
            </a:r>
          </a:p>
          <a:p>
            <a:pPr marL="0" indent="0">
              <a:buNone/>
            </a:pPr>
            <a:r>
              <a:rPr lang="ru-RU" sz="2800" dirty="0"/>
              <a:t>     С буквой «В» - детишек я лечу.</a:t>
            </a:r>
          </a:p>
          <a:p>
            <a:pPr marL="0" indent="0">
              <a:buNone/>
            </a:pPr>
            <a:r>
              <a:rPr lang="ru-RU" sz="2800" dirty="0"/>
              <a:t>   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5577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5472608"/>
          </a:xfrm>
        </p:spPr>
        <p:txBody>
          <a:bodyPr/>
          <a:lstStyle/>
          <a:p>
            <a:pPr lvl="0" algn="l">
              <a:lnSpc>
                <a:spcPct val="100000"/>
              </a:lnSpc>
            </a:pPr>
            <a:r>
              <a:rPr lang="ru-RU" sz="2800" b="1" dirty="0">
                <a:solidFill>
                  <a:schemeClr val="tx1"/>
                </a:solidFill>
              </a:rPr>
              <a:t/>
            </a:r>
            <a:br>
              <a:rPr lang="ru-RU" sz="2800" b="1" dirty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>Задание </a:t>
            </a:r>
            <a:r>
              <a:rPr lang="ru-RU" sz="2800" b="1" dirty="0">
                <a:solidFill>
                  <a:schemeClr val="tx1"/>
                </a:solidFill>
              </a:rPr>
              <a:t>№ 2: </a:t>
            </a:r>
            <a:r>
              <a:rPr lang="ru-RU" sz="2800" b="1" dirty="0" smtClean="0">
                <a:solidFill>
                  <a:schemeClr val="tx1"/>
                </a:solidFill>
              </a:rPr>
              <a:t>отгадать </a:t>
            </a:r>
            <a:r>
              <a:rPr lang="ru-RU" sz="2800" b="1" dirty="0">
                <a:solidFill>
                  <a:schemeClr val="tx1"/>
                </a:solidFill>
              </a:rPr>
              <a:t>слово по его определениям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1. </a:t>
            </a:r>
            <a:r>
              <a:rPr lang="ru-RU" sz="3200" dirty="0">
                <a:solidFill>
                  <a:schemeClr val="tx1"/>
                </a:solidFill>
                <a:effectLst/>
              </a:rPr>
              <a:t>Б</a:t>
            </a:r>
            <a:r>
              <a:rPr lang="ru-RU" sz="3200" dirty="0" smtClean="0">
                <a:solidFill>
                  <a:schemeClr val="tx1"/>
                </a:solidFill>
                <a:effectLst/>
              </a:rPr>
              <a:t>елый</a:t>
            </a:r>
            <a:r>
              <a:rPr lang="ru-RU" sz="3200" dirty="0">
                <a:solidFill>
                  <a:schemeClr val="tx1"/>
                </a:solidFill>
                <a:effectLst/>
              </a:rPr>
              <a:t>, чёрный, пышный, румяный, свежий, чёрствый, ржаной, пшеничный. </a:t>
            </a:r>
            <a:br>
              <a:rPr lang="ru-RU" sz="3200" dirty="0">
                <a:solidFill>
                  <a:schemeClr val="tx1"/>
                </a:solidFill>
                <a:effectLst/>
              </a:rPr>
            </a:br>
            <a:r>
              <a:rPr lang="ru-RU" sz="3200" dirty="0" smtClean="0">
                <a:solidFill>
                  <a:schemeClr val="tx1"/>
                </a:solidFill>
                <a:effectLst/>
              </a:rPr>
              <a:t> 2.Ночной</a:t>
            </a:r>
            <a:r>
              <a:rPr lang="ru-RU" sz="3200" dirty="0">
                <a:solidFill>
                  <a:schemeClr val="tx1"/>
                </a:solidFill>
                <a:effectLst/>
              </a:rPr>
              <a:t>, дневной, детский, массажный, обувной, заварной, масляный</a:t>
            </a:r>
            <a:r>
              <a:rPr lang="ru-RU" sz="3200" dirty="0" smtClean="0">
                <a:solidFill>
                  <a:schemeClr val="tx1"/>
                </a:solidFill>
                <a:effectLst/>
              </a:rPr>
              <a:t>.</a:t>
            </a:r>
            <a:br>
              <a:rPr lang="ru-RU" sz="3200" dirty="0" smtClean="0">
                <a:solidFill>
                  <a:schemeClr val="tx1"/>
                </a:solidFill>
                <a:effectLst/>
              </a:rPr>
            </a:br>
            <a:r>
              <a:rPr lang="ru-RU" sz="3200" dirty="0" smtClean="0">
                <a:solidFill>
                  <a:schemeClr val="tx1"/>
                </a:solidFill>
                <a:effectLst/>
              </a:rPr>
              <a:t> 3. Белая</a:t>
            </a:r>
            <a:r>
              <a:rPr lang="ru-RU" sz="3200" dirty="0">
                <a:solidFill>
                  <a:schemeClr val="tx1"/>
                </a:solidFill>
                <a:effectLst/>
              </a:rPr>
              <a:t>, серая, юркая, летучая, полевая, компьютерная. </a:t>
            </a:r>
            <a:r>
              <a:rPr lang="ru-RU" sz="2400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2400" dirty="0" smtClean="0">
                <a:solidFill>
                  <a:schemeClr val="tx1"/>
                </a:solidFill>
                <a:effectLst/>
              </a:rPr>
            </a:br>
            <a:r>
              <a:rPr lang="ru-RU" sz="2400" dirty="0">
                <a:solidFill>
                  <a:schemeClr val="tx1"/>
                </a:solidFill>
                <a:effectLst/>
              </a:rPr>
              <a:t/>
            </a:r>
            <a:br>
              <a:rPr lang="ru-RU" sz="2400" dirty="0">
                <a:solidFill>
                  <a:schemeClr val="tx1"/>
                </a:solidFill>
                <a:effectLst/>
              </a:rPr>
            </a:br>
            <a:r>
              <a:rPr lang="ru-RU" sz="2400" dirty="0">
                <a:solidFill>
                  <a:schemeClr val="tx1"/>
                </a:solidFill>
                <a:effectLst/>
              </a:rPr>
              <a:t/>
            </a:r>
            <a:br>
              <a:rPr lang="ru-RU" sz="2400" dirty="0">
                <a:solidFill>
                  <a:schemeClr val="tx1"/>
                </a:solidFill>
                <a:effectLst/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9554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4824536"/>
          </a:xfrm>
        </p:spPr>
        <p:txBody>
          <a:bodyPr/>
          <a:lstStyle/>
          <a:p>
            <a:r>
              <a:rPr lang="ru-RU" sz="6600" dirty="0"/>
              <a:t>Остров </a:t>
            </a:r>
            <a:r>
              <a:rPr lang="ru-RU" sz="6600" dirty="0" smtClean="0"/>
              <a:t>правописания.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3492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4230279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4968552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ru-RU" sz="3600" b="1" dirty="0" smtClean="0">
                <a:solidFill>
                  <a:schemeClr val="tx1"/>
                </a:solidFill>
              </a:rPr>
              <a:t/>
            </a:r>
            <a:br>
              <a:rPr lang="ru-RU" sz="3600" b="1" dirty="0" smtClean="0">
                <a:solidFill>
                  <a:schemeClr val="tx1"/>
                </a:solidFill>
              </a:rPr>
            </a:br>
            <a:r>
              <a:rPr lang="ru-RU" sz="3600" b="1" dirty="0">
                <a:solidFill>
                  <a:schemeClr val="tx1"/>
                </a:solidFill>
              </a:rPr>
              <a:t/>
            </a:r>
            <a:br>
              <a:rPr lang="ru-RU" sz="3600" b="1" dirty="0">
                <a:solidFill>
                  <a:schemeClr val="tx1"/>
                </a:solidFill>
              </a:rPr>
            </a:br>
            <a:r>
              <a:rPr lang="ru-RU" sz="3600" b="1" dirty="0" smtClean="0">
                <a:solidFill>
                  <a:schemeClr val="tx1"/>
                </a:solidFill>
              </a:rPr>
              <a:t>Задание </a:t>
            </a:r>
            <a:r>
              <a:rPr lang="ru-RU" sz="3600" b="1" dirty="0">
                <a:solidFill>
                  <a:schemeClr val="tx1"/>
                </a:solidFill>
              </a:rPr>
              <a:t>№ 3: вставить пропущенные </a:t>
            </a:r>
            <a:r>
              <a:rPr lang="ru-RU" sz="3600" b="1" dirty="0" smtClean="0">
                <a:solidFill>
                  <a:schemeClr val="tx1"/>
                </a:solidFill>
              </a:rPr>
              <a:t>буквы, </a:t>
            </a:r>
            <a:r>
              <a:rPr lang="ru-RU" sz="3600" b="1" dirty="0">
                <a:solidFill>
                  <a:schemeClr val="tx1"/>
                </a:solidFill>
              </a:rPr>
              <a:t>подобрав и записав проверочные </a:t>
            </a:r>
            <a:r>
              <a:rPr lang="ru-RU" sz="3600" b="1" dirty="0" smtClean="0">
                <a:solidFill>
                  <a:schemeClr val="tx1"/>
                </a:solidFill>
              </a:rPr>
              <a:t>слова.</a:t>
            </a:r>
            <a:r>
              <a:rPr lang="ru-RU" sz="3200" b="1" dirty="0" smtClean="0">
                <a:solidFill>
                  <a:schemeClr val="tx1"/>
                </a:solidFill>
              </a:rPr>
              <a:t/>
            </a:r>
            <a:br>
              <a:rPr lang="ru-RU" sz="3200" b="1" dirty="0" smtClean="0">
                <a:solidFill>
                  <a:schemeClr val="tx1"/>
                </a:solidFill>
              </a:rPr>
            </a:br>
            <a:r>
              <a:rPr lang="ru-RU" sz="4000" dirty="0" smtClean="0">
                <a:solidFill>
                  <a:schemeClr val="tx1"/>
                </a:solidFill>
              </a:rPr>
              <a:t>      </a:t>
            </a:r>
            <a:r>
              <a:rPr lang="ru-RU" sz="4000" dirty="0" smtClean="0">
                <a:solidFill>
                  <a:schemeClr val="tx1"/>
                </a:solidFill>
              </a:rPr>
              <a:t> </a:t>
            </a:r>
            <a:r>
              <a:rPr lang="ru-RU" sz="4000" dirty="0" smtClean="0">
                <a:solidFill>
                  <a:schemeClr val="tx1"/>
                </a:solidFill>
              </a:rPr>
              <a:t>1.  П </a:t>
            </a:r>
            <a:r>
              <a:rPr lang="ru-RU" sz="4000" dirty="0">
                <a:solidFill>
                  <a:schemeClr val="tx1"/>
                </a:solidFill>
              </a:rPr>
              <a:t>.. ля ,</a:t>
            </a:r>
            <a:r>
              <a:rPr lang="ru-RU" sz="4000" dirty="0" smtClean="0">
                <a:solidFill>
                  <a:schemeClr val="tx1"/>
                </a:solidFill>
              </a:rPr>
              <a:t>  с.. </a:t>
            </a:r>
            <a:r>
              <a:rPr lang="ru-RU" sz="4000" dirty="0" err="1">
                <a:solidFill>
                  <a:schemeClr val="tx1"/>
                </a:solidFill>
              </a:rPr>
              <a:t>ды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smtClean="0">
                <a:solidFill>
                  <a:schemeClr val="tx1"/>
                </a:solidFill>
              </a:rPr>
              <a:t>,</a:t>
            </a:r>
            <a:r>
              <a:rPr lang="ru-RU" sz="4000" dirty="0">
                <a:solidFill>
                  <a:schemeClr val="tx1"/>
                </a:solidFill>
              </a:rPr>
              <a:t/>
            </a:r>
            <a:br>
              <a:rPr lang="ru-RU" sz="4000" dirty="0">
                <a:solidFill>
                  <a:schemeClr val="tx1"/>
                </a:solidFill>
              </a:rPr>
            </a:br>
            <a:r>
              <a:rPr lang="ru-RU" sz="4000" dirty="0" smtClean="0">
                <a:solidFill>
                  <a:schemeClr val="tx1"/>
                </a:solidFill>
              </a:rPr>
              <a:t>гр</a:t>
            </a:r>
            <a:r>
              <a:rPr lang="ru-RU" sz="4000" dirty="0">
                <a:solidFill>
                  <a:schemeClr val="tx1"/>
                </a:solidFill>
              </a:rPr>
              <a:t>.. </a:t>
            </a:r>
            <a:r>
              <a:rPr lang="ru-RU" sz="4000" dirty="0" err="1">
                <a:solidFill>
                  <a:schemeClr val="tx1"/>
                </a:solidFill>
              </a:rPr>
              <a:t>б</a:t>
            </a:r>
            <a:r>
              <a:rPr lang="ru-RU" sz="4000" dirty="0" err="1" smtClean="0">
                <a:solidFill>
                  <a:schemeClr val="tx1"/>
                </a:solidFill>
              </a:rPr>
              <a:t>ной</a:t>
            </a:r>
            <a:r>
              <a:rPr lang="ru-RU" sz="4000" dirty="0" smtClean="0">
                <a:solidFill>
                  <a:schemeClr val="tx1"/>
                </a:solidFill>
              </a:rPr>
              <a:t>,  т.. </a:t>
            </a:r>
            <a:r>
              <a:rPr lang="ru-RU" sz="4000" dirty="0" err="1">
                <a:solidFill>
                  <a:schemeClr val="tx1"/>
                </a:solidFill>
              </a:rPr>
              <a:t>г</a:t>
            </a:r>
            <a:r>
              <a:rPr lang="ru-RU" sz="4000" dirty="0" err="1" smtClean="0">
                <a:solidFill>
                  <a:schemeClr val="tx1"/>
                </a:solidFill>
              </a:rPr>
              <a:t>ровый</a:t>
            </a:r>
            <a:r>
              <a:rPr lang="ru-RU" sz="4000" dirty="0" smtClean="0">
                <a:solidFill>
                  <a:schemeClr val="tx1"/>
                </a:solidFill>
              </a:rPr>
              <a:t>, м </a:t>
            </a:r>
            <a:r>
              <a:rPr lang="ru-RU" sz="4000" dirty="0">
                <a:solidFill>
                  <a:schemeClr val="tx1"/>
                </a:solidFill>
              </a:rPr>
              <a:t>.. </a:t>
            </a:r>
            <a:r>
              <a:rPr lang="ru-RU" sz="4000" dirty="0" err="1" smtClean="0">
                <a:solidFill>
                  <a:schemeClr val="tx1"/>
                </a:solidFill>
              </a:rPr>
              <a:t>ря</a:t>
            </a:r>
            <a:r>
              <a:rPr lang="ru-RU" sz="4000" dirty="0">
                <a:solidFill>
                  <a:schemeClr val="tx1"/>
                </a:solidFill>
              </a:rPr>
              <a:t>,</a:t>
            </a:r>
            <a:r>
              <a:rPr lang="ru-RU" sz="4000" dirty="0" smtClean="0">
                <a:solidFill>
                  <a:schemeClr val="tx1"/>
                </a:solidFill>
              </a:rPr>
              <a:t>   </a:t>
            </a:r>
            <a:r>
              <a:rPr lang="ru-RU" sz="4000" dirty="0" err="1" smtClean="0">
                <a:solidFill>
                  <a:schemeClr val="tx1"/>
                </a:solidFill>
              </a:rPr>
              <a:t>пр</a:t>
            </a:r>
            <a:r>
              <a:rPr lang="ru-RU" sz="4000" dirty="0" err="1">
                <a:solidFill>
                  <a:schemeClr val="tx1"/>
                </a:solidFill>
              </a:rPr>
              <a:t>..мой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smtClean="0">
                <a:solidFill>
                  <a:schemeClr val="tx1"/>
                </a:solidFill>
              </a:rPr>
              <a:t>,</a:t>
            </a:r>
            <a:r>
              <a:rPr lang="ru-RU" sz="4000" dirty="0" err="1" smtClean="0">
                <a:solidFill>
                  <a:schemeClr val="tx1"/>
                </a:solidFill>
              </a:rPr>
              <a:t>ст</a:t>
            </a:r>
            <a:r>
              <a:rPr lang="ru-RU" sz="4000" dirty="0">
                <a:solidFill>
                  <a:schemeClr val="tx1"/>
                </a:solidFill>
              </a:rPr>
              <a:t>..</a:t>
            </a:r>
            <a:r>
              <a:rPr lang="ru-RU" sz="4000" dirty="0" err="1">
                <a:solidFill>
                  <a:schemeClr val="tx1"/>
                </a:solidFill>
              </a:rPr>
              <a:t>лы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smtClean="0">
                <a:solidFill>
                  <a:schemeClr val="tx1"/>
                </a:solidFill>
              </a:rPr>
              <a:t>,  л </a:t>
            </a:r>
            <a:r>
              <a:rPr lang="ru-RU" sz="4000" dirty="0">
                <a:solidFill>
                  <a:schemeClr val="tx1"/>
                </a:solidFill>
              </a:rPr>
              <a:t>..</a:t>
            </a:r>
            <a:r>
              <a:rPr lang="ru-RU" sz="4000" dirty="0" err="1" smtClean="0">
                <a:solidFill>
                  <a:schemeClr val="tx1"/>
                </a:solidFill>
              </a:rPr>
              <a:t>сной</a:t>
            </a:r>
            <a:r>
              <a:rPr lang="ru-RU" sz="4000" dirty="0" smtClean="0">
                <a:solidFill>
                  <a:schemeClr val="tx1"/>
                </a:solidFill>
              </a:rPr>
              <a:t>, </a:t>
            </a:r>
            <a:r>
              <a:rPr lang="ru-RU" sz="4000" dirty="0" err="1" smtClean="0">
                <a:solidFill>
                  <a:schemeClr val="tx1"/>
                </a:solidFill>
              </a:rPr>
              <a:t>дер.во</a:t>
            </a:r>
            <a:r>
              <a:rPr lang="ru-RU" sz="4000" dirty="0" smtClean="0">
                <a:solidFill>
                  <a:schemeClr val="tx1"/>
                </a:solidFill>
              </a:rPr>
              <a:t>,</a:t>
            </a:r>
            <a:br>
              <a:rPr lang="ru-RU" sz="4000" dirty="0" smtClean="0">
                <a:solidFill>
                  <a:schemeClr val="tx1"/>
                </a:solidFill>
              </a:rPr>
            </a:br>
            <a:r>
              <a:rPr lang="ru-RU" sz="4000" dirty="0" smtClean="0">
                <a:solidFill>
                  <a:schemeClr val="tx1"/>
                </a:solidFill>
              </a:rPr>
              <a:t>м.сты.2</a:t>
            </a:r>
            <a:r>
              <a:rPr lang="ru-RU" sz="4000" dirty="0" smtClean="0">
                <a:solidFill>
                  <a:schemeClr val="tx1"/>
                </a:solidFill>
              </a:rPr>
              <a:t>. </a:t>
            </a:r>
            <a:r>
              <a:rPr lang="ru-RU" sz="4000" dirty="0" err="1" smtClean="0">
                <a:solidFill>
                  <a:schemeClr val="tx1"/>
                </a:solidFill>
              </a:rPr>
              <a:t>Дроз</a:t>
            </a:r>
            <a:r>
              <a:rPr lang="ru-RU" sz="4000" dirty="0" smtClean="0">
                <a:solidFill>
                  <a:schemeClr val="tx1"/>
                </a:solidFill>
              </a:rPr>
              <a:t>(</a:t>
            </a:r>
            <a:r>
              <a:rPr lang="ru-RU" sz="4000" dirty="0" err="1" smtClean="0">
                <a:solidFill>
                  <a:schemeClr val="tx1"/>
                </a:solidFill>
              </a:rPr>
              <a:t>т,д</a:t>
            </a:r>
            <a:r>
              <a:rPr lang="ru-RU" sz="4000" dirty="0" smtClean="0">
                <a:solidFill>
                  <a:schemeClr val="tx1"/>
                </a:solidFill>
              </a:rPr>
              <a:t>), сне(</a:t>
            </a:r>
            <a:r>
              <a:rPr lang="ru-RU" sz="4000" dirty="0" err="1" smtClean="0">
                <a:solidFill>
                  <a:schemeClr val="tx1"/>
                </a:solidFill>
              </a:rPr>
              <a:t>г,к</a:t>
            </a:r>
            <a:r>
              <a:rPr lang="ru-RU" sz="4000" dirty="0" smtClean="0">
                <a:solidFill>
                  <a:schemeClr val="tx1"/>
                </a:solidFill>
              </a:rPr>
              <a:t>), </a:t>
            </a:r>
            <a:r>
              <a:rPr lang="ru-RU" sz="4000" dirty="0" err="1" smtClean="0">
                <a:solidFill>
                  <a:schemeClr val="tx1"/>
                </a:solidFill>
              </a:rPr>
              <a:t>доро</a:t>
            </a:r>
            <a:r>
              <a:rPr lang="ru-RU" sz="4000" dirty="0" smtClean="0">
                <a:solidFill>
                  <a:schemeClr val="tx1"/>
                </a:solidFill>
              </a:rPr>
              <a:t>(</a:t>
            </a:r>
            <a:r>
              <a:rPr lang="ru-RU" sz="4000" dirty="0" err="1" smtClean="0">
                <a:solidFill>
                  <a:schemeClr val="tx1"/>
                </a:solidFill>
              </a:rPr>
              <a:t>ш,ж</a:t>
            </a:r>
            <a:r>
              <a:rPr lang="ru-RU" sz="4000" dirty="0" smtClean="0">
                <a:solidFill>
                  <a:schemeClr val="tx1"/>
                </a:solidFill>
              </a:rPr>
              <a:t>)ка, </a:t>
            </a:r>
            <a:r>
              <a:rPr lang="ru-RU" sz="4000" dirty="0" err="1" smtClean="0">
                <a:solidFill>
                  <a:schemeClr val="tx1"/>
                </a:solidFill>
              </a:rPr>
              <a:t>матре</a:t>
            </a:r>
            <a:r>
              <a:rPr lang="ru-RU" sz="4000" dirty="0" smtClean="0">
                <a:solidFill>
                  <a:schemeClr val="tx1"/>
                </a:solidFill>
              </a:rPr>
              <a:t>(</a:t>
            </a:r>
            <a:r>
              <a:rPr lang="ru-RU" sz="4000" dirty="0" err="1" smtClean="0">
                <a:solidFill>
                  <a:schemeClr val="tx1"/>
                </a:solidFill>
              </a:rPr>
              <a:t>ш,ж</a:t>
            </a:r>
            <a:r>
              <a:rPr lang="ru-RU" sz="4000" dirty="0" smtClean="0">
                <a:solidFill>
                  <a:schemeClr val="tx1"/>
                </a:solidFill>
              </a:rPr>
              <a:t>), </a:t>
            </a:r>
            <a:r>
              <a:rPr lang="ru-RU" sz="4000" dirty="0" err="1" smtClean="0">
                <a:solidFill>
                  <a:schemeClr val="tx1"/>
                </a:solidFill>
              </a:rPr>
              <a:t>го</a:t>
            </a:r>
            <a:r>
              <a:rPr lang="ru-RU" sz="4000" dirty="0" smtClean="0">
                <a:solidFill>
                  <a:schemeClr val="tx1"/>
                </a:solidFill>
              </a:rPr>
              <a:t>(</a:t>
            </a:r>
            <a:r>
              <a:rPr lang="ru-RU" sz="4000" dirty="0" err="1" smtClean="0">
                <a:solidFill>
                  <a:schemeClr val="tx1"/>
                </a:solidFill>
              </a:rPr>
              <a:t>т,д</a:t>
            </a:r>
            <a:r>
              <a:rPr lang="ru-RU" sz="4000" dirty="0" smtClean="0">
                <a:solidFill>
                  <a:schemeClr val="tx1"/>
                </a:solidFill>
              </a:rPr>
              <a:t>).</a:t>
            </a:r>
            <a:r>
              <a:rPr lang="ru-RU" sz="4000" dirty="0">
                <a:solidFill>
                  <a:schemeClr val="tx1"/>
                </a:solidFill>
              </a:rPr>
              <a:t/>
            </a:r>
            <a:br>
              <a:rPr lang="ru-RU" sz="4000" dirty="0">
                <a:solidFill>
                  <a:schemeClr val="tx1"/>
                </a:solidFill>
              </a:rPr>
            </a:br>
            <a:r>
              <a:rPr lang="ru-RU" sz="3200" b="1" dirty="0">
                <a:solidFill>
                  <a:schemeClr val="tx1"/>
                </a:solidFill>
              </a:rPr>
              <a:t/>
            </a:r>
            <a:br>
              <a:rPr lang="ru-RU" sz="3200" b="1" dirty="0">
                <a:solidFill>
                  <a:schemeClr val="tx1"/>
                </a:solidFill>
              </a:rPr>
            </a:br>
            <a:r>
              <a:rPr lang="ru-RU" sz="3200" b="1" dirty="0">
                <a:solidFill>
                  <a:schemeClr val="tx1"/>
                </a:solidFill>
              </a:rPr>
              <a:t/>
            </a:r>
            <a:br>
              <a:rPr lang="ru-RU" sz="3200" b="1" dirty="0">
                <a:solidFill>
                  <a:schemeClr val="tx1"/>
                </a:solidFill>
              </a:rPr>
            </a:br>
            <a:endParaRPr lang="ru-RU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954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120680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Задание № 4: из каждого слова «выньте» по одному звуку так, чтобы получилось новое слово с другим лексическим </a:t>
            </a:r>
            <a:r>
              <a:rPr lang="ru-RU" sz="3200" b="1" dirty="0" smtClean="0">
                <a:solidFill>
                  <a:schemeClr val="tx1"/>
                </a:solidFill>
              </a:rPr>
              <a:t>значением.</a:t>
            </a:r>
            <a:r>
              <a:rPr lang="ru-RU" sz="3200" dirty="0" smtClean="0">
                <a:solidFill>
                  <a:schemeClr val="tx1"/>
                </a:solidFill>
              </a:rPr>
              <a:t/>
            </a:r>
            <a:br>
              <a:rPr lang="ru-RU" sz="3200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chemeClr val="tx1"/>
                </a:solidFill>
              </a:rPr>
              <a:t>Склон – (….)                  </a:t>
            </a:r>
            <a:r>
              <a:rPr lang="ru-RU" sz="3200" dirty="0">
                <a:solidFill>
                  <a:schemeClr val="tx1"/>
                </a:solidFill>
              </a:rPr>
              <a:t>Беда – </a:t>
            </a:r>
            <a:r>
              <a:rPr lang="ru-RU" sz="3200" dirty="0" smtClean="0">
                <a:solidFill>
                  <a:schemeClr val="tx1"/>
                </a:solidFill>
              </a:rPr>
              <a:t>(….)</a:t>
            </a:r>
            <a:r>
              <a:rPr lang="ru-RU" sz="3200" dirty="0">
                <a:solidFill>
                  <a:schemeClr val="tx1"/>
                </a:solidFill>
              </a:rPr>
              <a:t/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chemeClr val="tx1"/>
                </a:solidFill>
              </a:rPr>
              <a:t>Краска </a:t>
            </a:r>
            <a:r>
              <a:rPr lang="ru-RU" sz="3200" dirty="0">
                <a:solidFill>
                  <a:schemeClr val="tx1"/>
                </a:solidFill>
              </a:rPr>
              <a:t>– </a:t>
            </a:r>
            <a:r>
              <a:rPr lang="ru-RU" sz="3200" dirty="0" smtClean="0">
                <a:solidFill>
                  <a:schemeClr val="tx1"/>
                </a:solidFill>
              </a:rPr>
              <a:t>(….)                 </a:t>
            </a:r>
            <a:r>
              <a:rPr lang="ru-RU" sz="3200" dirty="0">
                <a:solidFill>
                  <a:schemeClr val="tx1"/>
                </a:solidFill>
              </a:rPr>
              <a:t>Экран – </a:t>
            </a:r>
            <a:r>
              <a:rPr lang="ru-RU" sz="3200" dirty="0" smtClean="0">
                <a:solidFill>
                  <a:schemeClr val="tx1"/>
                </a:solidFill>
              </a:rPr>
              <a:t>(….)</a:t>
            </a:r>
            <a:br>
              <a:rPr lang="ru-RU" sz="3200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chemeClr val="tx1"/>
                </a:solidFill>
              </a:rPr>
              <a:t>Тепло </a:t>
            </a:r>
            <a:r>
              <a:rPr lang="ru-RU" sz="3200" dirty="0">
                <a:solidFill>
                  <a:schemeClr val="tx1"/>
                </a:solidFill>
              </a:rPr>
              <a:t>– </a:t>
            </a:r>
            <a:r>
              <a:rPr lang="ru-RU" sz="3200" dirty="0" smtClean="0">
                <a:solidFill>
                  <a:schemeClr val="tx1"/>
                </a:solidFill>
              </a:rPr>
              <a:t>(….)                    </a:t>
            </a:r>
            <a:r>
              <a:rPr lang="ru-RU" sz="3200" dirty="0">
                <a:solidFill>
                  <a:schemeClr val="tx1"/>
                </a:solidFill>
              </a:rPr>
              <a:t>Полк – </a:t>
            </a:r>
            <a:r>
              <a:rPr lang="ru-RU" sz="3200" dirty="0" smtClean="0">
                <a:solidFill>
                  <a:schemeClr val="tx1"/>
                </a:solidFill>
              </a:rPr>
              <a:t>(….)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027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75</TotalTime>
  <Words>174</Words>
  <Application>Microsoft Office PowerPoint</Application>
  <PresentationFormat>Экран (4:3)</PresentationFormat>
  <Paragraphs>24</Paragraphs>
  <Slides>23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Исполнительная</vt:lpstr>
      <vt:lpstr>Презентация PowerPoint</vt:lpstr>
      <vt:lpstr>ОСТРОВ ЗАГАДОК ПРО СЛОВА.      </vt:lpstr>
      <vt:lpstr>Презентация PowerPoint</vt:lpstr>
      <vt:lpstr>Презентация PowerPoint</vt:lpstr>
      <vt:lpstr> Задание № 2: отгадать слово по его определениям.  1. Белый, чёрный, пышный, румяный, свежий, чёрствый, ржаной, пшеничный.   2.Ночной, дневной, детский, массажный, обувной, заварной, масляный.  3. Белая, серая, юркая, летучая, полевая, компьютерная.    </vt:lpstr>
      <vt:lpstr>Остров правописания.    </vt:lpstr>
      <vt:lpstr>Презентация PowerPoint</vt:lpstr>
      <vt:lpstr>  Задание № 3: вставить пропущенные буквы, подобрав и записав проверочные слова.        1.  П .. ля ,  с.. ды , гр.. бной,  т.. гровый, м .. ря,   пр..мой ,ст..лы ,  л ..сной, дер.во, м.сты.2. Дроз(т,д), сне(г,к), доро(ш,ж)ка, матре(ш,ж), го(т,д).   </vt:lpstr>
      <vt:lpstr>Задание № 4: из каждого слова «выньте» по одному звуку так, чтобы получилось новое слово с другим лексическим значением. Склон – (….)                  Беда – (….) Краска – (….)                 Экран – (….) Тепло – (….)                    Полк – (….) </vt:lpstr>
      <vt:lpstr>Остров «Зелёная зона».    </vt:lpstr>
      <vt:lpstr>Презентация PowerPoint</vt:lpstr>
      <vt:lpstr>Задание №6. -Запишите однокоренные слова к слову «Вода»  -Разберите по составу: подводный - Составь предложение со словом «Вода»</vt:lpstr>
      <vt:lpstr>Задание № 5: расшифровать пословицу, изображённую на рисунке.     </vt:lpstr>
      <vt:lpstr>Презентация PowerPoint</vt:lpstr>
      <vt:lpstr>УЧЕНЬЕ СВЕТ, А НЕ УЧЕНЬЕ ТЬМА.     </vt:lpstr>
      <vt:lpstr>Презентация PowerPoint</vt:lpstr>
      <vt:lpstr>БЕЗ ТРУДА НЕ ВЫЛОВИТЬ И РЫБКУ ИЗ ПРУДА.</vt:lpstr>
      <vt:lpstr>Презентация PowerPoint</vt:lpstr>
      <vt:lpstr>НЕ ИМЕЙ СТО РУБЛЕЙ, А ИМЕЙ СТО ДРУЗЕЙ.     </vt:lpstr>
      <vt:lpstr>Презентация PowerPoint</vt:lpstr>
      <vt:lpstr>   СЕМЬ РАЗ ОТМЕРЬ, ОДИН РАЗ ОТРЕЖЬ.      </vt:lpstr>
      <vt:lpstr>Презентация PowerPoint</vt:lpstr>
      <vt:lpstr>ЗА ОДНИМ ЗАЙЦЕМ ПОГОНИШЬСЯ, НИ ОДНОГО НЕ ПОЙМАЕШЬ,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Остров загадок про слова»</dc:title>
  <dc:creator>Пользователь</dc:creator>
  <cp:lastModifiedBy>Пользователь</cp:lastModifiedBy>
  <cp:revision>11</cp:revision>
  <dcterms:created xsi:type="dcterms:W3CDTF">2015-04-27T01:45:33Z</dcterms:created>
  <dcterms:modified xsi:type="dcterms:W3CDTF">2010-11-18T10:19:01Z</dcterms:modified>
</cp:coreProperties>
</file>