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60" r:id="rId3"/>
    <p:sldId id="261" r:id="rId4"/>
    <p:sldId id="269" r:id="rId5"/>
    <p:sldId id="257" r:id="rId6"/>
    <p:sldId id="262" r:id="rId7"/>
    <p:sldId id="263" r:id="rId8"/>
    <p:sldId id="271" r:id="rId9"/>
    <p:sldId id="264" r:id="rId10"/>
    <p:sldId id="266" r:id="rId11"/>
    <p:sldId id="258" r:id="rId12"/>
    <p:sldId id="267" r:id="rId13"/>
    <p:sldId id="268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97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81" autoAdjust="0"/>
  </p:normalViewPr>
  <p:slideViewPr>
    <p:cSldViewPr>
      <p:cViewPr>
        <p:scale>
          <a:sx n="70" d="100"/>
          <a:sy n="70" d="100"/>
        </p:scale>
        <p:origin x="-89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68AE0F-4722-46BE-A168-D0DDF2F5FF2C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1FEA0C-203E-4B6D-A652-14DDF7BD0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68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B91E5-CBF0-4FF4-90CE-1DC4AC3D30D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1FEA0C-203E-4B6D-A652-14DDF7BD032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C50DE-0821-4FCD-AA0C-B42B8879B5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43B5E-49A2-4540-A4B9-85F70A06FCCA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4B145-7796-4F75-A5E2-638368ABD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12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DE77-82CD-4172-B356-4CFE34D7D451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9668-52F3-4F32-8BCB-9D4C22BE8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57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B74D-F4E6-47CD-8C35-1837F5968477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ED25-E91F-4C80-A801-D64CF49D5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495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F5F2-3D4C-4BDD-8FF5-2C3F9A308D60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AA7A-5415-47F6-9391-3ED1C0868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11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0EE7-1E4C-4DA6-A597-97ACD7C903F6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B459-D134-4B00-BA2A-54A077BA2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039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A24F-6B66-4FB9-93ED-3953F4B0A758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06FE-66D8-4EE4-9EFA-45D4AC5DE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77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5333-59E7-485D-A606-081D1972B5D4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D1F4-C522-488F-A993-E112A4F2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852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BDA7-4E88-4E88-B99F-A0CFB2DA063F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B5FF-19CC-49F4-81ED-35F8A4F4D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035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ACCA-7C9A-45CE-8B03-86099058F0A7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F049-7599-4219-8BF6-EF38DE053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078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7E95-890D-439F-8C5D-08DE4415E1FA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9D1D-3280-4917-99FE-3779A475E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520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80162-AC26-4414-B29C-9749A3C7EB64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7DEB-4EE3-4A03-B4D9-D3CBB9897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351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598C4-34DC-4A21-9EEF-54BF18C0E3FF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C20FA3-CA52-4C43-B094-56C3D3699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7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775" cy="243569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Урок русского языка в 4-ом классе : </a:t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«Учимся расставлять знаки препинания в сложном предложении»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075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950" cy="2571768"/>
          </a:xfrm>
        </p:spPr>
        <p:txBody>
          <a:bodyPr/>
          <a:lstStyle/>
          <a:p>
            <a:pPr marR="0" eaLnBrk="1" hangingPunct="1"/>
            <a:r>
              <a:rPr lang="ru-RU" dirty="0" smtClean="0"/>
              <a:t>Составила: </a:t>
            </a:r>
            <a:r>
              <a:rPr lang="ru-RU" dirty="0" smtClean="0"/>
              <a:t> Соловьева </a:t>
            </a:r>
          </a:p>
          <a:p>
            <a:pPr marR="0" eaLnBrk="1" hangingPunct="1"/>
            <a:r>
              <a:rPr lang="ru-RU" dirty="0" smtClean="0"/>
              <a:t>Галина Васильевна</a:t>
            </a:r>
          </a:p>
          <a:p>
            <a:pPr marR="0" eaLnBrk="1" hangingPunct="1"/>
            <a:r>
              <a:rPr lang="ru-RU" dirty="0" smtClean="0"/>
              <a:t>учитель </a:t>
            </a:r>
            <a:r>
              <a:rPr lang="ru-RU" dirty="0" smtClean="0"/>
              <a:t>начальных классов</a:t>
            </a:r>
          </a:p>
          <a:p>
            <a:pPr marR="0" eaLnBrk="1" hangingPunct="1"/>
            <a:r>
              <a:rPr lang="ru-RU" dirty="0" smtClean="0"/>
              <a:t>МБОУ </a:t>
            </a:r>
            <a:r>
              <a:rPr lang="ru-RU" dirty="0" smtClean="0"/>
              <a:t>«Школа №60» </a:t>
            </a:r>
          </a:p>
          <a:p>
            <a:pPr marR="0" eaLnBrk="1" hangingPunct="1"/>
            <a:r>
              <a:rPr lang="ru-RU" dirty="0" smtClean="0"/>
              <a:t>г.Нижний Новгород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439261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1763713" y="5084763"/>
            <a:ext cx="6264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Найди</a:t>
            </a:r>
            <a:r>
              <a:rPr lang="ru-RU" sz="360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основу</a:t>
            </a:r>
            <a:r>
              <a:rPr lang="ru-RU" sz="360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предложения</a:t>
            </a:r>
          </a:p>
        </p:txBody>
      </p:sp>
      <p:sp>
        <p:nvSpPr>
          <p:cNvPr id="11268" name="Прямоугольник 9"/>
          <p:cNvSpPr>
            <a:spLocks noChangeArrowheads="1"/>
          </p:cNvSpPr>
          <p:nvPr/>
        </p:nvSpPr>
        <p:spPr bwMode="auto">
          <a:xfrm>
            <a:off x="976313" y="5873750"/>
            <a:ext cx="734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Сколько частей в предложении?</a:t>
            </a:r>
            <a:endParaRPr lang="ru-RU">
              <a:latin typeface="Constantia" pitchFamily="18" charset="0"/>
            </a:endParaRPr>
          </a:p>
        </p:txBody>
      </p:sp>
      <p:sp>
        <p:nvSpPr>
          <p:cNvPr id="11269" name="Прямоугольник 10"/>
          <p:cNvSpPr>
            <a:spLocks noChangeArrowheads="1"/>
          </p:cNvSpPr>
          <p:nvPr/>
        </p:nvSpPr>
        <p:spPr bwMode="auto">
          <a:xfrm>
            <a:off x="3851275" y="4537075"/>
            <a:ext cx="561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Найди</a:t>
            </a:r>
            <a:r>
              <a:rPr lang="ru-RU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союз (если он есть)</a:t>
            </a:r>
          </a:p>
        </p:txBody>
      </p:sp>
      <p:sp>
        <p:nvSpPr>
          <p:cNvPr id="11270" name="Прямоугольник 11"/>
          <p:cNvSpPr>
            <a:spLocks noChangeArrowheads="1"/>
          </p:cNvSpPr>
          <p:nvPr/>
        </p:nvSpPr>
        <p:spPr bwMode="auto">
          <a:xfrm>
            <a:off x="0" y="32448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Перед</a:t>
            </a:r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союзом</a:t>
            </a:r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поставь</a:t>
            </a:r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i="1">
                <a:solidFill>
                  <a:srgbClr val="002060"/>
                </a:solidFill>
                <a:latin typeface="Book Antiqua" pitchFamily="18" charset="0"/>
              </a:rPr>
              <a:t>запятую! Если союза нет, то после последнего слова первой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23 -0.02821 C -0.24809 -0.21045 -0.32778 -0.39292 -0.30989 -0.50161 C -0.29201 -0.61031 -0.1118 -0.65263 -0.06059 -0.67992 C -0.00955 -0.70721 -0.01285 -0.66836 -0.0033 -0.6660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33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17 -0.00763 C -0.32917 -0.1864 -0.40399 -0.36517 -0.36458 -0.47641 C -0.32518 -0.58765 -0.07552 -0.64223 -0.01771 -0.675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33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45 -0.00093 C -0.26389 -0.10199 -0.40816 -0.20282 -0.4375 -0.26735 C -0.46684 -0.33187 -0.32257 -0.3698 -0.29601 -0.38853 C -0.26945 -0.40726 -0.27362 -0.39362 -0.27778 -0.37998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-20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0717 C 0.02934 0.02153 -0.02275 0.05023 -0.0342 0.09514 C -0.04566 0.13982 -0.0165 0.20116 0.01267 0.26273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7585075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1619250" y="1341438"/>
            <a:ext cx="561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i="1" dirty="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Я беру лодку и иду к реке.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1403350" y="2349500"/>
            <a:ext cx="4176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    Раздаётся звонок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 открывает дверь.                    </a:t>
            </a:r>
            <a:endParaRPr lang="ru-RU" sz="36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1619250" y="3716338"/>
            <a:ext cx="3168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Океан бушевал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1258888" y="4868863"/>
            <a:ext cx="612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Я поднял глаза и увидел белку.</a:t>
            </a:r>
          </a:p>
        </p:txBody>
      </p:sp>
      <p:sp>
        <p:nvSpPr>
          <p:cNvPr id="12295" name="WordArt 2"/>
          <p:cNvSpPr>
            <a:spLocks noChangeArrowheads="1" noChangeShapeType="1" noTextEdit="1"/>
          </p:cNvSpPr>
          <p:nvPr/>
        </p:nvSpPr>
        <p:spPr bwMode="auto">
          <a:xfrm>
            <a:off x="7308850" y="4365625"/>
            <a:ext cx="1079500" cy="1655763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124075" y="2133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35150" y="1844675"/>
            <a:ext cx="3603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975" y="1844675"/>
            <a:ext cx="7921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39975" y="1916113"/>
            <a:ext cx="7921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59338" y="1844675"/>
            <a:ext cx="6492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859338" y="1916113"/>
            <a:ext cx="6492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613" y="2852738"/>
            <a:ext cx="19446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79613" y="2924175"/>
            <a:ext cx="19446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67175" y="2852738"/>
            <a:ext cx="12255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19250" y="3429000"/>
            <a:ext cx="21605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19250" y="3500438"/>
            <a:ext cx="21605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38"/>
          <p:cNvSpPr txBox="1">
            <a:spLocks noChangeArrowheads="1"/>
          </p:cNvSpPr>
          <p:nvPr/>
        </p:nvSpPr>
        <p:spPr bwMode="auto">
          <a:xfrm>
            <a:off x="5651500" y="2349500"/>
            <a:ext cx="1944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и  мама</a:t>
            </a:r>
            <a:endParaRPr lang="ru-RU" sz="360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364163" y="2349500"/>
            <a:ext cx="35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12309" name="TextBox 41"/>
          <p:cNvSpPr txBox="1">
            <a:spLocks noChangeArrowheads="1"/>
          </p:cNvSpPr>
          <p:nvPr/>
        </p:nvSpPr>
        <p:spPr bwMode="auto">
          <a:xfrm>
            <a:off x="4787900" y="3716338"/>
            <a:ext cx="345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и яхта дрожала</a:t>
            </a:r>
            <a:r>
              <a:rPr lang="ru-RU" i="1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0" y="3716338"/>
            <a:ext cx="35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835150" y="4221163"/>
            <a:ext cx="10080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059113" y="4221163"/>
            <a:ext cx="15128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059113" y="4292600"/>
            <a:ext cx="15128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219700" y="4221163"/>
            <a:ext cx="10080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372225" y="4221163"/>
            <a:ext cx="1584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72225" y="4292600"/>
            <a:ext cx="1584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331913" y="5373688"/>
            <a:ext cx="2873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763713" y="5373688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763713" y="5445125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716463" y="5373688"/>
            <a:ext cx="122396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716463" y="5445125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156325" y="2852738"/>
            <a:ext cx="10795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41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7585075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2916238" y="1125538"/>
            <a:ext cx="2663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[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]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,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и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  [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 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]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endParaRPr lang="ru-RU" sz="3600" b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2843213" y="2636838"/>
            <a:ext cx="2881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[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 ]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а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 [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].</a:t>
            </a:r>
            <a:endParaRPr lang="ru-RU" sz="3600" b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1908175" y="1628775"/>
            <a:ext cx="4751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>
                <a:latin typeface="Constantia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Миша научился плавать</a:t>
            </a:r>
            <a:endParaRPr lang="ru-RU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1476375" y="1125538"/>
            <a:ext cx="53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1.</a:t>
            </a:r>
          </a:p>
        </p:txBody>
      </p: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1403350" y="270827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2.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1619250" y="3644900"/>
            <a:ext cx="6262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а Костя так и не пришёл.</a:t>
            </a:r>
          </a:p>
        </p:txBody>
      </p:sp>
      <p:sp>
        <p:nvSpPr>
          <p:cNvPr id="13321" name="TextBox 12"/>
          <p:cNvSpPr txBox="1">
            <a:spLocks noChangeArrowheads="1"/>
          </p:cNvSpPr>
          <p:nvPr/>
        </p:nvSpPr>
        <p:spPr bwMode="auto">
          <a:xfrm>
            <a:off x="1403350" y="4221163"/>
            <a:ext cx="720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3.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059113" y="4221163"/>
            <a:ext cx="2808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[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]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,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но 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[ 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Book Antiqua" pitchFamily="18" charset="0"/>
              </a:rPr>
              <a:t> ]</a:t>
            </a:r>
            <a:r>
              <a:rPr lang="ru-RU" sz="3600" b="1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3323" name="TextBox 15"/>
          <p:cNvSpPr txBox="1">
            <a:spLocks noChangeArrowheads="1"/>
          </p:cNvSpPr>
          <p:nvPr/>
        </p:nvSpPr>
        <p:spPr bwMode="auto">
          <a:xfrm>
            <a:off x="2268538" y="4797425"/>
            <a:ext cx="4679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Мы искали целый день</a:t>
            </a:r>
            <a:endParaRPr lang="ru-RU" sz="36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47813" y="2060575"/>
            <a:ext cx="7345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и  тренер взял его на соревнования.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1050" y="3141663"/>
            <a:ext cx="4608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Друзья ждали во дворе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6375" y="5300663"/>
            <a:ext cx="653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 но щенок  так и не нашёлся.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16688" y="170021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88125" y="32131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04025" y="4941888"/>
            <a:ext cx="30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7585075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813" y="2349500"/>
            <a:ext cx="396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chemeClr val="bg1"/>
                </a:solidFill>
                <a:latin typeface="Book Antiqua" pitchFamily="18" charset="0"/>
              </a:rPr>
              <a:t>Домашнее задание</a:t>
            </a:r>
            <a:r>
              <a:rPr lang="ru-RU" sz="3200" b="1">
                <a:solidFill>
                  <a:schemeClr val="bg1"/>
                </a:solidFill>
                <a:latin typeface="Book Antiqua" pitchFamily="18" charset="0"/>
              </a:rPr>
              <a:t>: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00" y="2997200"/>
            <a:ext cx="4824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 dirty="0">
                <a:solidFill>
                  <a:schemeClr val="bg1"/>
                </a:solidFill>
                <a:latin typeface="Book Antiqua" pitchFamily="18" charset="0"/>
              </a:rPr>
              <a:t>составь и запиши </a:t>
            </a:r>
            <a:r>
              <a:rPr lang="ru-RU" sz="3200" i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200" i="1" dirty="0">
                <a:solidFill>
                  <a:schemeClr val="bg1"/>
                </a:solidFill>
                <a:latin typeface="Book Antiqua" pitchFamily="18" charset="0"/>
              </a:rPr>
              <a:t>три сложных  предложения с разными союзами.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1125538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 dirty="0">
                <a:solidFill>
                  <a:schemeClr val="bg1"/>
                </a:solidFill>
                <a:latin typeface="Book Antiqua" pitchFamily="18" charset="0"/>
              </a:rPr>
              <a:t>Проверь себя,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8400" y="1125538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 dirty="0">
                <a:solidFill>
                  <a:schemeClr val="bg1"/>
                </a:solidFill>
                <a:latin typeface="Book Antiqua" pitchFamily="18" charset="0"/>
              </a:rPr>
              <a:t>ответь на вопросы: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87450" y="1557338"/>
            <a:ext cx="741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>
                <a:solidFill>
                  <a:schemeClr val="bg1"/>
                </a:solidFill>
                <a:latin typeface="Book Antiqua" pitchFamily="18" charset="0"/>
              </a:rPr>
              <a:t>   1. Какую роль выполняют союзы в сложных предложениях?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0800000" flipV="1">
            <a:off x="1187450" y="1643050"/>
            <a:ext cx="7272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>
                <a:solidFill>
                  <a:schemeClr val="bg1"/>
                </a:solidFill>
                <a:latin typeface="Book Antiqua" pitchFamily="18" charset="0"/>
              </a:rPr>
              <a:t>   2. В каких случаях запятая </a:t>
            </a:r>
            <a:r>
              <a:rPr lang="ru-RU" sz="2800" i="1" dirty="0" smtClean="0">
                <a:solidFill>
                  <a:schemeClr val="bg1"/>
                </a:solidFill>
                <a:latin typeface="Book Antiqua" pitchFamily="18" charset="0"/>
              </a:rPr>
              <a:t>перед </a:t>
            </a:r>
            <a:r>
              <a:rPr lang="ru-RU" sz="2800" i="1" dirty="0">
                <a:solidFill>
                  <a:schemeClr val="bg1"/>
                </a:solidFill>
                <a:latin typeface="Book Antiqua" pitchFamily="18" charset="0"/>
              </a:rPr>
              <a:t>союзом не ставится.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58888" y="1643050"/>
            <a:ext cx="71294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>
                <a:solidFill>
                  <a:schemeClr val="bg1"/>
                </a:solidFill>
                <a:latin typeface="Book Antiqua" pitchFamily="18" charset="0"/>
              </a:rPr>
              <a:t>3. В каком месте сложного предложения ставится запятая?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9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5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1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7129462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 rot="-701203">
            <a:off x="1641475" y="1643063"/>
            <a:ext cx="35321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 i="1">
                <a:solidFill>
                  <a:schemeClr val="bg1"/>
                </a:solidFill>
                <a:latin typeface="Book Antiqua" pitchFamily="18" charset="0"/>
              </a:rPr>
              <a:t>Молодцы!!!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79925" y="3244850"/>
            <a:ext cx="184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 rot="20902334">
            <a:off x="2306638" y="3000375"/>
            <a:ext cx="11287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9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0913" y="887413"/>
            <a:ext cx="7585075" cy="5278437"/>
          </a:xfrm>
        </p:spPr>
      </p:pic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1403350" y="1844675"/>
            <a:ext cx="71294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i="1">
                <a:solidFill>
                  <a:schemeClr val="bg1"/>
                </a:solidFill>
                <a:latin typeface="Constantia" pitchFamily="18" charset="0"/>
              </a:rPr>
              <a:t>  </a:t>
            </a:r>
            <a:endParaRPr lang="ru-RU" sz="4400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100" name="Прямоугольник 9"/>
          <p:cNvSpPr>
            <a:spLocks noChangeArrowheads="1"/>
          </p:cNvSpPr>
          <p:nvPr/>
        </p:nvSpPr>
        <p:spPr bwMode="auto">
          <a:xfrm>
            <a:off x="1042988" y="1412875"/>
            <a:ext cx="74898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b="1" i="1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ru-RU" sz="4400" i="1">
                <a:solidFill>
                  <a:schemeClr val="bg1"/>
                </a:solidFill>
                <a:latin typeface="Book Antiqua" pitchFamily="18" charset="0"/>
              </a:rPr>
              <a:t>Отдых наш кончается,</a:t>
            </a:r>
            <a:br>
              <a:rPr lang="ru-RU" sz="4400" i="1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sz="4400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400" i="1">
                <a:solidFill>
                  <a:schemeClr val="bg1"/>
                </a:solidFill>
                <a:latin typeface="Book Antiqua" pitchFamily="18" charset="0"/>
              </a:rPr>
              <a:t>Работа начинается.</a:t>
            </a:r>
            <a:br>
              <a:rPr lang="ru-RU" sz="4400" i="1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4400" i="1">
                <a:solidFill>
                  <a:schemeClr val="bg1"/>
                </a:solidFill>
                <a:latin typeface="Book Antiqua" pitchFamily="18" charset="0"/>
              </a:rPr>
              <a:t>Усердно будем мы</a:t>
            </a:r>
            <a:r>
              <a:rPr lang="en-US" sz="4400" i="1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400" i="1">
                <a:solidFill>
                  <a:schemeClr val="bg1"/>
                </a:solidFill>
                <a:latin typeface="Book Antiqua" pitchFamily="18" charset="0"/>
              </a:rPr>
              <a:t>трудиться,</a:t>
            </a:r>
            <a:br>
              <a:rPr lang="ru-RU" sz="4400" i="1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4400" i="1">
                <a:solidFill>
                  <a:schemeClr val="bg1"/>
                </a:solidFill>
                <a:latin typeface="Book Antiqua" pitchFamily="18" charset="0"/>
              </a:rPr>
              <a:t>Чтобы чему-то научиться.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789363"/>
            <a:ext cx="27368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908050"/>
            <a:ext cx="7416800" cy="5329238"/>
          </a:xfrm>
        </p:spPr>
      </p:pic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2484438" y="1268413"/>
            <a:ext cx="3743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предложение</a:t>
            </a: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2195513" y="1916113"/>
            <a:ext cx="520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нераспространенные</a:t>
            </a: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2411413" y="2349500"/>
            <a:ext cx="5400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основа</a:t>
            </a:r>
            <a:r>
              <a:rPr lang="ru-RU" sz="4400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предложения</a:t>
            </a:r>
          </a:p>
        </p:txBody>
      </p:sp>
      <p:sp>
        <p:nvSpPr>
          <p:cNvPr id="5126" name="TextBox 10"/>
          <p:cNvSpPr txBox="1">
            <a:spLocks noChangeArrowheads="1"/>
          </p:cNvSpPr>
          <p:nvPr/>
        </p:nvSpPr>
        <p:spPr bwMode="auto">
          <a:xfrm>
            <a:off x="2771775" y="2852738"/>
            <a:ext cx="287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сложное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2555875" y="3357563"/>
            <a:ext cx="4100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однородные</a:t>
            </a:r>
            <a:r>
              <a:rPr lang="ru-RU" sz="4000" i="1" dirty="0">
                <a:latin typeface="Book Antiqua" pitchFamily="18" charset="0"/>
              </a:rPr>
              <a:t> 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члены</a:t>
            </a:r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4284663" y="3789363"/>
            <a:ext cx="165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союзы</a:t>
            </a:r>
          </a:p>
        </p:txBody>
      </p:sp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2700338" y="4365625"/>
            <a:ext cx="3240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запятая</a:t>
            </a: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5076825" y="4724400"/>
            <a:ext cx="2376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по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смыслу</a:t>
            </a:r>
          </a:p>
        </p:txBody>
      </p:sp>
      <p:sp>
        <p:nvSpPr>
          <p:cNvPr id="5131" name="TextBox 16"/>
          <p:cNvSpPr txBox="1">
            <a:spLocks noChangeArrowheads="1"/>
          </p:cNvSpPr>
          <p:nvPr/>
        </p:nvSpPr>
        <p:spPr bwMode="auto">
          <a:xfrm>
            <a:off x="1187450" y="4941888"/>
            <a:ext cx="367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интонационно</a:t>
            </a:r>
          </a:p>
        </p:txBody>
      </p:sp>
      <p:sp>
        <p:nvSpPr>
          <p:cNvPr id="5132" name="TextBox 17"/>
          <p:cNvSpPr txBox="1">
            <a:spLocks noChangeArrowheads="1"/>
          </p:cNvSpPr>
          <p:nvPr/>
        </p:nvSpPr>
        <p:spPr bwMode="auto">
          <a:xfrm>
            <a:off x="1476375" y="4005263"/>
            <a:ext cx="44529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 smtClean="0">
                <a:solidFill>
                  <a:schemeClr val="bg1"/>
                </a:solidFill>
                <a:latin typeface="Book Antiqua" pitchFamily="18" charset="0"/>
              </a:rPr>
              <a:t>две и более </a:t>
            </a:r>
            <a:endParaRPr lang="ru-RU" sz="4000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133" name="WordArt 5"/>
          <p:cNvSpPr>
            <a:spLocks noChangeArrowheads="1" noChangeShapeType="1" noTextEdit="1"/>
          </p:cNvSpPr>
          <p:nvPr/>
        </p:nvSpPr>
        <p:spPr bwMode="auto">
          <a:xfrm rot="403186">
            <a:off x="6202363" y="2822575"/>
            <a:ext cx="174625" cy="2333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134" name="WordArt 6"/>
          <p:cNvSpPr>
            <a:spLocks noChangeArrowheads="1" noChangeShapeType="1" noTextEdit="1"/>
          </p:cNvSpPr>
          <p:nvPr/>
        </p:nvSpPr>
        <p:spPr bwMode="auto">
          <a:xfrm>
            <a:off x="6804025" y="3284538"/>
            <a:ext cx="1008063" cy="158432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046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«Учимся расставлять знаки препинания в сложном предложении»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85728"/>
            <a:ext cx="4392612" cy="350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785787" y="4000504"/>
            <a:ext cx="8034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Выпиши </a:t>
            </a:r>
            <a:r>
              <a:rPr lang="ru-RU" sz="3600" i="1" dirty="0" smtClean="0">
                <a:solidFill>
                  <a:srgbClr val="002060"/>
                </a:solidFill>
                <a:latin typeface="Book Antiqua" pitchFamily="18" charset="0"/>
              </a:rPr>
              <a:t>только сложные </a:t>
            </a:r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предложения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468313" y="4572008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Подчеркни</a:t>
            </a:r>
            <a:r>
              <a:rPr lang="ru-RU" sz="3600" i="1" dirty="0">
                <a:latin typeface="Book Antiqua" pitchFamily="18" charset="0"/>
              </a:rPr>
              <a:t> </a:t>
            </a:r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грамматические</a:t>
            </a:r>
            <a:r>
              <a:rPr lang="ru-RU" sz="3600" i="1" dirty="0">
                <a:latin typeface="Book Antiqua" pitchFamily="18" charset="0"/>
              </a:rPr>
              <a:t> </a:t>
            </a:r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основы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2484438" y="5143512"/>
            <a:ext cx="4679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Союзы</a:t>
            </a:r>
            <a:r>
              <a:rPr lang="ru-RU" sz="3600" i="1" dirty="0">
                <a:latin typeface="Book Antiqua" pitchFamily="18" charset="0"/>
              </a:rPr>
              <a:t> </a:t>
            </a:r>
            <a:r>
              <a:rPr lang="ru-RU" sz="3600" i="1" dirty="0">
                <a:solidFill>
                  <a:srgbClr val="002060"/>
                </a:solidFill>
                <a:latin typeface="Book Antiqua" pitchFamily="18" charset="0"/>
              </a:rPr>
              <a:t>обведи</a:t>
            </a:r>
            <a:r>
              <a:rPr lang="ru-RU" sz="3600" i="1" dirty="0">
                <a:latin typeface="Book Antiqua" pitchFamily="18" charset="0"/>
              </a:rPr>
              <a:t> </a:t>
            </a:r>
            <a:r>
              <a:rPr lang="ru-RU" sz="3600" i="1" dirty="0" smtClean="0">
                <a:solidFill>
                  <a:srgbClr val="002060"/>
                </a:solidFill>
                <a:latin typeface="Book Antiqua" pitchFamily="18" charset="0"/>
              </a:rPr>
              <a:t>кружком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643579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Составь схемы предложений</a:t>
            </a:r>
            <a:endParaRPr lang="ru-RU" sz="36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836613"/>
            <a:ext cx="7945437" cy="5276850"/>
          </a:xfrm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258888" y="1125538"/>
            <a:ext cx="51847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 smtClean="0">
                <a:solidFill>
                  <a:schemeClr val="bg1"/>
                </a:solidFill>
                <a:latin typeface="Constantia" pitchFamily="18" charset="0"/>
              </a:rPr>
              <a:t>[   ] </a:t>
            </a:r>
            <a:r>
              <a:rPr lang="ru-RU" sz="5400" b="1" dirty="0" smtClean="0">
                <a:solidFill>
                  <a:schemeClr val="bg1"/>
                </a:solidFill>
                <a:latin typeface="Constantia" pitchFamily="18" charset="0"/>
              </a:rPr>
              <a:t>,</a:t>
            </a:r>
            <a:r>
              <a:rPr lang="en-US" sz="54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Constantia" pitchFamily="18" charset="0"/>
              </a:rPr>
              <a:t> [   ]</a:t>
            </a:r>
            <a:r>
              <a:rPr lang="ru-RU" sz="5400" b="1" dirty="0" smtClean="0">
                <a:solidFill>
                  <a:schemeClr val="bg1"/>
                </a:solidFill>
                <a:latin typeface="Constantia" pitchFamily="18" charset="0"/>
              </a:rPr>
              <a:t>.</a:t>
            </a:r>
            <a:endParaRPr lang="ru-RU" sz="54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3779838" y="3284538"/>
            <a:ext cx="4176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>
                <a:solidFill>
                  <a:schemeClr val="bg1"/>
                </a:solidFill>
                <a:latin typeface="Constantia" pitchFamily="18" charset="0"/>
              </a:rPr>
              <a:t>[   ] </a:t>
            </a:r>
            <a:r>
              <a:rPr lang="ru-RU" sz="5400" b="1">
                <a:solidFill>
                  <a:schemeClr val="bg1"/>
                </a:solidFill>
                <a:latin typeface="Constantia" pitchFamily="18" charset="0"/>
              </a:rPr>
              <a:t>, и</a:t>
            </a:r>
            <a:r>
              <a:rPr lang="en-US" sz="5400" b="1">
                <a:solidFill>
                  <a:schemeClr val="bg1"/>
                </a:solidFill>
                <a:latin typeface="Constantia" pitchFamily="18" charset="0"/>
              </a:rPr>
              <a:t>   [   ].</a:t>
            </a:r>
            <a:endParaRPr lang="ru-RU" sz="54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1116013" y="4076700"/>
            <a:ext cx="74882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Гроза прошла,  и ветка белых роз 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в окно мне дышит ароматом.     						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116013" y="2060575"/>
            <a:ext cx="73437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Лес обнажился, часто идут нудные дожди.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08050"/>
            <a:ext cx="7585075" cy="5278438"/>
          </a:xfrm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763713" y="1196975"/>
            <a:ext cx="698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Наступило утро, а туристы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отправились в поход</a:t>
            </a:r>
            <a:r>
              <a:rPr lang="ru-RU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763713" y="2708275"/>
            <a:ext cx="66246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   Солнышко ещё не взошло, и    на  дворе уже светло. 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619250" y="4076700"/>
            <a:ext cx="68405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latin typeface="Book Antiqua" pitchFamily="18" charset="0"/>
              </a:rPr>
              <a:t>  </a:t>
            </a:r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Вода  в реке Волге поднялась, 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но Волга стала широкой, как  море</a:t>
            </a:r>
            <a:r>
              <a:rPr lang="ru-RU" sz="3600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8" name="WordArt 2"/>
          <p:cNvSpPr>
            <a:spLocks noChangeArrowheads="1" noChangeShapeType="1" noTextEdit="1"/>
          </p:cNvSpPr>
          <p:nvPr/>
        </p:nvSpPr>
        <p:spPr bwMode="auto">
          <a:xfrm>
            <a:off x="7092950" y="3933825"/>
            <a:ext cx="1152525" cy="180022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194"/>
              </a:avLst>
            </a:prstTxWarp>
          </a:bodyPr>
          <a:lstStyle/>
          <a:p>
            <a:pPr algn="ctr"/>
            <a:endParaRPr lang="ru-RU" sz="3600" b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08050"/>
            <a:ext cx="7585075" cy="5278438"/>
          </a:xfrm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763713" y="1196975"/>
            <a:ext cx="698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Наступило утро, а туристы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отправились в поход</a:t>
            </a:r>
            <a:r>
              <a:rPr lang="ru-RU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763713" y="2708275"/>
            <a:ext cx="66246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   Солнышко ещё не взошло, и    на  дворе уже светло. 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619250" y="4076700"/>
            <a:ext cx="68405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latin typeface="Book Antiqua" pitchFamily="18" charset="0"/>
              </a:rPr>
              <a:t>  </a:t>
            </a:r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Вода  в реке Волге поднялась, 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но Волга стала широкой, как  море</a:t>
            </a:r>
            <a:r>
              <a:rPr lang="ru-RU" sz="3600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8" name="WordArt 2"/>
          <p:cNvSpPr>
            <a:spLocks noChangeArrowheads="1" noChangeShapeType="1" noTextEdit="1"/>
          </p:cNvSpPr>
          <p:nvPr/>
        </p:nvSpPr>
        <p:spPr bwMode="auto">
          <a:xfrm>
            <a:off x="7092950" y="3933825"/>
            <a:ext cx="1152525" cy="180022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194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6013" y="1196975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i="1" dirty="0">
                <a:solidFill>
                  <a:srgbClr val="FF0000"/>
                </a:solidFill>
                <a:latin typeface="Book Antiqua" pitchFamily="18" charset="0"/>
              </a:rPr>
              <a:t>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8888" y="2636838"/>
            <a:ext cx="288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FF0000"/>
                </a:solidFill>
                <a:latin typeface="Book Antiqua" pitchFamily="18" charset="0"/>
              </a:rPr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flipH="1">
            <a:off x="1116013" y="4652963"/>
            <a:ext cx="43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FF0000"/>
                </a:solidFill>
                <a:latin typeface="Book Antiqua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00903 L 0.0698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47032 0.0009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7882 0.0854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908050"/>
            <a:ext cx="7993063" cy="5411788"/>
          </a:xfrm>
        </p:spPr>
      </p:pic>
      <p:sp>
        <p:nvSpPr>
          <p:cNvPr id="6" name="Прямоугольник 5"/>
          <p:cNvSpPr/>
          <p:nvPr/>
        </p:nvSpPr>
        <p:spPr>
          <a:xfrm>
            <a:off x="1619250" y="1484313"/>
            <a:ext cx="6265863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763713" y="1700213"/>
            <a:ext cx="604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Найди</a:t>
            </a:r>
            <a:r>
              <a:rPr lang="ru-RU" sz="320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основу</a:t>
            </a:r>
            <a:r>
              <a:rPr lang="ru-RU" sz="32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предложения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31913" y="2708275"/>
            <a:ext cx="6840537" cy="936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3860800"/>
            <a:ext cx="6913562" cy="863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58888" y="5013325"/>
            <a:ext cx="6913562" cy="936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1258888" y="2781300"/>
            <a:ext cx="7200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Сколько частей в предложении?</a:t>
            </a:r>
          </a:p>
        </p:txBody>
      </p:sp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3203575" y="3933825"/>
            <a:ext cx="283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Найди союз</a:t>
            </a: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1258888" y="5084763"/>
            <a:ext cx="7129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chemeClr val="bg1"/>
                </a:solidFill>
                <a:latin typeface="Book Antiqua" pitchFamily="18" charset="0"/>
              </a:rPr>
              <a:t>Перед союзом поставь запятую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964</TotalTime>
  <Words>378</Words>
  <Application>Microsoft Office PowerPoint</Application>
  <PresentationFormat>Экран (4:3)</PresentationFormat>
  <Paragraphs>89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Урок русского языка в 4-ом классе :  «Учимся расставлять знаки препинания в сложном предложении»</vt:lpstr>
      <vt:lpstr>Слайд 2</vt:lpstr>
      <vt:lpstr>Слайд 3</vt:lpstr>
      <vt:lpstr>Тема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Пользователь</cp:lastModifiedBy>
  <cp:revision>94</cp:revision>
  <dcterms:created xsi:type="dcterms:W3CDTF">2011-05-15T07:44:12Z</dcterms:created>
  <dcterms:modified xsi:type="dcterms:W3CDTF">2015-12-26T21:33:15Z</dcterms:modified>
</cp:coreProperties>
</file>