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8.xml" ContentType="application/vnd.openxmlformats-officedocument.themeOverr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6" r:id="rId5"/>
    <p:sldId id="265" r:id="rId6"/>
    <p:sldId id="267" r:id="rId7"/>
    <p:sldId id="256" r:id="rId8"/>
    <p:sldId id="258" r:id="rId9"/>
    <p:sldId id="264" r:id="rId10"/>
    <p:sldId id="261" r:id="rId11"/>
    <p:sldId id="260" r:id="rId12"/>
    <p:sldId id="263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9" r:id="rId45"/>
    <p:sldId id="302" r:id="rId46"/>
    <p:sldId id="303" r:id="rId47"/>
    <p:sldId id="304" r:id="rId48"/>
    <p:sldId id="308" r:id="rId49"/>
    <p:sldId id="306" r:id="rId50"/>
    <p:sldId id="307" r:id="rId51"/>
    <p:sldId id="268" r:id="rId52"/>
  </p:sldIdLst>
  <p:sldSz cx="12192000" cy="6858000"/>
  <p:notesSz cx="6858000" cy="9144000"/>
  <p:custDataLst>
    <p:tags r:id="rId5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0" y="-2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467" y="2071679"/>
            <a:ext cx="9944133" cy="1785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4232" y="4071942"/>
            <a:ext cx="6838968" cy="2257444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1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22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73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34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71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410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52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08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576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231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694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E902FC-C543-4116-B899-4627943AA08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F6F82-5516-4554-B96D-DE232802C3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99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22.01.2016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728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22.01.2016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7518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22.01.2016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623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22.01.2016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735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22.01.2016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836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22.01.2016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25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22.01.2016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950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22.01.2016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076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22.01.2016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014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22.01.2016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816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1 september\Owl\Owl-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908721"/>
            <a:ext cx="10363200" cy="1470025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25527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45082-5EE1-4773-B127-6CBA5DDECE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15619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5F592-3106-4F1C-B0A3-077AE45B8E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8D1ED-0228-426C-8B66-DA3DE3C3D3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36332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23A21-EE58-4507-BA26-2D515F72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35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7E0C0-08FD-467C-9226-D903DA9322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06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55C8C-D891-4476-AFD7-A2D2A0602C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163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FFA04-1C8E-4B5D-BB42-938D382AC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07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49858-2290-4D2D-86E2-24F9876727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81202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7AD75-0FA5-44F5-950F-75C208598F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8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08C68-4D22-4EA7-8995-58AF03CEFA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06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296C7-36DF-4E05-9E9E-2AF2500085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93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C31E1-65F0-4FD5-92D1-BA9C361D4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86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1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2500" y="1357314"/>
            <a:ext cx="11049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8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2060"/>
          </a:soli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22.01.2016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94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1 september\Owl\Owl-Print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350" y="1"/>
            <a:ext cx="12198351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341439"/>
            <a:ext cx="109728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2608E14-3397-446E-BAD1-8339999EE30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18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Monotype Corsiva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openxmlformats.org/officeDocument/2006/relationships/themeOverride" Target="../theme/themeOverride7.xml"/><Relationship Id="rId6" Type="http://schemas.microsoft.com/office/2007/relationships/media" Target="../media/media1.mp3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roza.ru/pics/2010/07/11/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340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anya7979.ucoz.ru/_ph/10/33377803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8703" y="4293096"/>
            <a:ext cx="8999751" cy="22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47928" y="620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Доровская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Алла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Алексеевна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учитель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начальных классов, МБОУ "Лицей "МОК №2"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29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1000">
              <a:schemeClr val="accent1">
                <a:lumMod val="20000"/>
                <a:lumOff val="80000"/>
              </a:schemeClr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963" y="-209498"/>
            <a:ext cx="8997154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Древние устройства счета</a:t>
            </a:r>
          </a:p>
        </p:txBody>
      </p:sp>
      <p:pic>
        <p:nvPicPr>
          <p:cNvPr id="14338" name="Picture 2" descr="http://files.school-collection.edu.ru/dlrstore/c3e7e46d-00b0-42fb-97e5-ac3a53d19c2f/AbakDrevnegrecheski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371" y="795353"/>
            <a:ext cx="2453902" cy="1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9631" y="2472737"/>
            <a:ext cx="38853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Абак </a:t>
            </a:r>
            <a:r>
              <a:rPr lang="ru-RU" sz="2000" b="1" dirty="0"/>
              <a:t>— счётная доска, применявшаяся приблизительно с V века до н. э. в Древней Греции</a:t>
            </a:r>
            <a:endParaRPr lang="ru-RU" alt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0" name="Picture 4" descr="Русские счё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0232" y="3468505"/>
            <a:ext cx="2041812" cy="22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Соробан (Япония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184" y="768575"/>
            <a:ext cx="3727426" cy="13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710232" y="5821202"/>
            <a:ext cx="30963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Русские счёты </a:t>
            </a:r>
            <a:r>
              <a:rPr lang="ru-RU" sz="2000" b="1" dirty="0"/>
              <a:t>появились на рубеже XV века </a:t>
            </a:r>
            <a:endParaRPr lang="ru-RU" alt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666171" y="2099745"/>
            <a:ext cx="33512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err="1">
                <a:solidFill>
                  <a:srgbClr val="002060"/>
                </a:solidFill>
              </a:rPr>
              <a:t>Соробан</a:t>
            </a:r>
            <a:r>
              <a:rPr lang="ru-RU" sz="2000" b="1" dirty="0"/>
              <a:t> — японские счёты. Появились в середине </a:t>
            </a:r>
            <a:r>
              <a:rPr lang="en-US" sz="2000" b="1" dirty="0"/>
              <a:t>XVI </a:t>
            </a:r>
            <a:r>
              <a:rPr lang="ru-RU" sz="2000" b="1" dirty="0"/>
              <a:t>века.</a:t>
            </a:r>
            <a:endParaRPr lang="ru-RU" alt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4" name="Picture 8" descr="http://museum.comp-school.ru/content/data/upimages/uselo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503" y="2346919"/>
            <a:ext cx="2085948" cy="23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920909" y="4583116"/>
            <a:ext cx="30974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Связка нитей с узелками</a:t>
            </a:r>
            <a:r>
              <a:rPr lang="ru-RU" sz="2000" b="1" dirty="0"/>
              <a:t> (VIII- VII век  до нашей эры). Узелковый способ счета и хранения данных использовали индейцы Майя</a:t>
            </a:r>
            <a:endParaRPr lang="ru-RU" alt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2410" y="5814222"/>
            <a:ext cx="2952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Зарубки на доске </a:t>
            </a:r>
            <a:r>
              <a:rPr lang="ru-RU" sz="2000" b="1" dirty="0"/>
              <a:t>(1350 г. до нашей эры) </a:t>
            </a:r>
          </a:p>
        </p:txBody>
      </p:sp>
      <p:pic>
        <p:nvPicPr>
          <p:cNvPr id="14346" name="Picture 10" descr="http://museum.comp-school.ru/content/data/upimages/dos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0075" y="4093935"/>
            <a:ext cx="2033284" cy="168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6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825" y="1362972"/>
            <a:ext cx="9966960" cy="1410313"/>
          </a:xfrm>
        </p:spPr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Проблема №2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8375" y="3083836"/>
            <a:ext cx="8767860" cy="1388165"/>
          </a:xfrm>
        </p:spPr>
        <p:txBody>
          <a:bodyPr>
            <a:normAutofit fontScale="85000" lnSpcReduction="20000"/>
          </a:bodyPr>
          <a:lstStyle/>
          <a:p>
            <a:r>
              <a:rPr lang="ru-RU" sz="66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20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0226" y="405442"/>
            <a:ext cx="10006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того, чтобы прочитать многозначные числа, их разбивают справа налево на группы по 3 разряда: единицы, десятки, сотни.</a:t>
            </a:r>
            <a:endParaRPr lang="ru-RU" sz="28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0226" y="405442"/>
            <a:ext cx="10006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того, чтобы прочитать многозначные числа, их разбивают справа налево на группы по 3 разряда: единицы, десятки, сотни.</a:t>
            </a:r>
            <a:endParaRPr lang="ru-RU" sz="28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1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0226" y="405442"/>
            <a:ext cx="10006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того, чтобы прочитать многозначные числа, их разбивают справа налево на группы по 3 разряда: единицы, десятки, сотни.</a:t>
            </a:r>
            <a:endParaRPr lang="ru-RU" sz="28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7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0226" y="405442"/>
            <a:ext cx="10006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того, чтобы прочитать многозначные числа, их разбивают справа налево на группы по 3 разряда: единицы, десятки, сотни.</a:t>
            </a:r>
            <a:endParaRPr lang="ru-RU" sz="28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6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0226" y="405442"/>
            <a:ext cx="10006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того, чтобы прочитать многозначные числа, их разбивают справа налево на группы по 3 разряда: единицы, десятки, сотни.</a:t>
            </a:r>
            <a:endParaRPr lang="ru-RU" sz="28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8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0060" y="655608"/>
            <a:ext cx="10230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Эти группы называются классами. В таблице показаны первые 4 класса: единицы, тысячи, миллионы, миллиарды. 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3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0060" y="655608"/>
            <a:ext cx="10230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Эти группы называются классами. В таблице показаны первые 4 класса: единицы, тысячи, миллионы, миллиарды. 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4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0060" y="655608"/>
            <a:ext cx="10230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Эти группы называются классами. В таблице показаны первые 4 класса: единицы, тысячи, миллионы, миллиарды. 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5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>
                <a:latin typeface="Comic Sans MS" panose="030F0702030302020204" pitchFamily="66" charset="0"/>
              </a:rPr>
              <a:t>Многозначные числа.</a:t>
            </a:r>
            <a:br>
              <a:rPr lang="ru-RU" sz="4800" dirty="0">
                <a:latin typeface="Comic Sans MS" panose="030F0702030302020204" pitchFamily="66" charset="0"/>
              </a:rPr>
            </a:br>
            <a:r>
              <a:rPr lang="ru-RU" sz="4800" dirty="0">
                <a:latin typeface="Comic Sans MS" panose="030F0702030302020204" pitchFamily="66" charset="0"/>
              </a:rPr>
              <a:t>Сложение и вычитание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7808" y="6165305"/>
            <a:ext cx="4099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Урок математики в 3А классе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7688" y="1075800"/>
            <a:ext cx="5616624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Учебное занятие:</a:t>
            </a:r>
            <a:endParaRPr lang="ru-RU" sz="4400" b="1" i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730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0060" y="655608"/>
            <a:ext cx="10230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Эти группы называются классами. В таблице показаны первые 4 класса: единицы, тысячи, миллионы, миллиарды. 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2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0060" y="655608"/>
            <a:ext cx="102309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Эти группы называются классами. В таблице показаны первые 4 класса: единицы, тысячи, миллионы, миллиарды.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02585" y="414069"/>
            <a:ext cx="97133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Важное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значение в записи многозначных чисел имеет цифра «0». 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Она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обозначает 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отсутствие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единиц какого-либо разряда.</a:t>
            </a:r>
            <a:endParaRPr lang="ru-RU" sz="28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7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1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6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9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6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2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Пять проблем – Пять команд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648" y="1171890"/>
            <a:ext cx="7848872" cy="5137431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Из истории счета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Чтение и запись многозначных чисел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400" dirty="0">
                <a:latin typeface="Comic Sans MS" panose="030F0702030302020204" pitchFamily="66" charset="0"/>
              </a:rPr>
              <a:t>Сложение и вычитание многозначных чисел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Решение задач с многозначными числами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Умножение и деление многозначных чисел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2635" y="1556792"/>
            <a:ext cx="43204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2635" y="2390383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2635" y="3347310"/>
            <a:ext cx="432048" cy="4320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2635" y="4256948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41346" y="516658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9762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6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5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8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7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ж)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ж)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1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ж)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з)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9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ж)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з)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9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099949">
            <a:off x="603886" y="1499778"/>
            <a:ext cx="4392488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Verdana" pitchFamily="34" charset="0"/>
                <a:cs typeface="Verdana" pitchFamily="34" charset="0"/>
              </a:rPr>
              <a:t>ИЗ </a:t>
            </a:r>
          </a:p>
          <a:p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Verdana" pitchFamily="34" charset="0"/>
                <a:cs typeface="Verdana" pitchFamily="34" charset="0"/>
              </a:rPr>
              <a:t>ИСТОРИИ</a:t>
            </a:r>
          </a:p>
          <a:p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Verdana" pitchFamily="34" charset="0"/>
                <a:cs typeface="Verdana" pitchFamily="34" charset="0"/>
              </a:rPr>
              <a:t>СЧЕТА . .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376" y="400308"/>
            <a:ext cx="2741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Проблема №1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33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ж)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з)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1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623" y="-49696"/>
            <a:ext cx="10972800" cy="1143000"/>
          </a:xfrm>
        </p:spPr>
        <p:txBody>
          <a:bodyPr>
            <a:normAutofit/>
          </a:bodyPr>
          <a:lstStyle/>
          <a:p>
            <a:r>
              <a:rPr lang="ru-RU" altLang="ru-RU" i="1" dirty="0" err="1">
                <a:solidFill>
                  <a:schemeClr val="tx1"/>
                </a:solidFill>
              </a:rPr>
              <a:t>Физкульминутка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5" name="Picture 7" descr="Картинка 29 из 1161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24744"/>
            <a:ext cx="9361040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5360" y="2204864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400" b="1" dirty="0">
              <a:solidFill>
                <a:srgbClr val="0066FF"/>
              </a:solidFill>
            </a:endParaRPr>
          </a:p>
        </p:txBody>
      </p:sp>
      <p:pic>
        <p:nvPicPr>
          <p:cNvPr id="9" name="Muzika_s_mamoy-fizminutka(freemusic.kz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208568" y="3251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835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Третья проблема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15880" y="2852936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prstClr val="white"/>
                </a:solidFill>
              </a:rPr>
              <a:t>Сложение и вычитание</a:t>
            </a:r>
            <a:r>
              <a:rPr lang="en-US" sz="3200" b="1" i="1" dirty="0">
                <a:solidFill>
                  <a:prstClr val="white"/>
                </a:solidFill>
              </a:rPr>
              <a:t> </a:t>
            </a:r>
            <a:endParaRPr lang="ru-RU" sz="3200" b="1" i="1" dirty="0">
              <a:solidFill>
                <a:prstClr val="white"/>
              </a:solidFill>
            </a:endParaRPr>
          </a:p>
          <a:p>
            <a:r>
              <a:rPr lang="ru-RU" sz="3200" b="1" i="1" dirty="0">
                <a:solidFill>
                  <a:prstClr val="white"/>
                </a:solidFill>
              </a:rPr>
              <a:t>многозначных чисел</a:t>
            </a:r>
          </a:p>
        </p:txBody>
      </p:sp>
    </p:spTree>
    <p:extLst>
      <p:ext uri="{BB962C8B-B14F-4D97-AF65-F5344CB8AC3E}">
        <p14:creationId xmlns:p14="http://schemas.microsoft.com/office/powerpoint/2010/main" xmlns="" val="288377599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02629" y="1484785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prstClr val="black"/>
                </a:solidFill>
              </a:rPr>
              <a:t>Сложение и вычитание многозначных чисел мы </a:t>
            </a:r>
            <a:r>
              <a:rPr lang="ru-RU" sz="2800" i="1" u="sng" dirty="0">
                <a:solidFill>
                  <a:prstClr val="black"/>
                </a:solidFill>
              </a:rPr>
              <a:t>выполняем в столбик</a:t>
            </a:r>
            <a:r>
              <a:rPr lang="ru-RU" sz="2800" i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9786" y="3214687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1) Для этого надо записывать числа строго разряд под разрядом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8348" y="4429133"/>
            <a:ext cx="742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2) Сложение и вычитание многозначных чисел выполняется точно также как сложение и вычитание трехзначных чисел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09957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52596" y="3643314"/>
          <a:ext cx="3500464" cy="157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58"/>
                <a:gridCol w="437558"/>
                <a:gridCol w="437558"/>
                <a:gridCol w="437558"/>
                <a:gridCol w="437558"/>
                <a:gridCol w="437558"/>
                <a:gridCol w="437558"/>
                <a:gridCol w="437558"/>
              </a:tblGrid>
              <a:tr h="452441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441"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316"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2024034" y="4000504"/>
            <a:ext cx="3357586" cy="714380"/>
            <a:chOff x="928662" y="3929066"/>
            <a:chExt cx="3357586" cy="71438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928662" y="4643446"/>
              <a:ext cx="335758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928662" y="4071942"/>
              <a:ext cx="285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928662" y="4071942"/>
              <a:ext cx="285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1981200" y="274639"/>
            <a:ext cx="8229600" cy="77787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i="1" dirty="0">
                <a:solidFill>
                  <a:prstClr val="white"/>
                </a:solidFill>
                <a:latin typeface="Monotype Corsiva" pitchFamily="66" charset="0"/>
              </a:rPr>
              <a:t>Вычисли </a:t>
            </a:r>
            <a:r>
              <a:rPr lang="en-US" sz="4800" i="1" dirty="0">
                <a:solidFill>
                  <a:prstClr val="white"/>
                </a:solidFill>
                <a:latin typeface="Monotype Corsiva" pitchFamily="66" charset="0"/>
              </a:rPr>
              <a:t> </a:t>
            </a:r>
            <a:r>
              <a:rPr lang="ru-RU" sz="4800" i="1" dirty="0">
                <a:solidFill>
                  <a:prstClr val="white"/>
                </a:solidFill>
                <a:latin typeface="Monotype Corsiva" pitchFamily="66" charset="0"/>
              </a:rPr>
              <a:t>пример</a:t>
            </a:r>
            <a:r>
              <a:rPr lang="en-US" sz="4800" i="1" dirty="0">
                <a:solidFill>
                  <a:prstClr val="white"/>
                </a:solidFill>
                <a:latin typeface="Monotype Corsiva" pitchFamily="66" charset="0"/>
              </a:rPr>
              <a:t> </a:t>
            </a:r>
            <a:r>
              <a:rPr lang="ru-RU" sz="4800" i="1" dirty="0">
                <a:solidFill>
                  <a:prstClr val="white"/>
                </a:solidFill>
                <a:latin typeface="Monotype Corsiva" pitchFamily="66" charset="0"/>
              </a:rPr>
              <a:t>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67439" y="3643314"/>
          <a:ext cx="400052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463878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3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78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Блок-схема: узел 17"/>
          <p:cNvSpPr/>
          <p:nvPr/>
        </p:nvSpPr>
        <p:spPr>
          <a:xfrm flipH="1">
            <a:off x="8739207" y="450057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 flipH="1">
            <a:off x="8739207" y="400050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 flipH="1">
            <a:off x="7381885" y="450057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 flipH="1">
            <a:off x="7381885" y="400050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238876" y="4143380"/>
            <a:ext cx="3857652" cy="571504"/>
            <a:chOff x="4714876" y="4071942"/>
            <a:chExt cx="3857652" cy="571504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4714876" y="4071942"/>
              <a:ext cx="285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714876" y="4643446"/>
              <a:ext cx="38576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Блок-схема: узел 35"/>
          <p:cNvSpPr/>
          <p:nvPr/>
        </p:nvSpPr>
        <p:spPr>
          <a:xfrm flipH="1">
            <a:off x="2738415" y="400050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Блок-схема: узел 36"/>
          <p:cNvSpPr/>
          <p:nvPr/>
        </p:nvSpPr>
        <p:spPr>
          <a:xfrm flipH="1">
            <a:off x="4024299" y="450057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Блок-схема: узел 37"/>
          <p:cNvSpPr/>
          <p:nvPr/>
        </p:nvSpPr>
        <p:spPr>
          <a:xfrm flipH="1">
            <a:off x="4024299" y="400050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Блок-схема: узел 38"/>
          <p:cNvSpPr/>
          <p:nvPr/>
        </p:nvSpPr>
        <p:spPr>
          <a:xfrm flipH="1">
            <a:off x="2738415" y="450057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" name="Рисунок 39" descr="Энштей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4430" y="1428736"/>
            <a:ext cx="1681606" cy="1928826"/>
          </a:xfrm>
          <a:prstGeom prst="rect">
            <a:avLst/>
          </a:prstGeom>
        </p:spPr>
      </p:pic>
      <p:pic>
        <p:nvPicPr>
          <p:cNvPr id="42" name="Рисунок 41" descr="калькулятор и счет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68" y="5357802"/>
            <a:ext cx="1357322" cy="15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22491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424" y="1772816"/>
            <a:ext cx="1101722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91544" y="116632"/>
            <a:ext cx="82296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9pPr>
          </a:lstStyle>
          <a:p>
            <a:r>
              <a:rPr lang="ru-RU" altLang="ru-RU" i="1" dirty="0">
                <a:solidFill>
                  <a:schemeClr val="tx1"/>
                </a:solidFill>
              </a:rPr>
              <a:t>у</a:t>
            </a:r>
            <a:r>
              <a:rPr lang="ru-RU" altLang="ru-RU" i="1" dirty="0" smtClean="0">
                <a:solidFill>
                  <a:schemeClr val="tx1"/>
                </a:solidFill>
              </a:rPr>
              <a:t>чебник стр.84 № 10</a:t>
            </a:r>
          </a:p>
        </p:txBody>
      </p:sp>
    </p:spTree>
    <p:extLst>
      <p:ext uri="{BB962C8B-B14F-4D97-AF65-F5344CB8AC3E}">
        <p14:creationId xmlns:p14="http://schemas.microsoft.com/office/powerpoint/2010/main" xmlns="" val="326772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i="1" dirty="0" smtClean="0">
                <a:solidFill>
                  <a:schemeClr val="tx1"/>
                </a:solidFill>
              </a:rPr>
              <a:t>Алгоритм решения задачи: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83432" y="1412776"/>
            <a:ext cx="11089232" cy="6119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ru-RU" altLang="ru-RU" sz="2800" i="1" dirty="0">
                <a:effectLst/>
              </a:rPr>
              <a:t>Читаем задачу 3 раза (с карандашом в руке)</a:t>
            </a:r>
          </a:p>
          <a:p>
            <a:pPr marL="898525" indent="-457200">
              <a:lnSpc>
                <a:spcPct val="80000"/>
              </a:lnSpc>
            </a:pPr>
            <a:r>
              <a:rPr lang="ru-RU" altLang="ru-RU" sz="2800" i="1" dirty="0">
                <a:effectLst/>
              </a:rPr>
              <a:t>знакомимся;</a:t>
            </a:r>
          </a:p>
          <a:p>
            <a:pPr marL="898525" indent="-457200">
              <a:lnSpc>
                <a:spcPct val="80000"/>
              </a:lnSpc>
            </a:pPr>
            <a:r>
              <a:rPr lang="ru-RU" altLang="ru-RU" sz="2800" i="1" dirty="0">
                <a:effectLst/>
              </a:rPr>
              <a:t>вдумчиво;</a:t>
            </a:r>
          </a:p>
          <a:p>
            <a:pPr marL="898525" indent="-457200">
              <a:lnSpc>
                <a:spcPct val="80000"/>
              </a:lnSpc>
            </a:pPr>
            <a:r>
              <a:rPr lang="ru-RU" altLang="ru-RU" sz="2800" i="1" dirty="0">
                <a:effectLst/>
              </a:rPr>
              <a:t>делаем пометы карандашом в тексте.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2"/>
            </a:pPr>
            <a:r>
              <a:rPr lang="ru-RU" altLang="ru-RU" sz="2800" i="1" dirty="0">
                <a:effectLst/>
              </a:rPr>
              <a:t>Определяем, что известно и что надо узнать.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3"/>
            </a:pPr>
            <a:r>
              <a:rPr lang="ru-RU" altLang="ru-RU" sz="2800" i="1" dirty="0">
                <a:effectLst/>
              </a:rPr>
              <a:t>Выбираем схему и «одеваем» её.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4"/>
            </a:pPr>
            <a:r>
              <a:rPr lang="ru-RU" altLang="ru-RU" sz="2800" i="1" dirty="0">
                <a:effectLst/>
              </a:rPr>
              <a:t>Определяем тип задачи.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5"/>
            </a:pPr>
            <a:r>
              <a:rPr lang="ru-RU" altLang="ru-RU" sz="2800" i="1" dirty="0">
                <a:effectLst/>
              </a:rPr>
              <a:t>Записываем выражение и решение, объясняем сначала, </a:t>
            </a:r>
            <a:r>
              <a:rPr lang="ru-RU" altLang="ru-RU" sz="2800" i="1" u="sng" dirty="0"/>
              <a:t>что</a:t>
            </a:r>
            <a:r>
              <a:rPr lang="ru-RU" altLang="ru-RU" sz="2800" i="1" dirty="0">
                <a:effectLst/>
              </a:rPr>
              <a:t> находим, потом </a:t>
            </a:r>
            <a:r>
              <a:rPr lang="ru-RU" altLang="ru-RU" sz="2800" i="1" u="sng" dirty="0"/>
              <a:t>как</a:t>
            </a:r>
            <a:r>
              <a:rPr lang="ru-RU" altLang="ru-RU" sz="2800" i="1" dirty="0">
                <a:effectLst/>
              </a:rPr>
              <a:t>. Если задача в два и более действий, то </a:t>
            </a:r>
            <a:r>
              <a:rPr lang="ru-RU" altLang="ru-RU" sz="2800" i="1" u="sng" dirty="0"/>
              <a:t>обязательно</a:t>
            </a:r>
            <a:r>
              <a:rPr lang="ru-RU" altLang="ru-RU" sz="2800" i="1" dirty="0">
                <a:effectLst/>
              </a:rPr>
              <a:t> пишем пояснения!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5"/>
            </a:pPr>
            <a:r>
              <a:rPr lang="ru-RU" altLang="ru-RU" sz="2800" i="1" dirty="0">
                <a:effectLst/>
              </a:rPr>
              <a:t>Записываем ответ полностью.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5"/>
            </a:pPr>
            <a:r>
              <a:rPr lang="ru-RU" altLang="ru-RU" sz="2800" i="1" dirty="0">
                <a:effectLst/>
              </a:rPr>
              <a:t>Устно делаем проверку.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319963" y="6491288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>
                <a:solidFill>
                  <a:srgbClr val="FFFFFF"/>
                </a:solidFill>
              </a:rPr>
              <a:t>Слайд 10</a:t>
            </a:r>
          </a:p>
        </p:txBody>
      </p:sp>
    </p:spTree>
    <p:extLst>
      <p:ext uri="{BB962C8B-B14F-4D97-AF65-F5344CB8AC3E}">
        <p14:creationId xmlns:p14="http://schemas.microsoft.com/office/powerpoint/2010/main" xmlns="" val="3895202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1463548" y="4998875"/>
            <a:ext cx="2519363" cy="895735"/>
            <a:chOff x="340" y="1843"/>
            <a:chExt cx="1633" cy="680"/>
          </a:xfrm>
        </p:grpSpPr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 rot="16200000">
              <a:off x="1021" y="1162"/>
              <a:ext cx="272" cy="1633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879" y="2036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429" y="2024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567" y="2036"/>
              <a:ext cx="362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62" name="Group 84"/>
          <p:cNvGrpSpPr>
            <a:grpSpLocks/>
          </p:cNvGrpSpPr>
          <p:nvPr/>
        </p:nvGrpSpPr>
        <p:grpSpPr bwMode="auto">
          <a:xfrm>
            <a:off x="5279815" y="5411833"/>
            <a:ext cx="2376487" cy="1211263"/>
            <a:chOff x="295" y="3434"/>
            <a:chExt cx="1497" cy="763"/>
          </a:xfrm>
        </p:grpSpPr>
        <p:grpSp>
          <p:nvGrpSpPr>
            <p:cNvPr id="67" name="Group 74"/>
            <p:cNvGrpSpPr>
              <a:grpSpLocks/>
            </p:cNvGrpSpPr>
            <p:nvPr/>
          </p:nvGrpSpPr>
          <p:grpSpPr bwMode="auto">
            <a:xfrm>
              <a:off x="295" y="3434"/>
              <a:ext cx="1497" cy="405"/>
              <a:chOff x="3243" y="2886"/>
              <a:chExt cx="1633" cy="499"/>
            </a:xfrm>
          </p:grpSpPr>
          <p:sp>
            <p:nvSpPr>
              <p:cNvPr id="69" name="AutoShape 75"/>
              <p:cNvSpPr>
                <a:spLocks noChangeArrowheads="1"/>
              </p:cNvSpPr>
              <p:nvPr/>
            </p:nvSpPr>
            <p:spPr bwMode="auto">
              <a:xfrm rot="5400000">
                <a:off x="3538" y="2863"/>
                <a:ext cx="227" cy="817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" name="AutoShape 76"/>
              <p:cNvSpPr>
                <a:spLocks noChangeArrowheads="1"/>
              </p:cNvSpPr>
              <p:nvPr/>
            </p:nvSpPr>
            <p:spPr bwMode="auto">
              <a:xfrm rot="5400000">
                <a:off x="4377" y="2568"/>
                <a:ext cx="181" cy="817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" name="Line 77"/>
              <p:cNvSpPr>
                <a:spLocks noChangeShapeType="1"/>
              </p:cNvSpPr>
              <p:nvPr/>
            </p:nvSpPr>
            <p:spPr bwMode="auto">
              <a:xfrm flipH="1">
                <a:off x="3243" y="2886"/>
                <a:ext cx="163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Line 78"/>
              <p:cNvSpPr>
                <a:spLocks noChangeShapeType="1"/>
              </p:cNvSpPr>
              <p:nvPr/>
            </p:nvSpPr>
            <p:spPr bwMode="auto">
              <a:xfrm>
                <a:off x="3243" y="2931"/>
                <a:ext cx="0" cy="2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Line 79"/>
              <p:cNvSpPr>
                <a:spLocks noChangeShapeType="1"/>
              </p:cNvSpPr>
              <p:nvPr/>
            </p:nvSpPr>
            <p:spPr bwMode="auto">
              <a:xfrm>
                <a:off x="4059" y="2931"/>
                <a:ext cx="0" cy="2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" name="Text Box 82"/>
            <p:cNvSpPr txBox="1">
              <a:spLocks noChangeArrowheads="1"/>
            </p:cNvSpPr>
            <p:nvPr/>
          </p:nvSpPr>
          <p:spPr bwMode="auto">
            <a:xfrm>
              <a:off x="521" y="3793"/>
              <a:ext cx="36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  <a:endParaRPr lang="ru-RU" altLang="ru-RU" sz="36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138527" y="1270706"/>
            <a:ext cx="3240086" cy="1296987"/>
            <a:chOff x="4806632" y="1253752"/>
            <a:chExt cx="3240086" cy="1296987"/>
          </a:xfrm>
        </p:grpSpPr>
        <p:grpSp>
          <p:nvGrpSpPr>
            <p:cNvPr id="95" name="Group 65"/>
            <p:cNvGrpSpPr>
              <a:grpSpLocks/>
            </p:cNvGrpSpPr>
            <p:nvPr/>
          </p:nvGrpSpPr>
          <p:grpSpPr bwMode="auto">
            <a:xfrm rot="10800000" flipH="1">
              <a:off x="4806632" y="1398214"/>
              <a:ext cx="2449512" cy="936625"/>
              <a:chOff x="612" y="3475"/>
              <a:chExt cx="1633" cy="726"/>
            </a:xfrm>
          </p:grpSpPr>
          <p:grpSp>
            <p:nvGrpSpPr>
              <p:cNvPr id="100" name="Group 66"/>
              <p:cNvGrpSpPr>
                <a:grpSpLocks/>
              </p:cNvGrpSpPr>
              <p:nvPr/>
            </p:nvGrpSpPr>
            <p:grpSpPr bwMode="auto">
              <a:xfrm>
                <a:off x="612" y="3702"/>
                <a:ext cx="1633" cy="499"/>
                <a:chOff x="3243" y="2886"/>
                <a:chExt cx="1633" cy="499"/>
              </a:xfrm>
            </p:grpSpPr>
            <p:sp>
              <p:nvSpPr>
                <p:cNvPr id="102" name="AutoShape 67"/>
                <p:cNvSpPr>
                  <a:spLocks noChangeArrowheads="1"/>
                </p:cNvSpPr>
                <p:nvPr/>
              </p:nvSpPr>
              <p:spPr bwMode="auto">
                <a:xfrm rot="5400000">
                  <a:off x="3538" y="2863"/>
                  <a:ext cx="227" cy="817"/>
                </a:xfrm>
                <a:prstGeom prst="flowChartDelay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3243" y="2886"/>
                  <a:ext cx="163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Line 70"/>
                <p:cNvSpPr>
                  <a:spLocks noChangeShapeType="1"/>
                </p:cNvSpPr>
                <p:nvPr/>
              </p:nvSpPr>
              <p:spPr bwMode="auto">
                <a:xfrm>
                  <a:off x="3243" y="2931"/>
                  <a:ext cx="0" cy="227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Line 71"/>
                <p:cNvSpPr>
                  <a:spLocks noChangeShapeType="1"/>
                </p:cNvSpPr>
                <p:nvPr/>
              </p:nvSpPr>
              <p:spPr bwMode="auto">
                <a:xfrm>
                  <a:off x="4059" y="2931"/>
                  <a:ext cx="0" cy="227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1" name="AutoShape 72"/>
              <p:cNvSpPr>
                <a:spLocks noChangeArrowheads="1"/>
              </p:cNvSpPr>
              <p:nvPr/>
            </p:nvSpPr>
            <p:spPr bwMode="auto">
              <a:xfrm rot="16200000">
                <a:off x="1315" y="2772"/>
                <a:ext cx="227" cy="1633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8" name="Text Box 108"/>
            <p:cNvSpPr txBox="1">
              <a:spLocks noChangeArrowheads="1"/>
            </p:cNvSpPr>
            <p:nvPr/>
          </p:nvSpPr>
          <p:spPr bwMode="auto">
            <a:xfrm>
              <a:off x="7470456" y="1542677"/>
              <a:ext cx="576262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  <p:sp>
          <p:nvSpPr>
            <p:cNvPr id="99" name="Freeform 110"/>
            <p:cNvSpPr>
              <a:spLocks/>
            </p:cNvSpPr>
            <p:nvPr/>
          </p:nvSpPr>
          <p:spPr bwMode="auto">
            <a:xfrm>
              <a:off x="7399019" y="1253752"/>
              <a:ext cx="84137" cy="1296987"/>
            </a:xfrm>
            <a:custGeom>
              <a:avLst/>
              <a:gdLst>
                <a:gd name="T0" fmla="*/ 0 w 53"/>
                <a:gd name="T1" fmla="*/ 0 h 817"/>
                <a:gd name="T2" fmla="*/ 53 w 53"/>
                <a:gd name="T3" fmla="*/ 402 h 817"/>
                <a:gd name="T4" fmla="*/ 1 w 53"/>
                <a:gd name="T5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17">
                  <a:moveTo>
                    <a:pt x="0" y="0"/>
                  </a:moveTo>
                  <a:lnTo>
                    <a:pt x="53" y="402"/>
                  </a:lnTo>
                  <a:lnTo>
                    <a:pt x="1" y="817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3" name="Group 14"/>
          <p:cNvGrpSpPr>
            <a:grpSpLocks/>
          </p:cNvGrpSpPr>
          <p:nvPr/>
        </p:nvGrpSpPr>
        <p:grpSpPr bwMode="auto">
          <a:xfrm>
            <a:off x="1378489" y="2643024"/>
            <a:ext cx="2592388" cy="967200"/>
            <a:chOff x="431" y="1662"/>
            <a:chExt cx="1633" cy="671"/>
          </a:xfrm>
        </p:grpSpPr>
        <p:grpSp>
          <p:nvGrpSpPr>
            <p:cNvPr id="54" name="Group 7"/>
            <p:cNvGrpSpPr>
              <a:grpSpLocks/>
            </p:cNvGrpSpPr>
            <p:nvPr/>
          </p:nvGrpSpPr>
          <p:grpSpPr bwMode="auto">
            <a:xfrm>
              <a:off x="431" y="1662"/>
              <a:ext cx="1633" cy="363"/>
              <a:chOff x="295" y="1525"/>
              <a:chExt cx="1633" cy="363"/>
            </a:xfrm>
          </p:grpSpPr>
          <p:sp>
            <p:nvSpPr>
              <p:cNvPr id="56" name="AutoShape 8"/>
              <p:cNvSpPr>
                <a:spLocks noChangeArrowheads="1"/>
              </p:cNvSpPr>
              <p:nvPr/>
            </p:nvSpPr>
            <p:spPr bwMode="auto">
              <a:xfrm rot="16200000">
                <a:off x="976" y="844"/>
                <a:ext cx="272" cy="1633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>
                <a:off x="839" y="1706"/>
                <a:ext cx="0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" name="Text Box 13"/>
            <p:cNvSpPr txBox="1">
              <a:spLocks noChangeArrowheads="1"/>
            </p:cNvSpPr>
            <p:nvPr/>
          </p:nvSpPr>
          <p:spPr bwMode="auto">
            <a:xfrm>
              <a:off x="567" y="1888"/>
              <a:ext cx="31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58" name="Group 14"/>
          <p:cNvGrpSpPr>
            <a:grpSpLocks/>
          </p:cNvGrpSpPr>
          <p:nvPr/>
        </p:nvGrpSpPr>
        <p:grpSpPr bwMode="auto">
          <a:xfrm>
            <a:off x="1377695" y="989729"/>
            <a:ext cx="2592388" cy="1094046"/>
            <a:chOff x="431" y="1266"/>
            <a:chExt cx="1633" cy="759"/>
          </a:xfrm>
          <a:solidFill>
            <a:schemeClr val="bg1"/>
          </a:solidFill>
        </p:grpSpPr>
        <p:grpSp>
          <p:nvGrpSpPr>
            <p:cNvPr id="59" name="Group 7"/>
            <p:cNvGrpSpPr>
              <a:grpSpLocks/>
            </p:cNvGrpSpPr>
            <p:nvPr/>
          </p:nvGrpSpPr>
          <p:grpSpPr bwMode="auto">
            <a:xfrm>
              <a:off x="431" y="1662"/>
              <a:ext cx="1633" cy="363"/>
              <a:chOff x="295" y="1525"/>
              <a:chExt cx="1633" cy="363"/>
            </a:xfrm>
            <a:grpFill/>
          </p:grpSpPr>
          <p:sp>
            <p:nvSpPr>
              <p:cNvPr id="61" name="AutoShape 8"/>
              <p:cNvSpPr>
                <a:spLocks noChangeArrowheads="1"/>
              </p:cNvSpPr>
              <p:nvPr/>
            </p:nvSpPr>
            <p:spPr bwMode="auto">
              <a:xfrm rot="16200000">
                <a:off x="976" y="844"/>
                <a:ext cx="272" cy="1633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" name="Line 9"/>
              <p:cNvSpPr>
                <a:spLocks noChangeShapeType="1"/>
              </p:cNvSpPr>
              <p:nvPr/>
            </p:nvSpPr>
            <p:spPr bwMode="auto">
              <a:xfrm>
                <a:off x="839" y="1706"/>
                <a:ext cx="0" cy="182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1088" y="1266"/>
              <a:ext cx="317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75" name="Group 14"/>
          <p:cNvGrpSpPr>
            <a:grpSpLocks/>
          </p:cNvGrpSpPr>
          <p:nvPr/>
        </p:nvGrpSpPr>
        <p:grpSpPr bwMode="auto">
          <a:xfrm>
            <a:off x="1389729" y="3794986"/>
            <a:ext cx="2592388" cy="967200"/>
            <a:chOff x="431" y="1662"/>
            <a:chExt cx="1633" cy="671"/>
          </a:xfrm>
        </p:grpSpPr>
        <p:grpSp>
          <p:nvGrpSpPr>
            <p:cNvPr id="76" name="Group 7"/>
            <p:cNvGrpSpPr>
              <a:grpSpLocks/>
            </p:cNvGrpSpPr>
            <p:nvPr/>
          </p:nvGrpSpPr>
          <p:grpSpPr bwMode="auto">
            <a:xfrm>
              <a:off x="431" y="1662"/>
              <a:ext cx="1633" cy="363"/>
              <a:chOff x="295" y="1525"/>
              <a:chExt cx="1633" cy="363"/>
            </a:xfrm>
          </p:grpSpPr>
          <p:sp>
            <p:nvSpPr>
              <p:cNvPr id="78" name="AutoShape 8"/>
              <p:cNvSpPr>
                <a:spLocks noChangeArrowheads="1"/>
              </p:cNvSpPr>
              <p:nvPr/>
            </p:nvSpPr>
            <p:spPr bwMode="auto">
              <a:xfrm rot="16200000">
                <a:off x="976" y="844"/>
                <a:ext cx="272" cy="1633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>
                <a:off x="839" y="1706"/>
                <a:ext cx="0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7" name="Text Box 13"/>
            <p:cNvSpPr txBox="1">
              <a:spLocks noChangeArrowheads="1"/>
            </p:cNvSpPr>
            <p:nvPr/>
          </p:nvSpPr>
          <p:spPr bwMode="auto">
            <a:xfrm>
              <a:off x="1315" y="1888"/>
              <a:ext cx="31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80" name="Group 36"/>
          <p:cNvGrpSpPr>
            <a:grpSpLocks/>
          </p:cNvGrpSpPr>
          <p:nvPr/>
        </p:nvGrpSpPr>
        <p:grpSpPr bwMode="auto">
          <a:xfrm>
            <a:off x="1451514" y="5628068"/>
            <a:ext cx="2519363" cy="1130207"/>
            <a:chOff x="340" y="1360"/>
            <a:chExt cx="1633" cy="858"/>
          </a:xfrm>
        </p:grpSpPr>
        <p:sp>
          <p:nvSpPr>
            <p:cNvPr id="81" name="AutoShape 26"/>
            <p:cNvSpPr>
              <a:spLocks noChangeArrowheads="1"/>
            </p:cNvSpPr>
            <p:nvPr/>
          </p:nvSpPr>
          <p:spPr bwMode="auto">
            <a:xfrm rot="16200000">
              <a:off x="1021" y="1162"/>
              <a:ext cx="272" cy="1633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Line 27"/>
            <p:cNvSpPr>
              <a:spLocks noChangeShapeType="1"/>
            </p:cNvSpPr>
            <p:nvPr/>
          </p:nvSpPr>
          <p:spPr bwMode="auto">
            <a:xfrm>
              <a:off x="879" y="2036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1429" y="2024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Text Box 29"/>
            <p:cNvSpPr txBox="1">
              <a:spLocks noChangeArrowheads="1"/>
            </p:cNvSpPr>
            <p:nvPr/>
          </p:nvSpPr>
          <p:spPr bwMode="auto">
            <a:xfrm>
              <a:off x="1001" y="1360"/>
              <a:ext cx="362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85" name="Group 111"/>
          <p:cNvGrpSpPr>
            <a:grpSpLocks/>
          </p:cNvGrpSpPr>
          <p:nvPr/>
        </p:nvGrpSpPr>
        <p:grpSpPr bwMode="auto">
          <a:xfrm>
            <a:off x="5138528" y="3184237"/>
            <a:ext cx="2449513" cy="1490662"/>
            <a:chOff x="113" y="3430"/>
            <a:chExt cx="1543" cy="939"/>
          </a:xfrm>
        </p:grpSpPr>
        <p:grpSp>
          <p:nvGrpSpPr>
            <p:cNvPr id="86" name="Group 65"/>
            <p:cNvGrpSpPr>
              <a:grpSpLocks/>
            </p:cNvGrpSpPr>
            <p:nvPr/>
          </p:nvGrpSpPr>
          <p:grpSpPr bwMode="auto">
            <a:xfrm rot="10800000" flipH="1">
              <a:off x="113" y="3430"/>
              <a:ext cx="1543" cy="590"/>
              <a:chOff x="612" y="3475"/>
              <a:chExt cx="1633" cy="726"/>
            </a:xfrm>
          </p:grpSpPr>
          <p:grpSp>
            <p:nvGrpSpPr>
              <p:cNvPr id="89" name="Group 66"/>
              <p:cNvGrpSpPr>
                <a:grpSpLocks/>
              </p:cNvGrpSpPr>
              <p:nvPr/>
            </p:nvGrpSpPr>
            <p:grpSpPr bwMode="auto">
              <a:xfrm>
                <a:off x="612" y="3702"/>
                <a:ext cx="1633" cy="499"/>
                <a:chOff x="3243" y="2886"/>
                <a:chExt cx="1633" cy="499"/>
              </a:xfrm>
            </p:grpSpPr>
            <p:sp>
              <p:nvSpPr>
                <p:cNvPr id="91" name="AutoShape 67"/>
                <p:cNvSpPr>
                  <a:spLocks noChangeArrowheads="1"/>
                </p:cNvSpPr>
                <p:nvPr/>
              </p:nvSpPr>
              <p:spPr bwMode="auto">
                <a:xfrm rot="5400000">
                  <a:off x="3538" y="2863"/>
                  <a:ext cx="227" cy="817"/>
                </a:xfrm>
                <a:prstGeom prst="flowChartDelay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" name="AutoShape 68"/>
                <p:cNvSpPr>
                  <a:spLocks noChangeArrowheads="1"/>
                </p:cNvSpPr>
                <p:nvPr/>
              </p:nvSpPr>
              <p:spPr bwMode="auto">
                <a:xfrm rot="5400000">
                  <a:off x="4377" y="2568"/>
                  <a:ext cx="181" cy="817"/>
                </a:xfrm>
                <a:prstGeom prst="flowChartDelay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3243" y="2886"/>
                  <a:ext cx="163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Line 70"/>
                <p:cNvSpPr>
                  <a:spLocks noChangeShapeType="1"/>
                </p:cNvSpPr>
                <p:nvPr/>
              </p:nvSpPr>
              <p:spPr bwMode="auto">
                <a:xfrm>
                  <a:off x="3243" y="2931"/>
                  <a:ext cx="0" cy="227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Line 71"/>
                <p:cNvSpPr>
                  <a:spLocks noChangeShapeType="1"/>
                </p:cNvSpPr>
                <p:nvPr/>
              </p:nvSpPr>
              <p:spPr bwMode="auto">
                <a:xfrm>
                  <a:off x="4059" y="2931"/>
                  <a:ext cx="0" cy="227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0" name="AutoShape 72"/>
              <p:cNvSpPr>
                <a:spLocks noChangeArrowheads="1"/>
              </p:cNvSpPr>
              <p:nvPr/>
            </p:nvSpPr>
            <p:spPr bwMode="auto">
              <a:xfrm rot="16200000">
                <a:off x="1315" y="2772"/>
                <a:ext cx="227" cy="1633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" name="Text Box 108"/>
            <p:cNvSpPr txBox="1">
              <a:spLocks noChangeArrowheads="1"/>
            </p:cNvSpPr>
            <p:nvPr/>
          </p:nvSpPr>
          <p:spPr bwMode="auto">
            <a:xfrm>
              <a:off x="769" y="3965"/>
              <a:ext cx="36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9033937" y="2151509"/>
            <a:ext cx="3188419" cy="1708150"/>
            <a:chOff x="9163800" y="1253752"/>
            <a:chExt cx="3188419" cy="1708150"/>
          </a:xfrm>
        </p:grpSpPr>
        <p:sp>
          <p:nvSpPr>
            <p:cNvPr id="123" name="Freeform 110"/>
            <p:cNvSpPr>
              <a:spLocks/>
            </p:cNvSpPr>
            <p:nvPr/>
          </p:nvSpPr>
          <p:spPr bwMode="auto">
            <a:xfrm>
              <a:off x="11644127" y="1253752"/>
              <a:ext cx="84137" cy="1296987"/>
            </a:xfrm>
            <a:custGeom>
              <a:avLst/>
              <a:gdLst>
                <a:gd name="T0" fmla="*/ 0 w 53"/>
                <a:gd name="T1" fmla="*/ 0 h 817"/>
                <a:gd name="T2" fmla="*/ 53 w 53"/>
                <a:gd name="T3" fmla="*/ 402 h 817"/>
                <a:gd name="T4" fmla="*/ 1 w 53"/>
                <a:gd name="T5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17">
                  <a:moveTo>
                    <a:pt x="0" y="0"/>
                  </a:moveTo>
                  <a:lnTo>
                    <a:pt x="53" y="402"/>
                  </a:lnTo>
                  <a:lnTo>
                    <a:pt x="1" y="817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Text Box 108"/>
            <p:cNvSpPr txBox="1">
              <a:spLocks noChangeArrowheads="1"/>
            </p:cNvSpPr>
            <p:nvPr/>
          </p:nvSpPr>
          <p:spPr bwMode="auto">
            <a:xfrm>
              <a:off x="11775957" y="1577062"/>
              <a:ext cx="576262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  <p:grpSp>
          <p:nvGrpSpPr>
            <p:cNvPr id="111" name="Group 84"/>
            <p:cNvGrpSpPr>
              <a:grpSpLocks/>
            </p:cNvGrpSpPr>
            <p:nvPr/>
          </p:nvGrpSpPr>
          <p:grpSpPr bwMode="auto">
            <a:xfrm>
              <a:off x="9163800" y="1456952"/>
              <a:ext cx="2376487" cy="1504950"/>
              <a:chOff x="295" y="3249"/>
              <a:chExt cx="1497" cy="948"/>
            </a:xfrm>
          </p:grpSpPr>
          <p:grpSp>
            <p:nvGrpSpPr>
              <p:cNvPr id="112" name="Group 73"/>
              <p:cNvGrpSpPr>
                <a:grpSpLocks/>
              </p:cNvGrpSpPr>
              <p:nvPr/>
            </p:nvGrpSpPr>
            <p:grpSpPr bwMode="auto">
              <a:xfrm rot="21600000">
                <a:off x="295" y="3249"/>
                <a:ext cx="1497" cy="589"/>
                <a:chOff x="612" y="3475"/>
                <a:chExt cx="1633" cy="726"/>
              </a:xfrm>
            </p:grpSpPr>
            <p:grpSp>
              <p:nvGrpSpPr>
                <p:cNvPr id="116" name="Group 74"/>
                <p:cNvGrpSpPr>
                  <a:grpSpLocks/>
                </p:cNvGrpSpPr>
                <p:nvPr/>
              </p:nvGrpSpPr>
              <p:grpSpPr bwMode="auto">
                <a:xfrm>
                  <a:off x="612" y="3702"/>
                  <a:ext cx="1633" cy="499"/>
                  <a:chOff x="3243" y="2886"/>
                  <a:chExt cx="1633" cy="499"/>
                </a:xfrm>
              </p:grpSpPr>
              <p:sp>
                <p:nvSpPr>
                  <p:cNvPr id="118" name="AutoShape 7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538" y="2863"/>
                    <a:ext cx="227" cy="817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9" name="AutoShape 7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77" y="2568"/>
                    <a:ext cx="181" cy="817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0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43" y="2886"/>
                    <a:ext cx="163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31"/>
                    <a:ext cx="0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4059" y="2931"/>
                    <a:ext cx="0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7" name="AutoShape 80"/>
                <p:cNvSpPr>
                  <a:spLocks noChangeArrowheads="1"/>
                </p:cNvSpPr>
                <p:nvPr/>
              </p:nvSpPr>
              <p:spPr bwMode="auto">
                <a:xfrm rot="16200000">
                  <a:off x="1315" y="2772"/>
                  <a:ext cx="227" cy="1633"/>
                </a:xfrm>
                <a:prstGeom prst="flowChartDelay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13" name="Text Box 81"/>
              <p:cNvSpPr txBox="1">
                <a:spLocks noChangeArrowheads="1"/>
              </p:cNvSpPr>
              <p:nvPr/>
            </p:nvSpPr>
            <p:spPr bwMode="auto">
              <a:xfrm>
                <a:off x="597" y="3793"/>
                <a:ext cx="36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6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?</a:t>
                </a: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8952827" y="4033549"/>
            <a:ext cx="3292824" cy="1506092"/>
            <a:chOff x="8895320" y="3910410"/>
            <a:chExt cx="3292824" cy="1506092"/>
          </a:xfrm>
        </p:grpSpPr>
        <p:sp>
          <p:nvSpPr>
            <p:cNvPr id="136" name="Freeform 110"/>
            <p:cNvSpPr>
              <a:spLocks/>
            </p:cNvSpPr>
            <p:nvPr/>
          </p:nvSpPr>
          <p:spPr bwMode="auto">
            <a:xfrm>
              <a:off x="11511453" y="3910410"/>
              <a:ext cx="84137" cy="1296987"/>
            </a:xfrm>
            <a:custGeom>
              <a:avLst/>
              <a:gdLst>
                <a:gd name="T0" fmla="*/ 0 w 53"/>
                <a:gd name="T1" fmla="*/ 0 h 817"/>
                <a:gd name="T2" fmla="*/ 53 w 53"/>
                <a:gd name="T3" fmla="*/ 402 h 817"/>
                <a:gd name="T4" fmla="*/ 1 w 53"/>
                <a:gd name="T5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17">
                  <a:moveTo>
                    <a:pt x="0" y="0"/>
                  </a:moveTo>
                  <a:lnTo>
                    <a:pt x="53" y="402"/>
                  </a:lnTo>
                  <a:lnTo>
                    <a:pt x="1" y="817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Text Box 108"/>
            <p:cNvSpPr txBox="1">
              <a:spLocks noChangeArrowheads="1"/>
            </p:cNvSpPr>
            <p:nvPr/>
          </p:nvSpPr>
          <p:spPr bwMode="auto">
            <a:xfrm>
              <a:off x="11611882" y="4185704"/>
              <a:ext cx="576262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  <p:grpSp>
          <p:nvGrpSpPr>
            <p:cNvPr id="125" name="Group 111"/>
            <p:cNvGrpSpPr>
              <a:grpSpLocks/>
            </p:cNvGrpSpPr>
            <p:nvPr/>
          </p:nvGrpSpPr>
          <p:grpSpPr bwMode="auto">
            <a:xfrm>
              <a:off x="8924638" y="4213177"/>
              <a:ext cx="2449513" cy="1203325"/>
              <a:chOff x="113" y="3611"/>
              <a:chExt cx="1543" cy="758"/>
            </a:xfrm>
          </p:grpSpPr>
          <p:grpSp>
            <p:nvGrpSpPr>
              <p:cNvPr id="126" name="Group 65"/>
              <p:cNvGrpSpPr>
                <a:grpSpLocks/>
              </p:cNvGrpSpPr>
              <p:nvPr/>
            </p:nvGrpSpPr>
            <p:grpSpPr bwMode="auto">
              <a:xfrm rot="10800000" flipH="1">
                <a:off x="113" y="3611"/>
                <a:ext cx="1543" cy="406"/>
                <a:chOff x="612" y="3475"/>
                <a:chExt cx="1633" cy="499"/>
              </a:xfrm>
            </p:grpSpPr>
            <p:grpSp>
              <p:nvGrpSpPr>
                <p:cNvPr id="128" name="Group 66"/>
                <p:cNvGrpSpPr>
                  <a:grpSpLocks/>
                </p:cNvGrpSpPr>
                <p:nvPr/>
              </p:nvGrpSpPr>
              <p:grpSpPr bwMode="auto">
                <a:xfrm>
                  <a:off x="612" y="3702"/>
                  <a:ext cx="1633" cy="272"/>
                  <a:chOff x="3243" y="2886"/>
                  <a:chExt cx="1633" cy="272"/>
                </a:xfrm>
              </p:grpSpPr>
              <p:sp>
                <p:nvSpPr>
                  <p:cNvPr id="131" name="AutoShape 6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77" y="2568"/>
                    <a:ext cx="181" cy="817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" name="Line 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43" y="2886"/>
                    <a:ext cx="163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31"/>
                    <a:ext cx="0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4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059" y="2931"/>
                    <a:ext cx="0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9" name="AutoShape 72"/>
                <p:cNvSpPr>
                  <a:spLocks noChangeArrowheads="1"/>
                </p:cNvSpPr>
                <p:nvPr/>
              </p:nvSpPr>
              <p:spPr bwMode="auto">
                <a:xfrm rot="16200000">
                  <a:off x="1315" y="2772"/>
                  <a:ext cx="227" cy="1633"/>
                </a:xfrm>
                <a:prstGeom prst="flowChartDelay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27" name="Text Box 108"/>
              <p:cNvSpPr txBox="1">
                <a:spLocks noChangeArrowheads="1"/>
              </p:cNvSpPr>
              <p:nvPr/>
            </p:nvSpPr>
            <p:spPr bwMode="auto">
              <a:xfrm>
                <a:off x="769" y="3965"/>
                <a:ext cx="36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6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?</a:t>
                </a:r>
              </a:p>
            </p:txBody>
          </p:sp>
        </p:grpSp>
        <p:sp>
          <p:nvSpPr>
            <p:cNvPr id="135" name="Line 77"/>
            <p:cNvSpPr>
              <a:spLocks noChangeShapeType="1"/>
            </p:cNvSpPr>
            <p:nvPr/>
          </p:nvSpPr>
          <p:spPr bwMode="auto">
            <a:xfrm flipH="1">
              <a:off x="8895320" y="4213176"/>
              <a:ext cx="1253323" cy="160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1853" y="7990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ru-RU" altLang="ru-RU" sz="4400" b="1" i="1" cap="none" dirty="0" smtClean="0">
                <a:solidFill>
                  <a:schemeClr val="tx1"/>
                </a:solidFill>
              </a:rPr>
              <a:t>Схемы решения задач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548" y="1310898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1)</a:t>
            </a:r>
            <a:endParaRPr lang="ru-RU" sz="320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848895" y="2545950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2)</a:t>
            </a:r>
            <a:endParaRPr lang="ru-RU" sz="3200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848895" y="3697912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3)</a:t>
            </a:r>
            <a:endParaRPr lang="ru-RU" sz="32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879591" y="4932602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4)</a:t>
            </a:r>
            <a:endParaRPr lang="ru-RU" sz="3200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890093" y="6084154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5)</a:t>
            </a:r>
            <a:endParaRPr lang="ru-RU" sz="32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4464807" y="1416105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6)</a:t>
            </a:r>
            <a:endParaRPr lang="ru-RU" sz="32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4479349" y="3448774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7)</a:t>
            </a:r>
            <a:endParaRPr lang="ru-RU" sz="32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4497869" y="5177363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8)</a:t>
            </a:r>
            <a:endParaRPr lang="ru-RU" sz="3200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8290786" y="2468853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9)</a:t>
            </a:r>
            <a:endParaRPr lang="ru-RU" sz="32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8154489" y="4271073"/>
            <a:ext cx="729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10)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12628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было самым сложным?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5410" y="1147074"/>
            <a:ext cx="7893772" cy="5214937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Из истории счета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Чтение и запись многозначных чисел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Сложение и вычитание многозначных чисел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Умножение и деление многозначных чисел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Решение задач с многозначными числами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93123" y="1515335"/>
            <a:ext cx="43204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93123" y="2348926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93123" y="3305853"/>
            <a:ext cx="432048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93123" y="4215491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08144" y="517241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98887" y="1514273"/>
            <a:ext cx="43204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98887" y="2347864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98887" y="3304791"/>
            <a:ext cx="432048" cy="4320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98887" y="4214429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08144" y="515787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45195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1000">
              <a:schemeClr val="accent1">
                <a:lumMod val="20000"/>
                <a:lumOff val="80000"/>
              </a:schemeClr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-1714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Как зародился счет?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836712"/>
            <a:ext cx="11449272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Считать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научились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ещё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незапамятные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времена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Сначала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люди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различали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просто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один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предмет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или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много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Также, первыми понятиями математики были "меньше", "больше" и "столько же". 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8032" y="2358807"/>
            <a:ext cx="56521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Ещё недавно существовали племена, в языке которых были названия только двух чисел: один и два. </a:t>
            </a:r>
          </a:p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Туземцы считали так: </a:t>
            </a:r>
          </a:p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1 - «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урапун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  </a:t>
            </a:r>
          </a:p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2 - «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окоза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   </a:t>
            </a:r>
          </a:p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3 - «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окоза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- 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урапун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 </a:t>
            </a:r>
          </a:p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4 - «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окоза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- 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окоза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   </a:t>
            </a:r>
          </a:p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5 - «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окоза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- 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окоза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- 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урапун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». . . </a:t>
            </a:r>
          </a:p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Все остальные числа - «МНОГО»! 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6" descr="myzi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424" y="2358807"/>
            <a:ext cx="4176464" cy="439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01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1000">
              <a:schemeClr val="accent1">
                <a:lumMod val="20000"/>
                <a:lumOff val="80000"/>
              </a:schemeClr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-1714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Первая счетная машинка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763313"/>
            <a:ext cx="1152128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Наиболее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древней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и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простой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счетной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машиной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издавна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являются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пальцы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рук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и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ног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И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даже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наше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время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еще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пользуются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этим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счетным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прибором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»,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который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всегда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при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нас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clodo.infoniac.ru/iblock/99d/99d611c3478af619c283bb87b4066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700808"/>
            <a:ext cx="525658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5259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1000">
              <a:schemeClr val="accent1">
                <a:lumMod val="20000"/>
                <a:lumOff val="80000"/>
              </a:schemeClr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268344"/>
            <a:ext cx="11449272" cy="1406992"/>
          </a:xfrm>
          <a:effectLst/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Древние майя записывали цифровые знаки, не горизонтально, а вертикально, снизу вверх, как бы возводя некую этажерку из цифр. Использовалась двадцатеричная система </a:t>
            </a:r>
            <a:r>
              <a:rPr lang="ru-RU" altLang="ru-RU" sz="22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счисления</a:t>
            </a:r>
            <a:r>
              <a:rPr lang="ru-RU" altLang="ru-RU" sz="2200" b="1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. На первой полке стояли единицы, на второй — двадцатки и т. д. Точка всегда означала единицы данного порядка, а тире — пятерки.</a:t>
            </a:r>
            <a:br>
              <a:rPr lang="ru-RU" altLang="ru-RU" sz="2200" b="1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2200" b="1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br>
              <a:rPr lang="ru-RU" altLang="ru-RU" sz="2200" b="1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ru-RU" altLang="ru-RU" sz="2200" b="1" dirty="0">
              <a:solidFill>
                <a:srgbClr val="00206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5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6848317"/>
              </p:ext>
            </p:extLst>
          </p:nvPr>
        </p:nvGraphicFramePr>
        <p:xfrm>
          <a:off x="1631505" y="2996952"/>
          <a:ext cx="6232196" cy="3607601"/>
        </p:xfrm>
        <a:graphic>
          <a:graphicData uri="http://schemas.openxmlformats.org/drawingml/2006/table">
            <a:tbl>
              <a:tblPr/>
              <a:tblGrid>
                <a:gridCol w="565869"/>
                <a:gridCol w="568050"/>
                <a:gridCol w="612754"/>
                <a:gridCol w="520075"/>
                <a:gridCol w="565870"/>
                <a:gridCol w="566960"/>
                <a:gridCol w="565869"/>
                <a:gridCol w="568050"/>
                <a:gridCol w="565869"/>
                <a:gridCol w="564780"/>
                <a:gridCol w="568050"/>
              </a:tblGrid>
              <a:tr h="613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28" name="Группа 227"/>
          <p:cNvGrpSpPr/>
          <p:nvPr/>
        </p:nvGrpSpPr>
        <p:grpSpPr>
          <a:xfrm>
            <a:off x="2135560" y="3645025"/>
            <a:ext cx="5652318" cy="2890043"/>
            <a:chOff x="1439863" y="2771775"/>
            <a:chExt cx="7993062" cy="4176713"/>
          </a:xfrm>
        </p:grpSpPr>
        <p:grpSp>
          <p:nvGrpSpPr>
            <p:cNvPr id="7" name="Group 93"/>
            <p:cNvGrpSpPr>
              <a:grpSpLocks/>
            </p:cNvGrpSpPr>
            <p:nvPr/>
          </p:nvGrpSpPr>
          <p:grpSpPr bwMode="auto">
            <a:xfrm>
              <a:off x="1439863" y="2771775"/>
              <a:ext cx="7993062" cy="4176713"/>
              <a:chOff x="884" y="2398"/>
              <a:chExt cx="4355" cy="1667"/>
            </a:xfrm>
          </p:grpSpPr>
          <p:grpSp>
            <p:nvGrpSpPr>
              <p:cNvPr id="11" name="Group 94"/>
              <p:cNvGrpSpPr>
                <a:grpSpLocks/>
              </p:cNvGrpSpPr>
              <p:nvPr/>
            </p:nvGrpSpPr>
            <p:grpSpPr bwMode="auto">
              <a:xfrm>
                <a:off x="930" y="2703"/>
                <a:ext cx="4309" cy="319"/>
                <a:chOff x="930" y="2703"/>
                <a:chExt cx="4309" cy="319"/>
              </a:xfrm>
            </p:grpSpPr>
            <p:sp>
              <p:nvSpPr>
                <p:cNvPr id="182" name="AutoShape 95"/>
                <p:cNvSpPr>
                  <a:spLocks noChangeArrowheads="1"/>
                </p:cNvSpPr>
                <p:nvPr/>
              </p:nvSpPr>
              <p:spPr bwMode="auto">
                <a:xfrm>
                  <a:off x="5103" y="2704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grpSp>
              <p:nvGrpSpPr>
                <p:cNvPr id="183" name="Group 96"/>
                <p:cNvGrpSpPr>
                  <a:grpSpLocks/>
                </p:cNvGrpSpPr>
                <p:nvPr/>
              </p:nvGrpSpPr>
              <p:grpSpPr bwMode="auto">
                <a:xfrm>
                  <a:off x="930" y="2703"/>
                  <a:ext cx="4309" cy="319"/>
                  <a:chOff x="930" y="2703"/>
                  <a:chExt cx="4309" cy="319"/>
                </a:xfrm>
              </p:grpSpPr>
              <p:sp>
                <p:nvSpPr>
                  <p:cNvPr id="184" name="AutoShape 9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85" name="AutoShape 98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2977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86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288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87" name="AutoShape 100"/>
                  <p:cNvSpPr>
                    <a:spLocks noChangeArrowheads="1"/>
                  </p:cNvSpPr>
                  <p:nvPr/>
                </p:nvSpPr>
                <p:spPr bwMode="auto">
                  <a:xfrm>
                    <a:off x="1383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88" name="AutoShape 101"/>
                  <p:cNvSpPr>
                    <a:spLocks noChangeArrowheads="1"/>
                  </p:cNvSpPr>
                  <p:nvPr/>
                </p:nvSpPr>
                <p:spPr bwMode="auto">
                  <a:xfrm>
                    <a:off x="1383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89" name="AutoShape 102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0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1" name="AutoShape 104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2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3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4" name="AutoShape 107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5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6" name="AutoShape 109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7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279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8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9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0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1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2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2380" y="279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3" name="AutoShape 116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4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2881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5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6" name="AutoShape 119"/>
                  <p:cNvSpPr>
                    <a:spLocks noChangeArrowheads="1"/>
                  </p:cNvSpPr>
                  <p:nvPr/>
                </p:nvSpPr>
                <p:spPr bwMode="auto">
                  <a:xfrm>
                    <a:off x="2788" y="279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7" name="AutoShape 120"/>
                  <p:cNvSpPr>
                    <a:spLocks noChangeArrowheads="1"/>
                  </p:cNvSpPr>
                  <p:nvPr/>
                </p:nvSpPr>
                <p:spPr bwMode="auto">
                  <a:xfrm>
                    <a:off x="3560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8" name="AutoShape 121"/>
                  <p:cNvSpPr>
                    <a:spLocks noChangeArrowheads="1"/>
                  </p:cNvSpPr>
                  <p:nvPr/>
                </p:nvSpPr>
                <p:spPr bwMode="auto">
                  <a:xfrm>
                    <a:off x="3560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9" name="AutoShape 122"/>
                  <p:cNvSpPr>
                    <a:spLocks noChangeArrowheads="1"/>
                  </p:cNvSpPr>
                  <p:nvPr/>
                </p:nvSpPr>
                <p:spPr bwMode="auto">
                  <a:xfrm>
                    <a:off x="3560" y="279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0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1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2" name="AutoShape 125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279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3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4" name="AutoShape 127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5" name="AutoShape 128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279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6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7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7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27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8" name="AutoShape 131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27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9" name="AutoShape 132"/>
                  <p:cNvSpPr>
                    <a:spLocks noChangeArrowheads="1"/>
                  </p:cNvSpPr>
                  <p:nvPr/>
                </p:nvSpPr>
                <p:spPr bwMode="auto">
                  <a:xfrm>
                    <a:off x="4694" y="27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0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27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1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4602" y="270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2" name="AutoShape 135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3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279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4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27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5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5193" y="27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6" name="AutoShape 139"/>
                  <p:cNvSpPr>
                    <a:spLocks noChangeArrowheads="1"/>
                  </p:cNvSpPr>
                  <p:nvPr/>
                </p:nvSpPr>
                <p:spPr bwMode="auto">
                  <a:xfrm>
                    <a:off x="5010" y="270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</p:grpSp>
          <p:grpSp>
            <p:nvGrpSpPr>
              <p:cNvPr id="12" name="Group 140"/>
              <p:cNvGrpSpPr>
                <a:grpSpLocks/>
              </p:cNvGrpSpPr>
              <p:nvPr/>
            </p:nvGrpSpPr>
            <p:grpSpPr bwMode="auto">
              <a:xfrm>
                <a:off x="884" y="2398"/>
                <a:ext cx="4355" cy="172"/>
                <a:chOff x="884" y="2398"/>
                <a:chExt cx="4355" cy="172"/>
              </a:xfrm>
            </p:grpSpPr>
            <p:sp>
              <p:nvSpPr>
                <p:cNvPr id="158" name="AutoShape 141"/>
                <p:cNvSpPr>
                  <a:spLocks noChangeArrowheads="1"/>
                </p:cNvSpPr>
                <p:nvPr/>
              </p:nvSpPr>
              <p:spPr bwMode="auto">
                <a:xfrm>
                  <a:off x="2018" y="252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59" name="AutoShape 142"/>
                <p:cNvSpPr>
                  <a:spLocks noChangeArrowheads="1"/>
                </p:cNvSpPr>
                <p:nvPr/>
              </p:nvSpPr>
              <p:spPr bwMode="auto">
                <a:xfrm>
                  <a:off x="1882" y="252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0" name="AutoShape 143"/>
                <p:cNvSpPr>
                  <a:spLocks noChangeArrowheads="1"/>
                </p:cNvSpPr>
                <p:nvPr/>
              </p:nvSpPr>
              <p:spPr bwMode="auto">
                <a:xfrm>
                  <a:off x="3695" y="243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1" name="AutoShape 144"/>
                <p:cNvSpPr>
                  <a:spLocks noChangeArrowheads="1"/>
                </p:cNvSpPr>
                <p:nvPr/>
              </p:nvSpPr>
              <p:spPr bwMode="auto">
                <a:xfrm>
                  <a:off x="4241" y="243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2" name="AutoShape 145"/>
                <p:cNvSpPr>
                  <a:spLocks noChangeArrowheads="1"/>
                </p:cNvSpPr>
                <p:nvPr/>
              </p:nvSpPr>
              <p:spPr bwMode="auto">
                <a:xfrm>
                  <a:off x="4014" y="243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3" name="AutoShape 146"/>
                <p:cNvSpPr>
                  <a:spLocks noChangeArrowheads="1"/>
                </p:cNvSpPr>
                <p:nvPr/>
              </p:nvSpPr>
              <p:spPr bwMode="auto">
                <a:xfrm>
                  <a:off x="4694" y="243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4" name="AutoShape 147"/>
                <p:cNvSpPr>
                  <a:spLocks noChangeArrowheads="1"/>
                </p:cNvSpPr>
                <p:nvPr/>
              </p:nvSpPr>
              <p:spPr bwMode="auto">
                <a:xfrm>
                  <a:off x="4921" y="243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5" name="AutoShape 148"/>
                <p:cNvSpPr>
                  <a:spLocks noChangeArrowheads="1"/>
                </p:cNvSpPr>
                <p:nvPr/>
              </p:nvSpPr>
              <p:spPr bwMode="auto">
                <a:xfrm>
                  <a:off x="5193" y="243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6" name="AutoShape 149"/>
                <p:cNvSpPr>
                  <a:spLocks noChangeArrowheads="1"/>
                </p:cNvSpPr>
                <p:nvPr/>
              </p:nvSpPr>
              <p:spPr bwMode="auto">
                <a:xfrm>
                  <a:off x="4512" y="243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7" name="AutoShape 150"/>
                <p:cNvSpPr>
                  <a:spLocks noChangeArrowheads="1"/>
                </p:cNvSpPr>
                <p:nvPr/>
              </p:nvSpPr>
              <p:spPr bwMode="auto">
                <a:xfrm>
                  <a:off x="3560" y="2523"/>
                  <a:ext cx="317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8" name="AutoShape 151"/>
                <p:cNvSpPr>
                  <a:spLocks noChangeArrowheads="1"/>
                </p:cNvSpPr>
                <p:nvPr/>
              </p:nvSpPr>
              <p:spPr bwMode="auto">
                <a:xfrm>
                  <a:off x="3153" y="2523"/>
                  <a:ext cx="317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pic>
              <p:nvPicPr>
                <p:cNvPr id="169" name="Picture 152" descr="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4" y="2398"/>
                  <a:ext cx="408" cy="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0" name="AutoShape 153"/>
                <p:cNvSpPr>
                  <a:spLocks noChangeArrowheads="1"/>
                </p:cNvSpPr>
                <p:nvPr/>
              </p:nvSpPr>
              <p:spPr bwMode="auto">
                <a:xfrm>
                  <a:off x="4013" y="2522"/>
                  <a:ext cx="317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1" name="AutoShape 154"/>
                <p:cNvSpPr>
                  <a:spLocks noChangeArrowheads="1"/>
                </p:cNvSpPr>
                <p:nvPr/>
              </p:nvSpPr>
              <p:spPr bwMode="auto">
                <a:xfrm>
                  <a:off x="4467" y="2522"/>
                  <a:ext cx="317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2" name="AutoShape 155"/>
                <p:cNvSpPr>
                  <a:spLocks noChangeArrowheads="1"/>
                </p:cNvSpPr>
                <p:nvPr/>
              </p:nvSpPr>
              <p:spPr bwMode="auto">
                <a:xfrm>
                  <a:off x="5010" y="2431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3" name="AutoShape 156"/>
                <p:cNvSpPr>
                  <a:spLocks noChangeArrowheads="1"/>
                </p:cNvSpPr>
                <p:nvPr/>
              </p:nvSpPr>
              <p:spPr bwMode="auto">
                <a:xfrm>
                  <a:off x="4922" y="2522"/>
                  <a:ext cx="317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4" name="AutoShape 157"/>
                <p:cNvSpPr>
                  <a:spLocks noChangeArrowheads="1"/>
                </p:cNvSpPr>
                <p:nvPr/>
              </p:nvSpPr>
              <p:spPr bwMode="auto">
                <a:xfrm>
                  <a:off x="1519" y="252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5" name="AutoShape 158"/>
                <p:cNvSpPr>
                  <a:spLocks noChangeArrowheads="1"/>
                </p:cNvSpPr>
                <p:nvPr/>
              </p:nvSpPr>
              <p:spPr bwMode="auto">
                <a:xfrm>
                  <a:off x="2473" y="2524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6" name="AutoShape 159"/>
                <p:cNvSpPr>
                  <a:spLocks noChangeArrowheads="1"/>
                </p:cNvSpPr>
                <p:nvPr/>
              </p:nvSpPr>
              <p:spPr bwMode="auto">
                <a:xfrm>
                  <a:off x="2291" y="2524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7" name="AutoShape 160"/>
                <p:cNvSpPr>
                  <a:spLocks noChangeArrowheads="1"/>
                </p:cNvSpPr>
                <p:nvPr/>
              </p:nvSpPr>
              <p:spPr bwMode="auto">
                <a:xfrm>
                  <a:off x="2381" y="2523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8" name="AutoShape 161"/>
                <p:cNvSpPr>
                  <a:spLocks noChangeArrowheads="1"/>
                </p:cNvSpPr>
                <p:nvPr/>
              </p:nvSpPr>
              <p:spPr bwMode="auto">
                <a:xfrm>
                  <a:off x="2698" y="2523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9" name="AutoShape 162"/>
                <p:cNvSpPr>
                  <a:spLocks noChangeArrowheads="1"/>
                </p:cNvSpPr>
                <p:nvPr/>
              </p:nvSpPr>
              <p:spPr bwMode="auto">
                <a:xfrm>
                  <a:off x="2880" y="2523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80" name="AutoShape 163"/>
                <p:cNvSpPr>
                  <a:spLocks noChangeArrowheads="1"/>
                </p:cNvSpPr>
                <p:nvPr/>
              </p:nvSpPr>
              <p:spPr bwMode="auto">
                <a:xfrm>
                  <a:off x="2970" y="2523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81" name="AutoShape 164"/>
                <p:cNvSpPr>
                  <a:spLocks noChangeArrowheads="1"/>
                </p:cNvSpPr>
                <p:nvPr/>
              </p:nvSpPr>
              <p:spPr bwMode="auto">
                <a:xfrm>
                  <a:off x="2787" y="252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13" name="Group 165"/>
              <p:cNvGrpSpPr>
                <a:grpSpLocks/>
              </p:cNvGrpSpPr>
              <p:nvPr/>
            </p:nvGrpSpPr>
            <p:grpSpPr bwMode="auto">
              <a:xfrm>
                <a:off x="884" y="3111"/>
                <a:ext cx="4354" cy="228"/>
                <a:chOff x="884" y="3111"/>
                <a:chExt cx="4354" cy="228"/>
              </a:xfrm>
            </p:grpSpPr>
            <p:sp>
              <p:nvSpPr>
                <p:cNvPr id="121" name="AutoShape 166"/>
                <p:cNvSpPr>
                  <a:spLocks noChangeArrowheads="1"/>
                </p:cNvSpPr>
                <p:nvPr/>
              </p:nvSpPr>
              <p:spPr bwMode="auto">
                <a:xfrm>
                  <a:off x="5102" y="3204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grpSp>
              <p:nvGrpSpPr>
                <p:cNvPr id="122" name="Group 167"/>
                <p:cNvGrpSpPr>
                  <a:grpSpLocks/>
                </p:cNvGrpSpPr>
                <p:nvPr/>
              </p:nvGrpSpPr>
              <p:grpSpPr bwMode="auto">
                <a:xfrm>
                  <a:off x="884" y="3111"/>
                  <a:ext cx="4354" cy="228"/>
                  <a:chOff x="884" y="3113"/>
                  <a:chExt cx="4354" cy="228"/>
                </a:xfrm>
              </p:grpSpPr>
              <p:sp>
                <p:nvSpPr>
                  <p:cNvPr id="123" name="AutoShape 168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pic>
                <p:nvPicPr>
                  <p:cNvPr id="124" name="Picture 169" descr="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4" y="3169"/>
                    <a:ext cx="408" cy="1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5" name="AutoShape 170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26" name="AutoShape 171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329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27" name="AutoShape 172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329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28" name="AutoShape 173"/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329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29" name="AutoShape 174"/>
                  <p:cNvSpPr>
                    <a:spLocks noChangeArrowheads="1"/>
                  </p:cNvSpPr>
                  <p:nvPr/>
                </p:nvSpPr>
                <p:spPr bwMode="auto">
                  <a:xfrm>
                    <a:off x="1927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0" name="AutoShape 175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1" name="AutoShape 176"/>
                  <p:cNvSpPr>
                    <a:spLocks noChangeArrowheads="1"/>
                  </p:cNvSpPr>
                  <p:nvPr/>
                </p:nvSpPr>
                <p:spPr bwMode="auto">
                  <a:xfrm>
                    <a:off x="2835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2" name="AutoShape 177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3" name="AutoShape 178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4" name="AutoShape 179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5" name="AutoShape 180"/>
                  <p:cNvSpPr>
                    <a:spLocks noChangeArrowheads="1"/>
                  </p:cNvSpPr>
                  <p:nvPr/>
                </p:nvSpPr>
                <p:spPr bwMode="auto">
                  <a:xfrm>
                    <a:off x="4604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5057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7" name="AutoShape 182"/>
                  <p:cNvSpPr>
                    <a:spLocks noChangeArrowheads="1"/>
                  </p:cNvSpPr>
                  <p:nvPr/>
                </p:nvSpPr>
                <p:spPr bwMode="auto">
                  <a:xfrm>
                    <a:off x="2473" y="32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8" name="AutoShape 183"/>
                  <p:cNvSpPr>
                    <a:spLocks noChangeArrowheads="1"/>
                  </p:cNvSpPr>
                  <p:nvPr/>
                </p:nvSpPr>
                <p:spPr bwMode="auto">
                  <a:xfrm>
                    <a:off x="2291" y="32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9" name="AutoShape 184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329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0" name="AutoShape 185"/>
                  <p:cNvSpPr>
                    <a:spLocks noChangeArrowheads="1"/>
                  </p:cNvSpPr>
                  <p:nvPr/>
                </p:nvSpPr>
                <p:spPr bwMode="auto">
                  <a:xfrm>
                    <a:off x="2698" y="32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1" name="AutoShape 186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2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2" name="AutoShape 187"/>
                  <p:cNvSpPr>
                    <a:spLocks noChangeArrowheads="1"/>
                  </p:cNvSpPr>
                  <p:nvPr/>
                </p:nvSpPr>
                <p:spPr bwMode="auto">
                  <a:xfrm>
                    <a:off x="2970" y="32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3" name="AutoShape 188"/>
                  <p:cNvSpPr>
                    <a:spLocks noChangeArrowheads="1"/>
                  </p:cNvSpPr>
                  <p:nvPr/>
                </p:nvSpPr>
                <p:spPr bwMode="auto">
                  <a:xfrm>
                    <a:off x="2787" y="329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4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3294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5" name="AutoShape 190"/>
                  <p:cNvSpPr>
                    <a:spLocks noChangeArrowheads="1"/>
                  </p:cNvSpPr>
                  <p:nvPr/>
                </p:nvSpPr>
                <p:spPr bwMode="auto">
                  <a:xfrm>
                    <a:off x="3695" y="320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6" name="AutoShape 191"/>
                  <p:cNvSpPr>
                    <a:spLocks noChangeArrowheads="1"/>
                  </p:cNvSpPr>
                  <p:nvPr/>
                </p:nvSpPr>
                <p:spPr bwMode="auto">
                  <a:xfrm>
                    <a:off x="3560" y="3294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7" name="AutoShape 192"/>
                  <p:cNvSpPr>
                    <a:spLocks noChangeArrowheads="1"/>
                  </p:cNvSpPr>
                  <p:nvPr/>
                </p:nvSpPr>
                <p:spPr bwMode="auto">
                  <a:xfrm>
                    <a:off x="4242" y="320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8" name="AutoShape 193"/>
                  <p:cNvSpPr>
                    <a:spLocks noChangeArrowheads="1"/>
                  </p:cNvSpPr>
                  <p:nvPr/>
                </p:nvSpPr>
                <p:spPr bwMode="auto">
                  <a:xfrm>
                    <a:off x="4015" y="320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9" name="AutoShape 194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3294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r>
                      <a:rPr lang="ru-RU" altLang="ru-RU"/>
                      <a:t> </a:t>
                    </a:r>
                  </a:p>
                </p:txBody>
              </p:sp>
              <p:sp>
                <p:nvSpPr>
                  <p:cNvPr id="150" name="AutoShape 195"/>
                  <p:cNvSpPr>
                    <a:spLocks noChangeArrowheads="1"/>
                  </p:cNvSpPr>
                  <p:nvPr/>
                </p:nvSpPr>
                <p:spPr bwMode="auto">
                  <a:xfrm>
                    <a:off x="4695" y="32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51" name="AutoShape 196"/>
                  <p:cNvSpPr>
                    <a:spLocks noChangeArrowheads="1"/>
                  </p:cNvSpPr>
                  <p:nvPr/>
                </p:nvSpPr>
                <p:spPr bwMode="auto">
                  <a:xfrm>
                    <a:off x="4513" y="32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52" name="AutoShape 197"/>
                  <p:cNvSpPr>
                    <a:spLocks noChangeArrowheads="1"/>
                  </p:cNvSpPr>
                  <p:nvPr/>
                </p:nvSpPr>
                <p:spPr bwMode="auto">
                  <a:xfrm>
                    <a:off x="4603" y="320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53" name="AutoShape 198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3294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54" name="AutoShape 199"/>
                  <p:cNvSpPr>
                    <a:spLocks noChangeArrowheads="1"/>
                  </p:cNvSpPr>
                  <p:nvPr/>
                </p:nvSpPr>
                <p:spPr bwMode="auto">
                  <a:xfrm>
                    <a:off x="4920" y="32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55" name="AutoShape 200"/>
                  <p:cNvSpPr>
                    <a:spLocks noChangeArrowheads="1"/>
                  </p:cNvSpPr>
                  <p:nvPr/>
                </p:nvSpPr>
                <p:spPr bwMode="auto">
                  <a:xfrm>
                    <a:off x="5192" y="32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56" name="AutoShape 201"/>
                  <p:cNvSpPr>
                    <a:spLocks noChangeArrowheads="1"/>
                  </p:cNvSpPr>
                  <p:nvPr/>
                </p:nvSpPr>
                <p:spPr bwMode="auto">
                  <a:xfrm>
                    <a:off x="5009" y="320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5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3294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</p:grpSp>
          <p:grpSp>
            <p:nvGrpSpPr>
              <p:cNvPr id="14" name="Group 203"/>
              <p:cNvGrpSpPr>
                <a:grpSpLocks/>
              </p:cNvGrpSpPr>
              <p:nvPr/>
            </p:nvGrpSpPr>
            <p:grpSpPr bwMode="auto">
              <a:xfrm>
                <a:off x="930" y="3430"/>
                <a:ext cx="4309" cy="319"/>
                <a:chOff x="930" y="3430"/>
                <a:chExt cx="4309" cy="319"/>
              </a:xfrm>
            </p:grpSpPr>
            <p:sp>
              <p:nvSpPr>
                <p:cNvPr id="64" name="AutoShape 204"/>
                <p:cNvSpPr>
                  <a:spLocks noChangeArrowheads="1"/>
                </p:cNvSpPr>
                <p:nvPr/>
              </p:nvSpPr>
              <p:spPr bwMode="auto">
                <a:xfrm>
                  <a:off x="5057" y="3430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65" name="AutoShape 205"/>
                <p:cNvSpPr>
                  <a:spLocks noChangeArrowheads="1"/>
                </p:cNvSpPr>
                <p:nvPr/>
              </p:nvSpPr>
              <p:spPr bwMode="auto">
                <a:xfrm>
                  <a:off x="4921" y="3521"/>
                  <a:ext cx="317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grpSp>
              <p:nvGrpSpPr>
                <p:cNvPr id="66" name="Group 206"/>
                <p:cNvGrpSpPr>
                  <a:grpSpLocks/>
                </p:cNvGrpSpPr>
                <p:nvPr/>
              </p:nvGrpSpPr>
              <p:grpSpPr bwMode="auto">
                <a:xfrm>
                  <a:off x="930" y="3430"/>
                  <a:ext cx="4309" cy="319"/>
                  <a:chOff x="930" y="3429"/>
                  <a:chExt cx="4309" cy="319"/>
                </a:xfrm>
              </p:grpSpPr>
              <p:sp>
                <p:nvSpPr>
                  <p:cNvPr id="67" name="AutoShape 207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3521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68" name="AutoShape 208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3702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69" name="AutoShape 209"/>
                  <p:cNvSpPr>
                    <a:spLocks noChangeArrowheads="1"/>
                  </p:cNvSpPr>
                  <p:nvPr/>
                </p:nvSpPr>
                <p:spPr bwMode="auto">
                  <a:xfrm>
                    <a:off x="5103" y="347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70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930" y="3429"/>
                    <a:ext cx="4309" cy="319"/>
                    <a:chOff x="930" y="3429"/>
                    <a:chExt cx="4309" cy="319"/>
                  </a:xfrm>
                </p:grpSpPr>
                <p:sp>
                  <p:nvSpPr>
                    <p:cNvPr id="72" name="AutoShap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6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73" name="AutoShap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0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74" name="AutoShap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0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75" name="AutoShap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9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76" name="AutoShap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7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77" name="AutoShap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78" name="AutoShap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5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79" name="AutoShap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8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0" name="AutoShap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3429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1" name="AutoShap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0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2" name="AutoShap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4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3" name="AutoShap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0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4" name="AutoShap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4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5" name="AutoShap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4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6" name="AutoShap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7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7" name="AutoShap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7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8" name="AutoShap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9" name="AutoShap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7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0" name="AutoShap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1" name="AutoShap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2" name="AutoShap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3" name="AutoShap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0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4" name="AutoShape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352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5" name="AutoShap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6" name="AutoShap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7" name="AutoShap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8" name="AutoShape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1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9" name="AutoShap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0" name="AutoShape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8" y="352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1" name="AutoShape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2" y="3703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2" name="AutoShape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2" y="361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3" name="AutoShape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2" y="352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4" name="AutoShape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0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5" name="AutoShape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0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6" name="AutoShap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0" y="352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7" name="AutoShap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8" name="AutoShape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4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9" name="AutoShap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4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0" name="AutoShape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4" y="352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1" name="AutoShap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1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2" name="AutoShape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3" name="AutoShap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8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4" name="AutoShap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8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5" name="AutoShap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4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6" name="AutoShape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2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7" name="AutoShape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2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8" name="AutoShape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9" name="AutoShape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20" name="AutoShape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3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</p:grpSp>
              <p:sp>
                <p:nvSpPr>
                  <p:cNvPr id="71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5010" y="347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</p:grpSp>
          <p:grpSp>
            <p:nvGrpSpPr>
              <p:cNvPr id="15" name="Group 261"/>
              <p:cNvGrpSpPr>
                <a:grpSpLocks/>
              </p:cNvGrpSpPr>
              <p:nvPr/>
            </p:nvGrpSpPr>
            <p:grpSpPr bwMode="auto">
              <a:xfrm>
                <a:off x="884" y="3849"/>
                <a:ext cx="4354" cy="216"/>
                <a:chOff x="884" y="3838"/>
                <a:chExt cx="4354" cy="216"/>
              </a:xfrm>
            </p:grpSpPr>
            <p:sp>
              <p:nvSpPr>
                <p:cNvPr id="16" name="AutoShape 262"/>
                <p:cNvSpPr>
                  <a:spLocks noChangeArrowheads="1"/>
                </p:cNvSpPr>
                <p:nvPr/>
              </p:nvSpPr>
              <p:spPr bwMode="auto">
                <a:xfrm>
                  <a:off x="5192" y="3884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" name="AutoShape 263"/>
                <p:cNvSpPr>
                  <a:spLocks noChangeArrowheads="1"/>
                </p:cNvSpPr>
                <p:nvPr/>
              </p:nvSpPr>
              <p:spPr bwMode="auto">
                <a:xfrm>
                  <a:off x="5009" y="3883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grpSp>
              <p:nvGrpSpPr>
                <p:cNvPr id="18" name="Group 264"/>
                <p:cNvGrpSpPr>
                  <a:grpSpLocks/>
                </p:cNvGrpSpPr>
                <p:nvPr/>
              </p:nvGrpSpPr>
              <p:grpSpPr bwMode="auto">
                <a:xfrm>
                  <a:off x="884" y="3838"/>
                  <a:ext cx="4354" cy="216"/>
                  <a:chOff x="884" y="3838"/>
                  <a:chExt cx="4354" cy="216"/>
                </a:xfrm>
              </p:grpSpPr>
              <p:sp>
                <p:nvSpPr>
                  <p:cNvPr id="19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4694" y="3838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4513" y="3838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" name="AutoShape 267"/>
                  <p:cNvSpPr>
                    <a:spLocks noChangeArrowheads="1"/>
                  </p:cNvSpPr>
                  <p:nvPr/>
                </p:nvSpPr>
                <p:spPr bwMode="auto">
                  <a:xfrm>
                    <a:off x="4967" y="3838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" name="AutoShape 268"/>
                  <p:cNvSpPr>
                    <a:spLocks noChangeArrowheads="1"/>
                  </p:cNvSpPr>
                  <p:nvPr/>
                </p:nvSpPr>
                <p:spPr bwMode="auto">
                  <a:xfrm>
                    <a:off x="4603" y="388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23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884" y="3838"/>
                    <a:ext cx="4354" cy="216"/>
                    <a:chOff x="884" y="3838"/>
                    <a:chExt cx="4354" cy="216"/>
                  </a:xfrm>
                </p:grpSpPr>
                <p:pic>
                  <p:nvPicPr>
                    <p:cNvPr id="24" name="Picture 270" descr="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84" y="3884"/>
                      <a:ext cx="408" cy="1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5" name="AutoShape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6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26" name="AutoShape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5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27" name="AutoShape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9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28" name="AutoShape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9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29" name="AutoShap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9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0" name="AutoShape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3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1" name="AutoShape 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2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2" name="AutoShape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1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3" name="AutoShape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0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4" name="AutoShap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5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5" name="AutoShap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4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6" name="AutoShap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78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7" name="AutoShap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8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8" name="AutoShape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7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9" name="AutoShape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0" name="AutoShape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0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1" name="AutoShape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2" name="AutoShape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7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3" name="AutoShape 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3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4" name="AutoShape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2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5" name="AutoShap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6" name="AutoShape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0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7" name="AutoShape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3973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8" name="AutoShape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9" name="AutoShape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1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0" name="AutoShape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1" name="AutoShape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8" y="3973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2" name="AutoShape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2" y="3974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3" name="AutoShap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5" y="3883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4" name="AutoShap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0" y="3974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5" name="AutoShape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2" y="388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6" name="AutoShape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88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7" name="AutoShape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4" y="3974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8" name="AutoShap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388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9" name="AutoShap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3" y="388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60" name="AutoShape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8" y="3974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61" name="AutoShap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0" y="388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62" name="AutoShap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2" y="388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63" name="AutoShap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974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</p:grpSp>
            </p:grpSp>
          </p:grpSp>
        </p:grpSp>
        <p:sp>
          <p:nvSpPr>
            <p:cNvPr id="8" name="AutoShape 310"/>
            <p:cNvSpPr>
              <a:spLocks noChangeArrowheads="1"/>
            </p:cNvSpPr>
            <p:nvPr/>
          </p:nvSpPr>
          <p:spPr bwMode="auto">
            <a:xfrm>
              <a:off x="8267461" y="2856963"/>
              <a:ext cx="84427" cy="115254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9" name="AutoShape 311"/>
            <p:cNvSpPr>
              <a:spLocks noChangeArrowheads="1"/>
            </p:cNvSpPr>
            <p:nvPr/>
          </p:nvSpPr>
          <p:spPr bwMode="auto">
            <a:xfrm>
              <a:off x="9183314" y="2854457"/>
              <a:ext cx="84427" cy="115254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" name="AutoShape 312"/>
            <p:cNvSpPr>
              <a:spLocks noChangeArrowheads="1"/>
            </p:cNvSpPr>
            <p:nvPr/>
          </p:nvSpPr>
          <p:spPr bwMode="auto">
            <a:xfrm>
              <a:off x="8849275" y="4219969"/>
              <a:ext cx="581814" cy="1127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229" name="Picture 5" descr="atcl_america_1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9770" y="4776659"/>
            <a:ext cx="2487281" cy="1657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t1.gstatic.com/images?q=tbn:ANd9GcSDzeU15OTvxSvYEfcEgmNf86CoKOsfZZrdR348HMTq6I1QoKg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4207" y="2512129"/>
            <a:ext cx="1959337" cy="189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1" name="Заголовок 1"/>
          <p:cNvSpPr txBox="1">
            <a:spLocks/>
          </p:cNvSpPr>
          <p:nvPr/>
        </p:nvSpPr>
        <p:spPr>
          <a:xfrm>
            <a:off x="1905350" y="-219655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Счет древних майя</a:t>
            </a:r>
          </a:p>
        </p:txBody>
      </p:sp>
    </p:spTree>
    <p:extLst>
      <p:ext uri="{BB962C8B-B14F-4D97-AF65-F5344CB8AC3E}">
        <p14:creationId xmlns:p14="http://schemas.microsoft.com/office/powerpoint/2010/main" xmlns="" val="280504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1000">
              <a:schemeClr val="accent1">
                <a:lumMod val="20000"/>
                <a:lumOff val="80000"/>
              </a:schemeClr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-1714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Римская система счисления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9376" y="927734"/>
            <a:ext cx="112332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Древние римляне пользовались нумерацией, сохраняющейся до настоящего времени, в которой числа изображаются буквами латинского алфавита.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42247" y="2135610"/>
            <a:ext cx="3589657" cy="4426124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altLang="ru-RU" sz="23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 римской системе имеются специальные знаки для :</a:t>
            </a:r>
          </a:p>
          <a:p>
            <a:endParaRPr lang="ru-RU" alt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/>
            <a:r>
              <a:rPr lang="ru-RU" altLang="ru-RU" sz="2800" b="1" dirty="0">
                <a:solidFill>
                  <a:srgbClr val="800080"/>
                </a:solidFill>
              </a:rPr>
              <a:t>I   - 1 		VI  - 6</a:t>
            </a:r>
          </a:p>
          <a:p>
            <a:pPr algn="l"/>
            <a:r>
              <a:rPr lang="ru-RU" altLang="ru-RU" sz="2800" b="1" dirty="0">
                <a:solidFill>
                  <a:srgbClr val="800080"/>
                </a:solidFill>
              </a:rPr>
              <a:t>II  - 2		VII  - 7</a:t>
            </a:r>
          </a:p>
          <a:p>
            <a:pPr algn="l"/>
            <a:r>
              <a:rPr lang="ru-RU" altLang="ru-RU" sz="2800" b="1" dirty="0">
                <a:solidFill>
                  <a:srgbClr val="800080"/>
                </a:solidFill>
              </a:rPr>
              <a:t>III - 3		VIII - 8</a:t>
            </a:r>
          </a:p>
          <a:p>
            <a:pPr algn="l"/>
            <a:r>
              <a:rPr lang="ru-RU" altLang="ru-RU" sz="2800" b="1" dirty="0">
                <a:solidFill>
                  <a:srgbClr val="800080"/>
                </a:solidFill>
              </a:rPr>
              <a:t>IV - 4		IX   - 9</a:t>
            </a:r>
          </a:p>
          <a:p>
            <a:pPr algn="l"/>
            <a:r>
              <a:rPr lang="ru-RU" altLang="ru-RU" sz="2800" b="1" dirty="0">
                <a:solidFill>
                  <a:srgbClr val="800080"/>
                </a:solidFill>
              </a:rPr>
              <a:t>V  - 5		X   - 10                  </a:t>
            </a:r>
          </a:p>
          <a:p>
            <a:pPr algn="l"/>
            <a:r>
              <a:rPr lang="ru-RU" altLang="ru-RU" sz="2800" b="1" dirty="0">
                <a:solidFill>
                  <a:srgbClr val="800080"/>
                </a:solidFill>
              </a:rPr>
              <a:t>L  - 50 	D  - 500</a:t>
            </a:r>
          </a:p>
          <a:p>
            <a:pPr algn="l"/>
            <a:r>
              <a:rPr lang="ru-RU" altLang="ru-RU" sz="2800" b="1" dirty="0">
                <a:solidFill>
                  <a:srgbClr val="800080"/>
                </a:solidFill>
              </a:rPr>
              <a:t>C  - 100	M  -1000 </a:t>
            </a:r>
          </a:p>
          <a:p>
            <a:pPr algn="l"/>
            <a:endParaRPr lang="ru-RU" altLang="ru-RU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98573" y="2053585"/>
            <a:ext cx="5319713" cy="442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3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Остальные числа записываются при помощи этих символов с применением сложения и вычитания. </a:t>
            </a:r>
          </a:p>
          <a:p>
            <a:pPr algn="l">
              <a:spcAft>
                <a:spcPct val="20000"/>
              </a:spcAft>
            </a:pPr>
            <a:endParaRPr lang="ru-RU" altLang="ru-RU" sz="24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 algn="l">
              <a:spcAft>
                <a:spcPct val="20000"/>
              </a:spcAft>
            </a:pPr>
            <a:r>
              <a:rPr lang="ru-RU" altLang="ru-RU" sz="24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Число 444 запишется в римской системе так</a:t>
            </a:r>
            <a:endParaRPr lang="en-US" altLang="ru-RU" sz="24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endParaRPr lang="ru-RU" altLang="ru-RU" sz="24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</a:pP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7260141" y="4869160"/>
            <a:ext cx="2952328" cy="108012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CDXLIV</a:t>
            </a:r>
            <a:endParaRPr lang="ru-RU" sz="3600" b="1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347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1000">
              <a:schemeClr val="accent1">
                <a:lumMod val="20000"/>
                <a:lumOff val="80000"/>
              </a:schemeClr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846" y="-171400"/>
            <a:ext cx="8745634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Десятичная система счисления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7368" y="971601"/>
            <a:ext cx="629901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Самая известной и используемой в настоящее время системой счисления –  является десятичная система. Изобретение десятичной системы счисления относится к главным достижениям человеческой мысли. </a:t>
            </a:r>
          </a:p>
        </p:txBody>
      </p:sp>
      <p:pic>
        <p:nvPicPr>
          <p:cNvPr id="6" name="Picture 7" descr="1300222323_20900-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620" y="2679761"/>
            <a:ext cx="5282862" cy="3935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84032" y="4365104"/>
            <a:ext cx="5585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Десятичная система впервые появилась в Индии примерно в </a:t>
            </a:r>
            <a:r>
              <a:rPr lang="en-US" altLang="ru-RU" sz="2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VI</a:t>
            </a:r>
            <a:r>
              <a:rPr lang="ru-RU" altLang="ru-RU" sz="2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веке новой эры. Индийская нумерация использовала девять числовых символов и нуль для обозначения пустой позиции.</a:t>
            </a:r>
          </a:p>
        </p:txBody>
      </p:sp>
      <p:pic>
        <p:nvPicPr>
          <p:cNvPr id="2050" name="Picture 2" descr="http://lenagold.narod.ru/fon/clipart/ram/pred/ramk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6240" y="971600"/>
            <a:ext cx="2952328" cy="28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5156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d2e882564a387de26c51a83111ea7d7d0d7e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ТЕМА УРО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w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1895</Words>
  <Application>Microsoft Office PowerPoint</Application>
  <PresentationFormat>Произвольный</PresentationFormat>
  <Paragraphs>1738</Paragraphs>
  <Slides>48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Тема Office</vt:lpstr>
      <vt:lpstr>Презентация ТЕМА УРОКА</vt:lpstr>
      <vt:lpstr>Базис</vt:lpstr>
      <vt:lpstr>Owl</vt:lpstr>
      <vt:lpstr>Слайд 1</vt:lpstr>
      <vt:lpstr>Многозначные числа. Сложение и вычитание</vt:lpstr>
      <vt:lpstr>Пять проблем – Пять команд</vt:lpstr>
      <vt:lpstr>Слайд 4</vt:lpstr>
      <vt:lpstr>Как зародился счет?</vt:lpstr>
      <vt:lpstr>Первая счетная машинка</vt:lpstr>
      <vt:lpstr>Древние майя записывали цифровые знаки, не горизонтально, а вертикально, снизу вверх, как бы возводя некую этажерку из цифр. Использовалась двадцатеричная система счисления. На первой полке стояли единицы, на второй — двадцатки и т. д. Точка всегда означала единицы данного порядка, а тире — пятерки.   </vt:lpstr>
      <vt:lpstr>Римская система счисления</vt:lpstr>
      <vt:lpstr>Десятичная система счисления</vt:lpstr>
      <vt:lpstr>Древние устройства счета</vt:lpstr>
      <vt:lpstr>Проблема №2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Физкульминутка</vt:lpstr>
      <vt:lpstr>Третья проблема:</vt:lpstr>
      <vt:lpstr>Слайд 43</vt:lpstr>
      <vt:lpstr>Слайд 44</vt:lpstr>
      <vt:lpstr>Слайд 45</vt:lpstr>
      <vt:lpstr>Алгоритм решения задачи:</vt:lpstr>
      <vt:lpstr>Схемы решения задач</vt:lpstr>
      <vt:lpstr>Что было самым сложным?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1</cp:lastModifiedBy>
  <cp:revision>41</cp:revision>
  <dcterms:created xsi:type="dcterms:W3CDTF">2012-08-04T12:51:50Z</dcterms:created>
  <dcterms:modified xsi:type="dcterms:W3CDTF">2016-01-22T07:15:33Z</dcterms:modified>
</cp:coreProperties>
</file>