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281" r:id="rId3"/>
    <p:sldId id="279" r:id="rId4"/>
    <p:sldId id="257" r:id="rId5"/>
    <p:sldId id="258" r:id="rId6"/>
    <p:sldId id="261" r:id="rId7"/>
    <p:sldId id="272" r:id="rId8"/>
    <p:sldId id="284" r:id="rId9"/>
    <p:sldId id="259" r:id="rId10"/>
    <p:sldId id="273" r:id="rId11"/>
    <p:sldId id="264" r:id="rId12"/>
    <p:sldId id="266" r:id="rId13"/>
    <p:sldId id="260" r:id="rId14"/>
    <p:sldId id="285" r:id="rId15"/>
    <p:sldId id="290" r:id="rId16"/>
    <p:sldId id="267" r:id="rId17"/>
    <p:sldId id="268" r:id="rId18"/>
    <p:sldId id="270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8097-0568-4E0F-8ACB-3B3D99B8F5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E1C6-1460-4F70-8673-B2B817BA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95400" y="1219200"/>
            <a:ext cx="70866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A5CF5EF6-E19B-441D-9099-767BA7B93C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6286E-5D5A-437F-9E17-B3248D3285E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78B26-019A-472B-A530-CA3E712B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ahmadtholabi.files.wordpress.com/2009/12/guru.gif?w=277&amp;h=22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sch-mousosh13.narod.ru/fgos_v_nachalnoi_shkole/dlya_stan.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22145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МБОУ «</a:t>
            </a:r>
            <a:r>
              <a:rPr lang="ru-RU" dirty="0" err="1" smtClean="0">
                <a:solidFill>
                  <a:srgbClr val="FFFF00"/>
                </a:solidFill>
              </a:rPr>
              <a:t>Верхне-Идинская</a:t>
            </a:r>
            <a:r>
              <a:rPr lang="ru-RU" dirty="0" smtClean="0">
                <a:solidFill>
                  <a:srgbClr val="FFFF00"/>
                </a:solidFill>
              </a:rPr>
              <a:t> СОШ»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Руководитель ШМО начальных классов: Вороная Светлана </a:t>
            </a:r>
            <a:r>
              <a:rPr lang="ru-RU" dirty="0" err="1" smtClean="0">
                <a:solidFill>
                  <a:srgbClr val="FFFF00"/>
                </a:solidFill>
              </a:rPr>
              <a:t>Арсентьевна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D:\МО 19 апреля\к 19 апреля\р\P126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285728"/>
            <a:ext cx="5111750" cy="3831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85728"/>
            <a:ext cx="8658228" cy="5692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методической работы в условиях введения ФГОС</a:t>
            </a:r>
          </a:p>
        </p:txBody>
      </p:sp>
      <p:sp>
        <p:nvSpPr>
          <p:cNvPr id="614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6148" name="Схема 3"/>
          <p:cNvPicPr>
            <a:picLocks noChangeArrowheads="1"/>
          </p:cNvPicPr>
          <p:nvPr/>
        </p:nvPicPr>
        <p:blipFill>
          <a:blip r:embed="rId2"/>
          <a:srcRect l="-34343" r="-34875"/>
          <a:stretch>
            <a:fillRect/>
          </a:stretch>
        </p:blipFill>
        <p:spPr bwMode="auto">
          <a:xfrm>
            <a:off x="357158" y="1285860"/>
            <a:ext cx="8143900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методического совета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u="sng" dirty="0" smtClean="0"/>
              <a:t>  Диагностическая</a:t>
            </a:r>
            <a:r>
              <a:rPr lang="ru-RU" b="1" dirty="0" smtClean="0"/>
              <a:t> </a:t>
            </a:r>
            <a:r>
              <a:rPr lang="ru-RU" dirty="0"/>
              <a:t>(анкетирование, анализ педагогической деятельности);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u="sng" dirty="0"/>
              <a:t>Информационная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информационная</a:t>
            </a:r>
            <a:r>
              <a:rPr lang="ru-RU" dirty="0"/>
              <a:t> поддержка педагогов, формирование банка данных); </a:t>
            </a:r>
          </a:p>
          <a:p>
            <a:pPr lvl="0">
              <a:buFont typeface="Wingdings" pitchFamily="2" charset="2"/>
              <a:buChar char="Ø"/>
            </a:pPr>
            <a:r>
              <a:rPr lang="ru-RU" b="1" u="sng" dirty="0" smtClean="0"/>
              <a:t>Организационная</a:t>
            </a:r>
            <a:r>
              <a:rPr lang="ru-RU" dirty="0" smtClean="0"/>
              <a:t> </a:t>
            </a:r>
            <a:r>
              <a:rPr lang="ru-RU" dirty="0"/>
              <a:t>(подготовка к участию в конкурсах педагогического мастерства, распространение передового опыта, стимулирование труда педагогов); </a:t>
            </a:r>
          </a:p>
          <a:p>
            <a:pPr>
              <a:buFont typeface="Wingdings" pitchFamily="2" charset="2"/>
              <a:buChar char="Ø"/>
            </a:pPr>
            <a:r>
              <a:rPr lang="ru-RU" b="1" u="sng" dirty="0" smtClean="0"/>
              <a:t>Образовательная</a:t>
            </a:r>
            <a:r>
              <a:rPr lang="ru-RU" b="1" dirty="0" smtClean="0"/>
              <a:t> </a:t>
            </a:r>
            <a:r>
              <a:rPr lang="ru-RU" dirty="0"/>
              <a:t>(внедрение и апробация современных </a:t>
            </a:r>
            <a:r>
              <a:rPr lang="ru-RU" dirty="0" smtClean="0"/>
              <a:t>технологий)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Формы методической 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ткрытые </a:t>
            </a:r>
            <a:r>
              <a:rPr lang="ru-RU" dirty="0"/>
              <a:t>уроки </a:t>
            </a: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Мастер-классы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Круглые столы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Посещение обучающих семинаров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Организация внеурочной деятельности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Методические разработки;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rPr>
              <a:t> Тематические (проблемные) консультации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Конкурсы;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Олимпиады;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Участие в методической работе;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Распространение инновационного опыта</a:t>
            </a:r>
            <a:endParaRPr lang="ru-RU" dirty="0"/>
          </a:p>
          <a:p>
            <a:pPr lvl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14290"/>
            <a:ext cx="5072098" cy="66437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dirty="0" smtClean="0"/>
              <a:t>   </a:t>
            </a:r>
            <a:r>
              <a:rPr lang="ru-RU" sz="1200" dirty="0"/>
              <a:t>Модель методической деятельности предполагает создание среды, т.е. оптимальных условий для развития личности и профессионализма каждого отдельного учителя на основе его индивидуальных особенностей и образовательных потребностей. </a:t>
            </a:r>
            <a:endParaRPr lang="ru-RU" sz="1200" dirty="0" smtClean="0"/>
          </a:p>
          <a:p>
            <a:pPr>
              <a:buNone/>
            </a:pPr>
            <a:r>
              <a:rPr lang="ru-RU" sz="1200" b="1" u="sng" dirty="0" smtClean="0"/>
              <a:t>         Проводились </a:t>
            </a:r>
            <a:r>
              <a:rPr lang="ru-RU" sz="1200" b="1" u="sng" dirty="0"/>
              <a:t>следующие мероприятия: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учителя  прошли курсы повышения квалификации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 изучены  и рассмотрены  основные  документы направленные на реализацию программы по внедрению ФГОС;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были подготовлены соответствующие приказы по разработке планов и программ, направленных на подготовку к ведению ФГОС НОО;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анкетирование «Готовность учителя к внедрению ФГОС»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была разработана Образовательная программа ФГОС НОО МБОУ «</a:t>
            </a:r>
            <a:r>
              <a:rPr lang="ru-RU" sz="1200" dirty="0" err="1" smtClean="0"/>
              <a:t>Верхне-Идинская</a:t>
            </a:r>
            <a:r>
              <a:rPr lang="ru-RU" sz="1200" dirty="0" smtClean="0"/>
              <a:t> средняя общеобразовательная школа»;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разработан проект : «Комплексные мониторинговые исследования</a:t>
            </a:r>
            <a:r>
              <a:rPr lang="ru-RU" sz="1200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положение </a:t>
            </a:r>
            <a:r>
              <a:rPr lang="ru-RU" sz="1200" dirty="0" smtClean="0"/>
              <a:t>о </a:t>
            </a:r>
            <a:r>
              <a:rPr lang="ru-RU" sz="1200" dirty="0" err="1" smtClean="0"/>
              <a:t>портфолио</a:t>
            </a:r>
            <a:r>
              <a:rPr lang="ru-RU" sz="1200" dirty="0" smtClean="0"/>
              <a:t> образовательных достижений обучающихся </a:t>
            </a:r>
          </a:p>
          <a:p>
            <a:r>
              <a:rPr lang="ru-RU" sz="1200" dirty="0" smtClean="0"/>
              <a:t>ПОЛОЖЕНИЕ о </a:t>
            </a:r>
            <a:r>
              <a:rPr lang="ru-RU" sz="1200" dirty="0" smtClean="0"/>
              <a:t>контрольно-оценочной </a:t>
            </a:r>
            <a:r>
              <a:rPr lang="ru-RU" sz="1200" dirty="0" smtClean="0"/>
              <a:t>деятельности в </a:t>
            </a:r>
            <a:r>
              <a:rPr lang="ru-RU" sz="1200" dirty="0" smtClean="0"/>
              <a:t>1-4 классах  </a:t>
            </a:r>
            <a:endParaRPr lang="ru-RU" sz="1200" dirty="0" smtClean="0"/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самообразование учителей направлено на внедрение нового стандарта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практикуются </a:t>
            </a:r>
            <a:r>
              <a:rPr lang="ru-RU" sz="1200" dirty="0" err="1" smtClean="0"/>
              <a:t>взаимопосещение</a:t>
            </a:r>
            <a:r>
              <a:rPr lang="ru-RU" sz="1200" dirty="0" smtClean="0"/>
              <a:t>  уроков , с целью обмена опытом,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приведены в соответствие с требованиями ФГОС общего образования    должностные инструкции работников образовательного учреждения;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обучающиеся полностью оснащены  учебными пособиями с электронными приложениями,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учителя пользуются   современными методическими пособиями,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кабинеты оборудованы в соответствии  с требованиями ФГОС, 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15_БСОШ№1\Desktop\фото 3 класс\фото 2 класс 2013\100_9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928958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ПК15_БСОШ№1\Desktop\фото 3 класс\фото 2 класс 2013\Фото-0216.jpg"/>
          <p:cNvPicPr>
            <a:picLocks noChangeAspect="1" noChangeArrowheads="1"/>
          </p:cNvPicPr>
          <p:nvPr/>
        </p:nvPicPr>
        <p:blipFill>
          <a:blip r:embed="rId3" cstate="print"/>
          <a:srcRect t="34208" r="11111" b="18750"/>
          <a:stretch>
            <a:fillRect/>
          </a:stretch>
        </p:blipFill>
        <p:spPr bwMode="auto">
          <a:xfrm rot="21310173">
            <a:off x="230647" y="2128643"/>
            <a:ext cx="3143240" cy="2217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/>
          <a:srcRect t="2632" r="52066" b="32456"/>
          <a:stretch>
            <a:fillRect/>
          </a:stretch>
        </p:blipFill>
        <p:spPr bwMode="auto">
          <a:xfrm rot="21288210">
            <a:off x="168782" y="3995340"/>
            <a:ext cx="3151634" cy="2439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/>
              <a:t>Внедрение  новых информационных технологий в образовательный процесс</a:t>
            </a:r>
          </a:p>
        </p:txBody>
      </p:sp>
      <p:sp>
        <p:nvSpPr>
          <p:cNvPr id="29699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381000" y="1285860"/>
            <a:ext cx="8574088" cy="557214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500" b="1" dirty="0" smtClean="0">
                <a:solidFill>
                  <a:schemeClr val="hlink"/>
                </a:solidFill>
              </a:rPr>
              <a:t>    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уроки ведутся  с компьютерным сопровождением </a:t>
            </a:r>
            <a:r>
              <a:rPr lang="ru-RU" sz="2800" dirty="0" smtClean="0"/>
              <a:t>– </a:t>
            </a:r>
            <a:r>
              <a:rPr lang="ru-RU" sz="2800" b="1" dirty="0" smtClean="0"/>
              <a:t>урок в обычном кабинете, оборудованном одним компьютером </a:t>
            </a:r>
            <a:r>
              <a:rPr lang="ru-RU" sz="2800" b="1" dirty="0" smtClean="0">
                <a:latin typeface="Times New Roman" pitchFamily="18" charset="0"/>
              </a:rPr>
              <a:t>/на 4 класса- комплекта имеется 3 </a:t>
            </a:r>
            <a:r>
              <a:rPr lang="ru-RU" sz="2800" b="1" dirty="0" err="1" smtClean="0">
                <a:latin typeface="Times New Roman" pitchFamily="18" charset="0"/>
              </a:rPr>
              <a:t>мультимедийных</a:t>
            </a:r>
            <a:r>
              <a:rPr lang="ru-RU" sz="2800" b="1" dirty="0" smtClean="0">
                <a:latin typeface="Times New Roman" pitchFamily="18" charset="0"/>
              </a:rPr>
              <a:t> проектора, 1 кабинет оборудован  на 85%  компьютерной техникой/ </a:t>
            </a:r>
            <a:endParaRPr lang="ru-RU" sz="2800" b="1" dirty="0" smtClean="0"/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       Учителя используют ИКТ на уроках </a:t>
            </a:r>
            <a:r>
              <a:rPr lang="ru-RU" sz="2800" b="1" dirty="0" smtClean="0">
                <a:latin typeface="Times New Roman" pitchFamily="18" charset="0"/>
              </a:rPr>
              <a:t>для объяснения нового материала,  для реализации учебных проектов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</a:rPr>
              <a:t>методическая подготовка учителей </a:t>
            </a:r>
            <a:r>
              <a:rPr lang="ru-RU" sz="2800" b="1" dirty="0" smtClean="0"/>
              <a:t>к урокам – подбор и подготовка дидактического материала, поиск и систематизация дополнительной информации; диски по предметам.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       В школе ведется электронная документация (электронный журнал)</a:t>
            </a:r>
          </a:p>
        </p:txBody>
      </p:sp>
      <p:pic>
        <p:nvPicPr>
          <p:cNvPr id="29700" name="Picture 6" descr="професс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0" y="5486400"/>
            <a:ext cx="1111250" cy="1371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зз</a:t>
            </a:r>
            <a:endParaRPr lang="ru-RU" dirty="0"/>
          </a:p>
        </p:txBody>
      </p:sp>
      <p:pic>
        <p:nvPicPr>
          <p:cNvPr id="1027" name="Picture 3" descr="C:\Users\ПК15_БСОШ№1\Desktop\фото 3 класс\фото 2 класс 2013\100_9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0"/>
            <a:ext cx="4064025" cy="3048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4214842" cy="6357982"/>
          </a:xfrm>
          <a:solidFill>
            <a:srgbClr val="00B050"/>
          </a:solidFill>
        </p:spPr>
        <p:txBody>
          <a:bodyPr>
            <a:normAutofit fontScale="92500" lnSpcReduction="10000"/>
          </a:bodyPr>
          <a:lstStyle/>
          <a:p>
            <a:r>
              <a:rPr lang="ru-RU" sz="2400" b="1" u="sng" dirty="0" smtClean="0"/>
              <a:t>С детьми:  </a:t>
            </a:r>
            <a:r>
              <a:rPr lang="ru-RU" sz="2400" dirty="0" smtClean="0"/>
              <a:t>проводится  диагностика детей, идущих в 1 класс, организован  летний пришкольный лагерь, который посещают и дети, идущие в 1 класс.  Преемственность  с   ДОУ.</a:t>
            </a:r>
          </a:p>
          <a:p>
            <a:r>
              <a:rPr lang="ru-RU" sz="2400" b="1" u="sng" dirty="0" smtClean="0"/>
              <a:t> С родителями: </a:t>
            </a:r>
            <a:r>
              <a:rPr lang="ru-RU" sz="2400" dirty="0" smtClean="0"/>
              <a:t>проводятся родительские собрания, на которых обсуждается внедрение ФГОС НОО. Педагогом– психологом был  разработан мониторинг динамики отношения родителей к внедрению ФГОС НОО, </a:t>
            </a:r>
            <a:endParaRPr lang="ru-RU" sz="2400" b="1" u="sng" dirty="0" smtClean="0"/>
          </a:p>
          <a:p>
            <a:r>
              <a:rPr lang="ru-RU" sz="2400" dirty="0" smtClean="0"/>
              <a:t>Проводятся  беседы и лекции для родителей  первоклассников ,в коридоре оформлен  действующий стенд  с информацией о ФГОС.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ПК15_БСОШ№1\Desktop\фото 3 класс\DSC0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6887">
            <a:off x="5331729" y="2089379"/>
            <a:ext cx="3348501" cy="2511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ПК15_БСОШ№1\Desktop\Новая папка (2)\3 отряд Одуванчик\CIMG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7723">
            <a:off x="4656459" y="4278265"/>
            <a:ext cx="3286180" cy="246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5738">
            <a:off x="71070" y="213904"/>
            <a:ext cx="4357530" cy="71613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Результативность: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20" y="1000108"/>
            <a:ext cx="4786346" cy="58578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smtClean="0"/>
              <a:t>                     </a:t>
            </a:r>
            <a:r>
              <a:rPr lang="ru-RU" sz="5600" dirty="0" smtClean="0"/>
              <a:t>В школе создана необходимая  образовательная среда, в которой одни учителя получили необходимый им  педагогический опыт, а другие - возможность самовыражения, раскрытия профессионального и творческого потенциала. </a:t>
            </a:r>
          </a:p>
          <a:p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              Выросла активность педагогов, их стремление к творчеству:  учителя принимали  участие в конкурсах профессионального мастерства :</a:t>
            </a:r>
          </a:p>
          <a:p>
            <a:pPr>
              <a:buFont typeface="Wingdings" pitchFamily="2" charset="2"/>
              <a:buChar char="Ø"/>
            </a:pPr>
            <a:r>
              <a:rPr lang="ru-RU" sz="5600" dirty="0" smtClean="0"/>
              <a:t>«Учитель года-2013», </a:t>
            </a:r>
          </a:p>
          <a:p>
            <a:pPr>
              <a:buFont typeface="Wingdings" pitchFamily="2" charset="2"/>
              <a:buChar char="Ø"/>
            </a:pPr>
            <a:r>
              <a:rPr lang="ru-RU" sz="5600" dirty="0" smtClean="0"/>
              <a:t>   Участие в районном конкурсе «Лучший кабинет начальных классов согласно требованиям по ФГОС  НОО» ,</a:t>
            </a:r>
          </a:p>
          <a:p>
            <a:pPr>
              <a:buFont typeface="Wingdings" pitchFamily="2" charset="2"/>
              <a:buChar char="Ø"/>
            </a:pPr>
            <a:endParaRPr lang="ru-RU" sz="5600" dirty="0" smtClean="0"/>
          </a:p>
          <a:p>
            <a:pPr>
              <a:buFont typeface="Wingdings" pitchFamily="2" charset="2"/>
              <a:buChar char="Ø"/>
            </a:pPr>
            <a:r>
              <a:rPr lang="ru-RU" sz="5600" dirty="0" smtClean="0"/>
              <a:t>Участие во  всероссийских </a:t>
            </a:r>
            <a:r>
              <a:rPr lang="ru-RU" sz="5600" dirty="0" err="1" smtClean="0"/>
              <a:t>интернет-конкурсах</a:t>
            </a:r>
            <a:r>
              <a:rPr lang="ru-RU" sz="5600" dirty="0" smtClean="0"/>
              <a:t> педагогического мастерства</a:t>
            </a:r>
          </a:p>
          <a:p>
            <a:pPr>
              <a:buFont typeface="Wingdings" pitchFamily="2" charset="2"/>
              <a:buChar char="Ø"/>
            </a:pPr>
            <a:endParaRPr lang="ru-RU" sz="5600" dirty="0" smtClean="0"/>
          </a:p>
          <a:p>
            <a:pPr lvl="0">
              <a:buFont typeface="Wingdings" pitchFamily="2" charset="2"/>
              <a:buChar char="ü"/>
            </a:pPr>
            <a:r>
              <a:rPr lang="ru-RU" sz="5600" dirty="0" smtClean="0"/>
              <a:t> Участие в конференции </a:t>
            </a:r>
            <a:r>
              <a:rPr lang="en-US" sz="5600" dirty="0" smtClean="0"/>
              <a:t>VIII</a:t>
            </a:r>
            <a:r>
              <a:rPr lang="ru-RU" sz="5600" dirty="0" smtClean="0"/>
              <a:t> областного образовательного форума «ФГОС- новый стимул  профессионального развития педагога»</a:t>
            </a:r>
          </a:p>
          <a:p>
            <a:pPr lvl="0">
              <a:buFont typeface="Wingdings" pitchFamily="2" charset="2"/>
              <a:buChar char="ü"/>
            </a:pPr>
            <a:endParaRPr lang="ru-RU" sz="5600" dirty="0" smtClean="0"/>
          </a:p>
          <a:p>
            <a:pPr lvl="0">
              <a:buFont typeface="Wingdings" pitchFamily="2" charset="2"/>
              <a:buChar char="ü"/>
            </a:pPr>
            <a:r>
              <a:rPr lang="ru-RU" sz="5600" dirty="0" smtClean="0"/>
              <a:t>  Участие в районных педагогических чтениях «Формирование  универсальных учебных действий младших школьников в рамках введения ФГОС начального образования»  </a:t>
            </a:r>
          </a:p>
          <a:p>
            <a:pPr lvl="0">
              <a:buFont typeface="Wingdings" pitchFamily="2" charset="2"/>
              <a:buChar char="ü"/>
            </a:pPr>
            <a:endParaRPr lang="ru-RU" sz="5600" dirty="0" smtClean="0"/>
          </a:p>
          <a:p>
            <a:pPr lvl="0">
              <a:buFont typeface="Wingdings" pitchFamily="2" charset="2"/>
              <a:buChar char="ü"/>
            </a:pPr>
            <a:r>
              <a:rPr lang="ru-RU" sz="5600" dirty="0" smtClean="0"/>
              <a:t>Ведётся разработка авторских программ по внеурочной деятельности</a:t>
            </a: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/>
              <a:t>Осуществляется стимулирование  труда педагога</a:t>
            </a:r>
          </a:p>
          <a:p>
            <a:pPr lvl="0">
              <a:buFont typeface="Wingdings" pitchFamily="2" charset="2"/>
              <a:buChar char="ü"/>
            </a:pPr>
            <a:endParaRPr lang="ru-RU" sz="5600" dirty="0" smtClean="0"/>
          </a:p>
          <a:p>
            <a:pPr lvl="0">
              <a:buNone/>
            </a:pPr>
            <a:r>
              <a:rPr lang="ru-RU" sz="56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    </a:t>
            </a:r>
            <a:endParaRPr lang="ru-RU" sz="56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то-0045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46639">
            <a:off x="5616576" y="1461418"/>
            <a:ext cx="2560320" cy="204908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сертиф 003"/>
          <p:cNvPicPr/>
          <p:nvPr/>
        </p:nvPicPr>
        <p:blipFill>
          <a:blip r:embed="rId3" cstate="print"/>
          <a:srcRect t="3526"/>
          <a:stretch>
            <a:fillRect/>
          </a:stretch>
        </p:blipFill>
        <p:spPr bwMode="auto">
          <a:xfrm rot="20974108">
            <a:off x="5146908" y="420149"/>
            <a:ext cx="2151222" cy="3390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сертиф 002"/>
          <p:cNvPicPr/>
          <p:nvPr/>
        </p:nvPicPr>
        <p:blipFill>
          <a:blip r:embed="rId4" cstate="print"/>
          <a:srcRect l="3067"/>
          <a:stretch>
            <a:fillRect/>
          </a:stretch>
        </p:blipFill>
        <p:spPr bwMode="auto">
          <a:xfrm rot="982684">
            <a:off x="6119662" y="2277834"/>
            <a:ext cx="2781301" cy="2124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сертиф 00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14818"/>
            <a:ext cx="3643338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E:\2013-02-16 диплом\диплом 00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250611">
            <a:off x="7349545" y="183461"/>
            <a:ext cx="1379466" cy="2061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354668" cy="6584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  <a:p>
            <a:pPr>
              <a:buNone/>
            </a:pPr>
            <a:r>
              <a:rPr lang="ru-RU" b="1" i="1" dirty="0" smtClean="0">
                <a:latin typeface="+mj-lt"/>
              </a:rPr>
              <a:t>             Выросла и активность обучающихся  .Обучающиеся  начальной школы принимали активное участие во всех проводимых мероприятиях класса , школы, села ,района; участие во всероссийских олимпиадах: «Русский медвежонок»-прим.12%..В конкурсе «Кенгуру» принимали участие 2-4классы-27%, «Золотое Руно» -  15%.</a:t>
            </a:r>
          </a:p>
          <a:p>
            <a:pPr>
              <a:buNone/>
            </a:pPr>
            <a:endParaRPr lang="ru-RU" b="1" i="1" dirty="0" smtClean="0"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latin typeface="+mj-lt"/>
              </a:rPr>
              <a:t>          Начиная с 1 класса дети ведут исследовательские работы, выступают на НПК. В сравнении :2012г. -1 участник от начального звена, а 2013г- 5 участников (из них 3 призёра).</a:t>
            </a:r>
          </a:p>
          <a:p>
            <a:pPr>
              <a:buNone/>
            </a:pPr>
            <a:r>
              <a:rPr lang="ru-RU" b="1" i="1" dirty="0" smtClean="0">
                <a:latin typeface="+mj-lt"/>
              </a:rPr>
              <a:t>                     Отслеживается проектная деятельность ,ведётся накопительный материал.</a:t>
            </a:r>
          </a:p>
          <a:p>
            <a:pPr>
              <a:buNone/>
            </a:pPr>
            <a:endParaRPr lang="ru-RU" b="1" i="1" dirty="0" smtClean="0">
              <a:latin typeface="+mj-lt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К15_БСОШ№1\Desktop\Новая папка (2)\Фото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024716" cy="2268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ПК15_БСОШ№1\Desktop\фото 3 класс\фото 2 класс 2013\Фото-0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2071661" cy="2762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ПК15_БСОШ№1\Desktop\Новая папка (2)\Фото0010.jpg"/>
          <p:cNvPicPr>
            <a:picLocks noChangeAspect="1" noChangeArrowheads="1"/>
          </p:cNvPicPr>
          <p:nvPr/>
        </p:nvPicPr>
        <p:blipFill>
          <a:blip r:embed="rId4" cstate="print"/>
          <a:srcRect t="22432" b="10271"/>
          <a:stretch>
            <a:fillRect/>
          </a:stretch>
        </p:blipFill>
        <p:spPr bwMode="auto">
          <a:xfrm>
            <a:off x="714348" y="4500546"/>
            <a:ext cx="2627314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ПК15_БСОШ№1\Desktop\Новая папка (2)\Фото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3797">
            <a:off x="214282" y="2285992"/>
            <a:ext cx="3406777" cy="255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Вывод: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 Таким </a:t>
            </a:r>
            <a:r>
              <a:rPr lang="ru-RU" b="1" u="sng" dirty="0"/>
              <a:t>образом</a:t>
            </a:r>
            <a:r>
              <a:rPr lang="ru-RU" dirty="0" smtClean="0"/>
              <a:t>,  методическая работа МБОУ «</a:t>
            </a:r>
            <a:r>
              <a:rPr lang="ru-RU" dirty="0" err="1" smtClean="0"/>
              <a:t>Верхне-Идинская</a:t>
            </a:r>
            <a:r>
              <a:rPr lang="ru-RU" dirty="0" smtClean="0"/>
              <a:t> СОШ» по введению ФГОС  организована и нацелена на </a:t>
            </a:r>
            <a:r>
              <a:rPr lang="ru-RU" dirty="0"/>
              <a:t>создание и совершенствование  в школе методического </a:t>
            </a:r>
            <a:r>
              <a:rPr lang="ru-RU" dirty="0" smtClean="0"/>
              <a:t>сопровождения, на развитие школы, на её завтрашний день.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ТРУДА,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                    ТЕРПЕНЬЯ,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        ТВОРЧЕСТВА!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       Без этого нет учителя,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без этого нет ученика!.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9" descr="gur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6796" y="4357694"/>
            <a:ext cx="2510117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003399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 rot="21067665">
            <a:off x="417215" y="2871557"/>
            <a:ext cx="752795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296977" name="Picture 6" descr="C:\Documents and Settings\Учитель\Мои документы\Мои рисунки\рисунки\анимашки\df6eb5a16f2dca616eea7c5fc527e196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4429132"/>
            <a:ext cx="2016125" cy="2003425"/>
          </a:xfrm>
          <a:noFill/>
          <a:ln/>
        </p:spPr>
      </p:pic>
      <p:pic>
        <p:nvPicPr>
          <p:cNvPr id="296978" name="Рисунок 84" descr="MCj042605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429132"/>
            <a:ext cx="254793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9" name="Рисунок 43" descr="MCj039749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643446"/>
            <a:ext cx="22463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8786842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1" name="Rectangle 21"/>
          <p:cNvSpPr>
            <a:spLocks noChangeArrowheads="1"/>
          </p:cNvSpPr>
          <p:nvPr/>
        </p:nvSpPr>
        <p:spPr bwMode="auto">
          <a:xfrm>
            <a:off x="-9525" y="2886075"/>
            <a:ext cx="916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kumimoji="1" lang="ru-RU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1558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86182" y="571480"/>
            <a:ext cx="4786346" cy="5554683"/>
          </a:xfrm>
          <a:solidFill>
            <a:srgbClr val="00B0F0"/>
          </a:solidFill>
        </p:spPr>
        <p:txBody>
          <a:bodyPr/>
          <a:lstStyle/>
          <a:p>
            <a:r>
              <a:rPr lang="ru-RU" b="1" dirty="0" smtClean="0"/>
              <a:t>   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Модель методического сопровождения педагогов в       условиях </a:t>
            </a:r>
            <a:b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введения и реализации ФГОС НОО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592933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3816350"/>
          </a:xfrm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/>
            </a:r>
            <a:br>
              <a:rPr lang="ru-RU" sz="3600" b="1" dirty="0">
                <a:solidFill>
                  <a:schemeClr val="accent2"/>
                </a:solidFill>
              </a:rPr>
            </a:br>
            <a:endParaRPr lang="ru-RU" sz="4800" dirty="0"/>
          </a:p>
        </p:txBody>
      </p:sp>
      <p:pic>
        <p:nvPicPr>
          <p:cNvPr id="466949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0333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571868" y="500042"/>
            <a:ext cx="5181603" cy="5715040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algn="l">
              <a:lnSpc>
                <a:spcPct val="105000"/>
              </a:lnSpc>
            </a:pPr>
            <a:r>
              <a:rPr kumimoji="1" lang="ru-RU" sz="2000" b="1" dirty="0">
                <a:solidFill>
                  <a:schemeClr val="accent2"/>
                </a:solidFill>
              </a:rPr>
              <a:t>«</a:t>
            </a:r>
            <a:r>
              <a:rPr kumimoji="1" lang="en-US" sz="3000" b="1" dirty="0" err="1">
                <a:solidFill>
                  <a:srgbClr val="C00000"/>
                </a:solidFill>
              </a:rPr>
              <a:t>Мы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утвердили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образовательную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инициативу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ru-RU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>
                <a:solidFill>
                  <a:srgbClr val="C00000"/>
                </a:solidFill>
              </a:rPr>
              <a:t>«</a:t>
            </a:r>
            <a:r>
              <a:rPr kumimoji="1" lang="en-US" sz="3000" b="1" dirty="0" err="1">
                <a:solidFill>
                  <a:srgbClr val="C00000"/>
                </a:solidFill>
              </a:rPr>
              <a:t>Наша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новая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школа</a:t>
            </a:r>
            <a:r>
              <a:rPr kumimoji="1" lang="en-US" sz="3000" b="1" dirty="0">
                <a:solidFill>
                  <a:srgbClr val="C00000"/>
                </a:solidFill>
              </a:rPr>
              <a:t>». </a:t>
            </a:r>
            <a:br>
              <a:rPr kumimoji="1" lang="en-US" sz="3000" b="1" dirty="0">
                <a:solidFill>
                  <a:srgbClr val="C00000"/>
                </a:solidFill>
              </a:rPr>
            </a:br>
            <a:r>
              <a:rPr kumimoji="1" lang="en-US" sz="3000" b="1" dirty="0" err="1">
                <a:solidFill>
                  <a:srgbClr val="C00000"/>
                </a:solidFill>
              </a:rPr>
              <a:t>Смысл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этой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инициативы</a:t>
            </a:r>
            <a:r>
              <a:rPr kumimoji="1" lang="en-US" sz="3000" b="1" dirty="0">
                <a:solidFill>
                  <a:srgbClr val="C00000"/>
                </a:solidFill>
              </a:rPr>
              <a:t> – в </a:t>
            </a:r>
            <a:r>
              <a:rPr kumimoji="1" lang="en-US" sz="3000" b="1" dirty="0" err="1">
                <a:solidFill>
                  <a:srgbClr val="C00000"/>
                </a:solidFill>
              </a:rPr>
              <a:t>создании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школы</a:t>
            </a:r>
            <a:r>
              <a:rPr kumimoji="1" lang="en-US" sz="3000" b="1" dirty="0">
                <a:solidFill>
                  <a:srgbClr val="C00000"/>
                </a:solidFill>
              </a:rPr>
              <a:t>, </a:t>
            </a:r>
            <a:r>
              <a:rPr kumimoji="1" lang="en-US" sz="3000" b="1" dirty="0" err="1">
                <a:solidFill>
                  <a:srgbClr val="C00000"/>
                </a:solidFill>
              </a:rPr>
              <a:t>которая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должна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помогать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раскрывать</a:t>
            </a:r>
            <a:r>
              <a:rPr kumimoji="1" lang="ru-RU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личностный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потенциал</a:t>
            </a:r>
            <a:r>
              <a:rPr kumimoji="1" lang="en-US" sz="3000" b="1" dirty="0">
                <a:solidFill>
                  <a:srgbClr val="C00000"/>
                </a:solidFill>
              </a:rPr>
              <a:t>.</a:t>
            </a:r>
            <a:endParaRPr kumimoji="1" lang="ru-RU" sz="3000" b="1" dirty="0">
              <a:solidFill>
                <a:srgbClr val="C00000"/>
              </a:solidFill>
            </a:endParaRPr>
          </a:p>
          <a:p>
            <a:pPr algn="l">
              <a:lnSpc>
                <a:spcPct val="105000"/>
              </a:lnSpc>
            </a:pP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Не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только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давать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знания</a:t>
            </a:r>
            <a:r>
              <a:rPr kumimoji="1" lang="en-US" sz="3000" b="1" dirty="0">
                <a:solidFill>
                  <a:srgbClr val="C00000"/>
                </a:solidFill>
              </a:rPr>
              <a:t>, </a:t>
            </a:r>
            <a:r>
              <a:rPr kumimoji="1" lang="en-US" sz="3000" b="1" dirty="0" err="1">
                <a:solidFill>
                  <a:srgbClr val="C00000"/>
                </a:solidFill>
              </a:rPr>
              <a:t>но</a:t>
            </a:r>
            <a:r>
              <a:rPr kumimoji="1" lang="en-US" sz="3000" b="1" dirty="0">
                <a:solidFill>
                  <a:srgbClr val="C00000"/>
                </a:solidFill>
              </a:rPr>
              <a:t> и </a:t>
            </a:r>
            <a:r>
              <a:rPr kumimoji="1" lang="en-US" sz="3000" b="1" dirty="0" err="1">
                <a:solidFill>
                  <a:srgbClr val="C00000"/>
                </a:solidFill>
              </a:rPr>
              <a:t>раскрывать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личность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любого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ребёнка</a:t>
            </a:r>
            <a:r>
              <a:rPr kumimoji="1" lang="en-US" sz="3000" b="1" dirty="0">
                <a:solidFill>
                  <a:srgbClr val="C00000"/>
                </a:solidFill>
              </a:rPr>
              <a:t>, </a:t>
            </a:r>
            <a:r>
              <a:rPr kumimoji="1" lang="en-US" sz="3000" b="1" dirty="0" err="1">
                <a:solidFill>
                  <a:srgbClr val="C00000"/>
                </a:solidFill>
              </a:rPr>
              <a:t>который</a:t>
            </a:r>
            <a:r>
              <a:rPr kumimoji="1" lang="en-US" sz="3000" b="1" dirty="0">
                <a:solidFill>
                  <a:srgbClr val="C00000"/>
                </a:solidFill>
              </a:rPr>
              <a:t> </a:t>
            </a:r>
            <a:r>
              <a:rPr kumimoji="1" lang="en-US" sz="3000" b="1" dirty="0" err="1">
                <a:solidFill>
                  <a:srgbClr val="C00000"/>
                </a:solidFill>
              </a:rPr>
              <a:t>приходит</a:t>
            </a:r>
            <a:r>
              <a:rPr kumimoji="1" lang="en-US" sz="3000" b="1" dirty="0">
                <a:solidFill>
                  <a:srgbClr val="C00000"/>
                </a:solidFill>
              </a:rPr>
              <a:t> в </a:t>
            </a:r>
            <a:r>
              <a:rPr kumimoji="1" lang="en-US" sz="3000" b="1" dirty="0" err="1">
                <a:solidFill>
                  <a:srgbClr val="C00000"/>
                </a:solidFill>
              </a:rPr>
              <a:t>школу</a:t>
            </a:r>
            <a:r>
              <a:rPr kumimoji="1" lang="en-US" sz="3000" b="1" dirty="0">
                <a:solidFill>
                  <a:srgbClr val="C00000"/>
                </a:solidFill>
              </a:rPr>
              <a:t>».</a:t>
            </a:r>
          </a:p>
          <a:p>
            <a:pPr>
              <a:lnSpc>
                <a:spcPct val="105000"/>
              </a:lnSpc>
            </a:pPr>
            <a:r>
              <a:rPr kumimoji="1" lang="ru-RU" sz="3000" b="1" dirty="0">
                <a:solidFill>
                  <a:srgbClr val="C00000"/>
                </a:solidFill>
              </a:rPr>
              <a:t>						 </a:t>
            </a:r>
            <a:r>
              <a:rPr kumimoji="1" lang="en-US" sz="3000" b="1" dirty="0" err="1" smtClean="0">
                <a:solidFill>
                  <a:srgbClr val="C00000"/>
                </a:solidFill>
              </a:rPr>
              <a:t>Д.А.Медведев</a:t>
            </a:r>
            <a:endParaRPr kumimoji="1" lang="en-US" sz="3000" b="1" dirty="0">
              <a:solidFill>
                <a:srgbClr val="C00000"/>
              </a:solidFill>
            </a:endParaRPr>
          </a:p>
          <a:p>
            <a:pPr>
              <a:lnSpc>
                <a:spcPct val="105000"/>
              </a:lnSpc>
            </a:pP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        Федеральный </a:t>
            </a:r>
            <a:r>
              <a:rPr lang="ru-RU" sz="2800" dirty="0"/>
              <a:t>государственный  образовательный стандарт общего образования  представляет собой </a:t>
            </a:r>
            <a:r>
              <a:rPr lang="ru-RU" sz="2800" b="1" dirty="0">
                <a:solidFill>
                  <a:srgbClr val="C00000"/>
                </a:solidFill>
              </a:rPr>
              <a:t>совокупность требований</a:t>
            </a:r>
            <a:r>
              <a:rPr lang="ru-RU" sz="2800" dirty="0"/>
              <a:t>, обязательных при реализации основной образовательной программы начального общего  образования, а так же - это обширный </a:t>
            </a:r>
            <a:r>
              <a:rPr lang="ru-RU" sz="2800" b="1" dirty="0">
                <a:solidFill>
                  <a:srgbClr val="C00000"/>
                </a:solidFill>
              </a:rPr>
              <a:t>комплекс материалов и документов</a:t>
            </a:r>
            <a:r>
              <a:rPr lang="ru-RU" sz="2800" dirty="0"/>
              <a:t>, взаимосвязанных друг с другом и обеспечивающих </a:t>
            </a:r>
            <a:r>
              <a:rPr lang="ru-RU" sz="2800" dirty="0" smtClean="0"/>
              <a:t>его </a:t>
            </a:r>
            <a:r>
              <a:rPr lang="ru-RU" sz="2800" dirty="0"/>
              <a:t>внедрение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       </a:t>
            </a:r>
            <a:r>
              <a:rPr lang="ru-RU" sz="2800" dirty="0"/>
              <a:t>В период перехода на новые образовательные стандарты необходима мотивационная и методическая  готовность учителей школы. 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</a:t>
            </a:r>
          </a:p>
          <a:p>
            <a:endParaRPr lang="ru-RU" dirty="0"/>
          </a:p>
        </p:txBody>
      </p:sp>
      <p:pic>
        <p:nvPicPr>
          <p:cNvPr id="4" name="Рисунок 3" descr="http://sch-mousosh13.narod.ru/fgos_v_nachalnoi_shkole/dlya_stan..png"/>
          <p:cNvPicPr/>
          <p:nvPr/>
        </p:nvPicPr>
        <p:blipFill>
          <a:blip r:embed="rId2" r:link="rId3" cstate="print"/>
          <a:srcRect r="13687"/>
          <a:stretch>
            <a:fillRect/>
          </a:stretch>
        </p:blipFill>
        <p:spPr bwMode="auto">
          <a:xfrm>
            <a:off x="214282" y="0"/>
            <a:ext cx="142876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5643602" cy="6357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b="1" u="sng" dirty="0" smtClean="0"/>
              <a:t>    Таким </a:t>
            </a:r>
            <a:r>
              <a:rPr lang="ru-RU" sz="3200" b="1" u="sng" dirty="0"/>
              <a:t>образом</a:t>
            </a:r>
            <a:r>
              <a:rPr lang="ru-RU" sz="3200" dirty="0"/>
              <a:t>, внедрение </a:t>
            </a:r>
            <a:r>
              <a:rPr lang="ru-RU" sz="3200" dirty="0" smtClean="0"/>
              <a:t>ФГОС  может </a:t>
            </a:r>
            <a:r>
              <a:rPr lang="ru-RU" sz="3200" dirty="0"/>
              <a:t>обостриться противоречием, требующим своего разрешения: это противоречие между изменениями в профессиональной деятельности работников образования, вносимыми ФГОС, и уровнем их готовности к профессиональной деятельности в соответствии с ФГОС второго </a:t>
            </a:r>
            <a:r>
              <a:rPr lang="ru-RU" sz="3200" dirty="0" smtClean="0"/>
              <a:t>поколения</a:t>
            </a:r>
          </a:p>
          <a:p>
            <a:pPr>
              <a:buNone/>
            </a:pPr>
            <a:r>
              <a:rPr lang="ru-RU" sz="3200" b="1" i="1" dirty="0" smtClean="0"/>
              <a:t>         </a:t>
            </a:r>
            <a:r>
              <a:rPr lang="ru-RU" sz="3200" b="1" i="1" dirty="0"/>
              <a:t>С целью устранения данного противоречия был </a:t>
            </a:r>
            <a:r>
              <a:rPr lang="ru-RU" sz="3200" b="1" i="1" dirty="0" smtClean="0"/>
              <a:t>   разработан </a:t>
            </a:r>
            <a:r>
              <a:rPr lang="ru-RU" sz="3200" b="1" i="1" dirty="0"/>
              <a:t>план методического сопровождения введения ФГОС НОО в МБОУ «</a:t>
            </a:r>
            <a:r>
              <a:rPr lang="ru-RU" sz="3200" b="1" i="1" dirty="0" err="1"/>
              <a:t>Верхне-Идинская</a:t>
            </a:r>
            <a:r>
              <a:rPr lang="ru-RU" sz="3200" b="1" i="1" dirty="0"/>
              <a:t> </a:t>
            </a:r>
            <a:r>
              <a:rPr lang="ru-RU" sz="3200" b="1" i="1" dirty="0" smtClean="0"/>
              <a:t>средняя общеобразовательная </a:t>
            </a:r>
            <a:r>
              <a:rPr lang="ru-RU" sz="3200" b="1" i="1" dirty="0"/>
              <a:t>школа</a:t>
            </a:r>
            <a:r>
              <a:rPr lang="ru-RU" sz="3200" b="1" i="1" dirty="0" smtClean="0"/>
              <a:t>»</a:t>
            </a:r>
          </a:p>
          <a:p>
            <a:pPr>
              <a:buNone/>
            </a:pPr>
            <a:r>
              <a:rPr lang="ru-RU" sz="2900" b="1" i="1" dirty="0" smtClean="0"/>
              <a:t>        </a:t>
            </a:r>
          </a:p>
          <a:p>
            <a:pPr>
              <a:buNone/>
            </a:pPr>
            <a:r>
              <a:rPr lang="ru-RU" sz="2900" b="1" i="1" dirty="0" smtClean="0"/>
              <a:t>      </a:t>
            </a:r>
            <a:r>
              <a:rPr lang="ru-RU" sz="2900" b="1" i="1" u="sng" dirty="0" smtClean="0"/>
              <a:t>Методическое сопровождение ФГОС - </a:t>
            </a:r>
            <a:r>
              <a:rPr lang="ru-RU" sz="2900" b="1" i="1" dirty="0" smtClean="0"/>
              <a:t>система нормативной и учебно-методической документации, средств обучения и контроля, необходимых и достаточных для качественной организации обучения</a:t>
            </a:r>
            <a:endParaRPr lang="ru-RU" sz="29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5000636"/>
            <a:ext cx="4038600" cy="112552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Users\ПК15_БСОШ№1\Desktop\фото 3 класс\фото 2 класс 2013\Фото-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93503" y="607233"/>
            <a:ext cx="3857653" cy="3071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SC006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3786182" cy="2828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Модель методической работы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  <a:p>
            <a:pPr lvl="0"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Методическое </a:t>
            </a:r>
            <a:r>
              <a:rPr lang="ru-RU" b="1" dirty="0"/>
              <a:t>сопровождение   в нашей школе осуществлялось по следующим </a:t>
            </a:r>
            <a:r>
              <a:rPr lang="ru-RU" b="1" u="sng" dirty="0"/>
              <a:t>направлениям: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создание нормативно-правовой базы, обеспечивающей введение </a:t>
            </a:r>
            <a:r>
              <a:rPr lang="ru-RU" dirty="0" smtClean="0"/>
              <a:t>ФГОС,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/>
              <a:t>создание организационного обеспечения введения ФГОС </a:t>
            </a:r>
            <a:r>
              <a:rPr lang="ru-RU" dirty="0" smtClean="0"/>
              <a:t>,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/>
              <a:t>кадровое обеспечение и поддержка педагогов при введении ФГОС </a:t>
            </a:r>
            <a:r>
              <a:rPr lang="ru-RU" dirty="0" smtClean="0"/>
              <a:t>,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/>
              <a:t>материально-техническое обеспечение введения ФГОС </a:t>
            </a:r>
            <a:r>
              <a:rPr lang="ru-RU" dirty="0" smtClean="0"/>
              <a:t>,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/>
              <a:t>создание информационного обеспечения введения ФГОС </a:t>
            </a:r>
            <a:r>
              <a:rPr lang="ru-RU" dirty="0" smtClean="0"/>
              <a:t>,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/>
              <a:t>работа с родителями и общественностью,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организация оптимальной модели внеурочной </a:t>
            </a:r>
            <a:r>
              <a:rPr lang="ru-RU" dirty="0" smtClean="0"/>
              <a:t>деятельности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   </a:t>
            </a:r>
            <a:r>
              <a:rPr lang="ru-RU" b="1" u="sng" dirty="0" smtClean="0"/>
              <a:t>Цель методического сопровождения</a:t>
            </a:r>
            <a:r>
              <a:rPr lang="ru-RU" u="sng" dirty="0" smtClean="0"/>
              <a:t>- </a:t>
            </a:r>
            <a:r>
              <a:rPr lang="ru-RU" dirty="0" smtClean="0"/>
              <a:t>развить  умения педагогов анализировать, осмысливать, проектировать образовательную деятельность. </a:t>
            </a:r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2843213" y="2420938"/>
            <a:ext cx="3960812" cy="2303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Современное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методическое сопровождение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285720" y="714356"/>
            <a:ext cx="3311525" cy="172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новый тип учителя</a:t>
            </a: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5580063" y="620713"/>
            <a:ext cx="3311525" cy="172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качественные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образовательные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услуги</a:t>
            </a: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500034" y="4857760"/>
            <a:ext cx="3311525" cy="172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удовлетворение запросов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участников образовательного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процесса</a:t>
            </a: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5832475" y="4652963"/>
            <a:ext cx="3311525" cy="172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развитие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образовательного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учреждения</a:t>
            </a: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H="1" flipV="1">
            <a:off x="2857488" y="2143116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6372225" y="2420938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H="1">
            <a:off x="2428860" y="4429132"/>
            <a:ext cx="12954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6084888" y="4437063"/>
            <a:ext cx="15113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2" grpId="0" animBg="1"/>
      <p:bldP spid="70664" grpId="0" animBg="1"/>
      <p:bldP spid="70665" grpId="0" animBg="1"/>
      <p:bldP spid="706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73050"/>
            <a:ext cx="5572132" cy="6299222"/>
          </a:xfrm>
          <a:solidFill>
            <a:srgbClr val="00B050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</a:t>
            </a:r>
            <a:r>
              <a:rPr lang="ru-RU" sz="3400" b="1" dirty="0" smtClean="0"/>
              <a:t>Ключевой фигурой Новой школы является </a:t>
            </a:r>
            <a:r>
              <a:rPr lang="ru-RU" sz="3400" b="1" dirty="0" smtClean="0">
                <a:solidFill>
                  <a:srgbClr val="C00000"/>
                </a:solidFill>
              </a:rPr>
              <a:t>учитель.</a:t>
            </a:r>
          </a:p>
          <a:p>
            <a:r>
              <a:rPr lang="ru-RU" sz="3400" b="1" dirty="0" smtClean="0"/>
              <a:t> Начать преобразование школы с учителя /начальных классов/</a:t>
            </a:r>
            <a:endParaRPr lang="ru-RU" sz="3400" b="1" dirty="0" smtClean="0">
              <a:solidFill>
                <a:srgbClr val="C00000"/>
              </a:solidFill>
            </a:endParaRPr>
          </a:p>
          <a:p>
            <a:r>
              <a:rPr lang="ru-RU" sz="3400" b="1" dirty="0" smtClean="0"/>
              <a:t>    Новый учитель – это творческая, независимая, разносторонняя, культурная ,нравственная и духовно развитая личность. Также должен быть активным пользователем информационных технологий, свободно общаться в информационном пространстве.</a:t>
            </a:r>
          </a:p>
          <a:p>
            <a:r>
              <a:rPr lang="ru-RU" sz="3400" b="1" dirty="0" smtClean="0"/>
              <a:t>    Если учитель хочет быть нужным в 21 веке ,он должен перестроиться на новые требования.</a:t>
            </a:r>
          </a:p>
          <a:p>
            <a:r>
              <a:rPr lang="ru-RU" sz="3400" b="1" dirty="0" smtClean="0"/>
              <a:t> </a:t>
            </a:r>
          </a:p>
          <a:p>
            <a:r>
              <a:rPr lang="ru-RU" sz="3400" b="1" dirty="0" smtClean="0">
                <a:solidFill>
                  <a:srgbClr val="C00000"/>
                </a:solidFill>
              </a:rPr>
              <a:t>«Кто постигает новое, лелея старое. Тот может быть учителем» /Конфуций/</a:t>
            </a:r>
            <a:endParaRPr lang="ru-RU" sz="34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643206" cy="3524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ПК15_БСОШ№1\Desktop\Новая папка (2)\Фото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2269">
            <a:off x="0" y="2428868"/>
            <a:ext cx="3428992" cy="2571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ПК15_БСОШ№1\Desktop\фото 3 класс\Дарьяна\Фото-0137.jpg"/>
          <p:cNvPicPr>
            <a:picLocks noChangeAspect="1" noChangeArrowheads="1"/>
          </p:cNvPicPr>
          <p:nvPr/>
        </p:nvPicPr>
        <p:blipFill>
          <a:blip r:embed="rId4" cstate="print"/>
          <a:srcRect t="18594" b="29235"/>
          <a:stretch>
            <a:fillRect/>
          </a:stretch>
        </p:blipFill>
        <p:spPr bwMode="auto">
          <a:xfrm rot="21212493">
            <a:off x="118134" y="4394545"/>
            <a:ext cx="3286148" cy="2285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           С</a:t>
            </a:r>
            <a:r>
              <a:rPr lang="ru-RU" sz="2400" dirty="0" smtClean="0"/>
              <a:t>оставлен план методической работы с педагогами</a:t>
            </a:r>
            <a:endParaRPr lang="ru-RU" sz="2400" b="1" dirty="0" smtClean="0"/>
          </a:p>
          <a:p>
            <a:pPr>
              <a:buNone/>
            </a:pPr>
            <a:r>
              <a:rPr lang="ru-RU" sz="2400" b="1" u="sng" dirty="0" smtClean="0">
                <a:cs typeface="Aharoni" pitchFamily="2" charset="-79"/>
              </a:rPr>
              <a:t>Тема:</a:t>
            </a:r>
            <a:r>
              <a:rPr lang="ru-RU" sz="2400" dirty="0" smtClean="0">
                <a:cs typeface="Aharoni" pitchFamily="2" charset="-79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«Повышение качества учебно-воспитательного процесса в условиях реализации ФГОС НОО»</a:t>
            </a:r>
            <a:endParaRPr lang="ru-RU" sz="2400" b="1" u="sng" dirty="0" smtClean="0">
              <a:solidFill>
                <a:srgbClr val="C00000"/>
              </a:solidFill>
              <a:cs typeface="Aharoni" pitchFamily="2" charset="-79"/>
            </a:endParaRPr>
          </a:p>
          <a:p>
            <a:pPr>
              <a:buNone/>
            </a:pPr>
            <a:r>
              <a:rPr lang="ru-RU" sz="2400" b="1" u="sng" dirty="0" smtClean="0">
                <a:cs typeface="Aharoni" pitchFamily="2" charset="-79"/>
              </a:rPr>
              <a:t>    Цель </a:t>
            </a:r>
            <a:r>
              <a:rPr lang="ru-RU" sz="2400" b="1" u="sng" dirty="0">
                <a:cs typeface="Aharoni" pitchFamily="2" charset="-79"/>
              </a:rPr>
              <a:t>методической </a:t>
            </a:r>
            <a:r>
              <a:rPr lang="ru-RU" sz="2400" b="1" u="sng" dirty="0" smtClean="0">
                <a:cs typeface="Aharoni" pitchFamily="2" charset="-79"/>
              </a:rPr>
              <a:t>работы-</a:t>
            </a:r>
            <a:r>
              <a:rPr lang="ru-RU" sz="2400" i="1" dirty="0" smtClean="0">
                <a:cs typeface="Aharoni" pitchFamily="2" charset="-79"/>
              </a:rPr>
              <a:t>.   н</a:t>
            </a:r>
            <a:r>
              <a:rPr lang="ru-RU" sz="2400" dirty="0" smtClean="0">
                <a:cs typeface="Aharoni" pitchFamily="2" charset="-79"/>
              </a:rPr>
              <a:t>епрерывное совершенствование квалификации преподавателя и повышение его компетенции в области учебного предмета и методики преподавания в условиях реализации ФГОС  НОО.</a:t>
            </a:r>
            <a:endParaRPr lang="ru-RU" sz="2400" dirty="0">
              <a:cs typeface="Aharoni" pitchFamily="2" charset="-79"/>
            </a:endParaRPr>
          </a:p>
          <a:p>
            <a:pPr>
              <a:buNone/>
            </a:pPr>
            <a:r>
              <a:rPr lang="ru-RU" sz="2400" b="1" i="1" u="sng" dirty="0">
                <a:cs typeface="Aharoni" pitchFamily="2" charset="-79"/>
              </a:rPr>
              <a:t> Задачи работы МО</a:t>
            </a:r>
            <a:r>
              <a:rPr lang="ru-RU" sz="2400" b="1" i="1" u="sng" dirty="0" smtClean="0">
                <a:cs typeface="Aharoni" pitchFamily="2" charset="-79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cs typeface="Aharoni" pitchFamily="2" charset="-79"/>
              </a:rPr>
              <a:t>	</a:t>
            </a:r>
            <a:r>
              <a:rPr lang="ru-RU" sz="1800" i="1" dirty="0" smtClean="0">
                <a:cs typeface="Aharoni" pitchFamily="2" charset="-79"/>
              </a:rPr>
              <a:t> Совершенствовать методы, средства обучения и воспитания ,повысить уровень самостоятельной творческой учебной работы обучающихся на уроке, формировать ключевые компетентности обучающихся.</a:t>
            </a:r>
          </a:p>
          <a:p>
            <a:pPr>
              <a:buFont typeface="Wingdings" pitchFamily="2" charset="2"/>
              <a:buChar char="v"/>
            </a:pPr>
            <a:r>
              <a:rPr lang="ru-RU" sz="1800" i="1" dirty="0">
                <a:cs typeface="Aharoni" pitchFamily="2" charset="-79"/>
              </a:rPr>
              <a:t>	Освоение современных образовательных технологий, ориентированных на </a:t>
            </a:r>
            <a:r>
              <a:rPr lang="ru-RU" sz="1800" i="1" dirty="0" smtClean="0">
                <a:cs typeface="Aharoni" pitchFamily="2" charset="-79"/>
              </a:rPr>
              <a:t>развитие </a:t>
            </a:r>
            <a:r>
              <a:rPr lang="ru-RU" sz="1800" i="1" dirty="0">
                <a:cs typeface="Aharoni" pitchFamily="2" charset="-79"/>
              </a:rPr>
              <a:t>личности обучающихся</a:t>
            </a:r>
          </a:p>
          <a:p>
            <a:pPr>
              <a:buFont typeface="Wingdings" pitchFamily="2" charset="2"/>
              <a:buChar char="v"/>
            </a:pPr>
            <a:r>
              <a:rPr lang="ru-RU" sz="1800" i="1" dirty="0">
                <a:cs typeface="Aharoni" pitchFamily="2" charset="-79"/>
              </a:rPr>
              <a:t>	Развитие у обучающихся интеллектуальных, творческих и коммуникативных способностей, накопление опыта коллективных творческих дел</a:t>
            </a:r>
          </a:p>
          <a:p>
            <a:endParaRPr lang="ru-RU" sz="2400" dirty="0">
              <a:cs typeface="Aharoni" pitchFamily="2" charset="-79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1004</Words>
  <Application>Microsoft Office PowerPoint</Application>
  <PresentationFormat>Экран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</vt:lpstr>
      <vt:lpstr> </vt:lpstr>
      <vt:lpstr>ФГОС ?</vt:lpstr>
      <vt:lpstr>Слайд 5</vt:lpstr>
      <vt:lpstr> Модель методической работы </vt:lpstr>
      <vt:lpstr>Слайд 7</vt:lpstr>
      <vt:lpstr>Слайд 8</vt:lpstr>
      <vt:lpstr>Слайд 9</vt:lpstr>
      <vt:lpstr>Структура методической работы в условиях введения ФГОС</vt:lpstr>
      <vt:lpstr>Функции методического совета</vt:lpstr>
      <vt:lpstr>Формы методической  работы</vt:lpstr>
      <vt:lpstr>Слайд 13</vt:lpstr>
      <vt:lpstr>Внедрение  новых информационных технологий в образовательный процесс</vt:lpstr>
      <vt:lpstr>зз</vt:lpstr>
      <vt:lpstr>Результативность:</vt:lpstr>
      <vt:lpstr>Слайд 17</vt:lpstr>
      <vt:lpstr>Вывод: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методического  сопровождения педагогов в условиях   введения и реализации ФГОС НОО»</dc:title>
  <dc:creator>ПК15_БСОШ№1</dc:creator>
  <cp:lastModifiedBy>1</cp:lastModifiedBy>
  <cp:revision>92</cp:revision>
  <dcterms:created xsi:type="dcterms:W3CDTF">2014-04-14T13:13:19Z</dcterms:created>
  <dcterms:modified xsi:type="dcterms:W3CDTF">2015-02-07T05:34:38Z</dcterms:modified>
</cp:coreProperties>
</file>