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12/1/2015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53036" y="128790"/>
            <a:ext cx="8770513" cy="4893972"/>
          </a:xfrm>
        </p:spPr>
        <p:txBody>
          <a:bodyPr/>
          <a:lstStyle/>
          <a:p>
            <a:pPr algn="ctr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4800" b="1" i="1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Особенности   школьной адаптации  обучающихся</a:t>
            </a:r>
            <a:r>
              <a:rPr lang="ru-RU" sz="4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ru-RU" sz="4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ru-RU" sz="4800" b="1" i="1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с лёгкой умственной</a:t>
            </a:r>
            <a:r>
              <a:rPr lang="ru-RU" sz="4800" b="1" u="sng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sz="4800" b="1" i="1" u="sng" dirty="0" smtClean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отсталостью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47763" y="5782614"/>
            <a:ext cx="6349285" cy="682579"/>
          </a:xfrm>
        </p:spPr>
        <p:txBody>
          <a:bodyPr/>
          <a:lstStyle/>
          <a:p>
            <a:r>
              <a:rPr lang="ru-RU" dirty="0" smtClean="0"/>
              <a:t>Подготовила магистрант: Пасько Елена Сергеевна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4668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0457" y="409951"/>
            <a:ext cx="11771290" cy="60446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Осложненные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формы характеризуются наличием дополнительных психопатологических расстройств, отрицательно влияющих на интеллектуальную деятельность ребенка и успешность его обучения. Осложнённые формы умственной отсталости проявляется общей психической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невыносливостью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, неспособностью к длительному напряжению, быстрой истощаемостью и низкой работоспособностью, двигательной расторможенностью, неусидчивостью, обилием лишних движений, болтливостью, импульсивностью или вялостью. При некоторых формах осложнённой умственной отсталости мы наблюдаем глубинные расстройства личности с расторможением, а иногда и с извращением грубых примитивных влечений. Расстройства поведения у этих детей очень серьёзные, а недоразвитие познавательной сферы  усугубляет их проявления.  Эмоционально-волевые расстройства проявляться в виде повышенной эмоциональной возбудимости, немотивированных колебаний настроения, снижения эмоционального тонуса и побуждений к деятельности, в виде нарушений эмоционального контакта с окружающими, страха новой обстановки, новых требований, страха перед учителем, боязнью агрессивности детей. 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687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5306" y="406593"/>
            <a:ext cx="10818255" cy="5288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При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атипичных формах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умственной отсталости уменьшаются адаптивные возможности ребенка, что осложняет его обучение. </a:t>
            </a:r>
          </a:p>
          <a:p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Указанные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физиологические особенности ребенка с интеллектуальной недостаточностью являются основой атипического его развития, прогнозирующие нарушение темпа и своеобразие этого развития в целом. Детям с нарушенной познавательной сферой недоступно получение удовольствия от активной интеллектуальной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деятельности. </a:t>
            </a:r>
          </a:p>
          <a:p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Кроме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того, нельзя не учитывать, что эта категория детей чаще всего воспитывается в неблагоприятных социальных условиях, которые определенным образом также опосредуют их психическое развитие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Основная масса детей поступает в коррекционную школу, не будучи охваченной системой дошкольного воспитания, тем более специального (коррекционного).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550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9093" y="315191"/>
            <a:ext cx="1132053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Остальные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родители испытывают разочарование и состояние фрустрации, так как не могут принять ситуацию, что их ребёнок вынужден обучаться в специальной «коррекционной» школе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VIII вида, что приводит к отсутствию положительного эмоционального отношения к школе.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Дети, поступающие в первый класс и приступающие к обучению в коррекционной школе, оказываются, как правило, не готовыми к нему мотивационно, по запасу знаний и представлений, по степени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сформированности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учебных навыков, по уровню развития воли,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саморегуляции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т. е. наблюдается общая психическая незрелость личности.  Рассматривая субъективные признаки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дезадаптации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особенности развития умственно отсталого школьника мы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видим: низкий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уровень мотивации к обучению, негативное отношение к школе,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несформированность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элементов и навыков учебной деятельности , неспособность произвольной регуляции поведения, внимания, учебной деятельности, большой контингент детей из неблагополучных семей, неспособность приспособиться к темпу школьной жизни, педагогическая некомпетентность родителей, отсутствие положительного отношения к школе, что приводит к школьной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дезадаптации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или к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тяжёлой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адаптации.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98973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0761" y="1095028"/>
            <a:ext cx="11359166" cy="4760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Проведённые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психолого- педагогические наблюдения за процессом адаптации младших умственно отсталых школьников показали, что детей с первой группой (лёгкой формой адаптации) нет, остальные дети распределяются по второй и третей группе (средняя и тяжёлая форма адаптации). 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Особую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трудность при адаптации к школе испытывают дети с осложнённой формой умственной отсталости и с атипичной формой, так же дети из неблагополучных семей. </a:t>
            </a:r>
          </a:p>
          <a:p>
            <a:pPr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Отечественные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ученые (С. Д. 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Забрамная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В. П. Кащенко, В. В. Воронковой и др.) отмечали, что, хотя возможности развития интеллекта при умственной недостаточности ограниченны, все же в условиях коррекционного обучения возможно их поступательное развитие. Коррекционное обучение способствует развитию личности ребёнка в целом. В период адаптации и при дальнейшем обучении надо учитывать не только особенности, но и возможности развития каждого ребенка. 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0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6062" y="248846"/>
            <a:ext cx="11539472" cy="6329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чего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начинать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работу по адаптации умственно отсталых школьников?</a:t>
            </a:r>
          </a:p>
          <a:p>
            <a:pPr marL="342900" lvl="0" indent="-3429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  <a:buFont typeface="Symbol" panose="05050102010706020507" pitchFamily="18" charset="2"/>
              <a:buChar char=""/>
            </a:pP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Изучение личных дел, сбор </a:t>
            </a:r>
            <a:r>
              <a:rPr lang="ru-RU" sz="15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медицинского 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анамнеза, наблюдение за учебной деятельности. Это поможет выявить «группу риска», то есть детей предрасположенных к тяжёлой адаптации или к школьной </a:t>
            </a:r>
            <a:r>
              <a:rPr lang="ru-RU" sz="1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дезадаптации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Диагностика готовности к обучению в школе, что позволит определить уровень актуального и зоны ближайшего развития ребенка, а</a:t>
            </a:r>
            <a:b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также ресурсов его развития, найти возможности и способы их использования в имеющейся социальной ситуации. </a:t>
            </a:r>
          </a:p>
          <a:p>
            <a:pPr marL="342900" lvl="0" indent="-3429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  <a:buFont typeface="Symbol" panose="05050102010706020507" pitchFamily="18" charset="2"/>
              <a:buChar char=""/>
            </a:pP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Заполнение родителями социальных анкет и обследование семей первоклассников, что поможет определить социально неблагополучные семьи. </a:t>
            </a:r>
          </a:p>
          <a:p>
            <a:pPr marL="342900" lvl="0" indent="-3429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  <a:buFont typeface="Symbol" panose="05050102010706020507" pitchFamily="18" charset="2"/>
              <a:buChar char=""/>
            </a:pPr>
            <a:r>
              <a:rPr lang="ru-RU" sz="1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Психопросвещение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позволит познакомить родителей с особенностями процесса адаптации к школе. На групповых и индивидуальных консультациях можно познакомить с результатами наблюдений за процессом адаптации, научить родителей адекватно оценивать возможности и способности своего ребёнка, способствовать принятию ребёнка таковым, какой он есть (развитие </a:t>
            </a:r>
            <a:r>
              <a:rPr lang="ru-RU" sz="1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эмпатии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родителей). Привлекать родителей в классные и общешкольные мероприятия, организовать совместные мероприятия для родителей и детей, что поможет создать положительное эмоциональное отношение к школе и классному руководителю.</a:t>
            </a:r>
          </a:p>
          <a:p>
            <a:pPr marL="342900" lvl="0" indent="-3429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  <a:buFont typeface="Symbol" panose="05050102010706020507" pitchFamily="18" charset="2"/>
              <a:buChar char=""/>
            </a:pP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Консультации для классного руководителя по результатам диагностического исследования. Расширить знания педагога в области возрастной психологии, своевременно дать рекомендации по работе с разной категорией детей (</a:t>
            </a:r>
            <a:r>
              <a:rPr lang="ru-RU" sz="15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гиперактивным</a:t>
            </a:r>
            <a:r>
              <a:rPr lang="ru-RU" sz="15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агрессивными, застенчивыми, медлительными и т.д. учитывая диагнозы детей) и т.д.</a:t>
            </a:r>
          </a:p>
          <a:p>
            <a:pPr marL="342900" lvl="0" indent="-342900" algn="just">
              <a:lnSpc>
                <a:spcPct val="150000"/>
              </a:lnSpc>
              <a:spcBef>
                <a:spcPts val="25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500" spc="-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 предметно-пространственной среды и </a:t>
            </a:r>
            <a:r>
              <a:rPr lang="ru-RU" sz="15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оздоровительно-профилактической работы. Что позволит снизить уровень эмоционального напряжения и тревожности.</a:t>
            </a:r>
            <a:endParaRPr lang="ru-RU" sz="15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0812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9550" y="892931"/>
            <a:ext cx="11088710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Дальнейшая работа по адаптации младших школьников с умственной отсталостью проводится по следующим направлениям:</a:t>
            </a: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гибкого и щадящего режима школьных занятий, методов преподавания, посещения группы продлённого дня в соответствии с возрастным и индивидуаль­ным возможностям первоклассников.</a:t>
            </a:r>
          </a:p>
          <a:p>
            <a:pPr marL="342900" lvl="0" indent="-3429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Групповые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психопрофилактические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занятия с первоклассниками.</a:t>
            </a:r>
          </a:p>
          <a:p>
            <a:pPr marL="342900" lvl="0" indent="-3429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Индивидуальная психолого-педагогическая поддержка детей из неблагополучных семей.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50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6621" y="384207"/>
            <a:ext cx="11221792" cy="62889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 психолого- педагогического сопровождения процесса адаптации:</a:t>
            </a:r>
          </a:p>
          <a:p>
            <a:pPr marL="342900" lvl="0" indent="-3429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31877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Помочь ребёнку принять позицию школьника;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Помочь в освоении навыков коммуникативного общения, умения принимать новый коллектив и уважительно относиться к каждому из его участников;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Помочь ребёнку принять правила и нормы поведения в школе.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Научить ребёнка навыкам учебного сотрудничества с учителем и одноклассниками;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Создать благоприятную обстановку для развития личности ребёнка;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Помочь справиться с неосознанными проявлениями и функциональными состояниями (тревога, агрессия, страх и т.д.) и т.д.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воспитывать положительные личностные качества – честность, правдивость, доброжелательность к окружающим.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формировать у учащихся нравственные представления и понятия, адекватных способов поведения в обществе.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Формировать и развивать функции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саморегуляции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и самоконтроля.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Актуализировать мотивацию обучения, научить ученика постепенно понимать и брать на себя ответственность за успешность своего обучения. 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Развитие эмоционально-волевой сферы, мотивации и самооценки.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8881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788" y="673496"/>
            <a:ext cx="1114022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just">
              <a:lnSpc>
                <a:spcPct val="150000"/>
              </a:lnSpc>
              <a:spcBef>
                <a:spcPts val="150"/>
              </a:spcBef>
              <a:spcAft>
                <a:spcPts val="10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	В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период адаптации очень важно изменить состояние ребенка, создав «поддерживающую среду» и организовать формирование функций; способствующих дальнейшему развитию, развивать психомоторные и сенсорные процессы, 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скоррегировать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имеющиеся  дефекты и таким образом - подготовить  к социальной адаптации. Умственно отсталый ребенок, как и всякий ребенок, растет и развивается, но развитие его замедляется с самого начала и идет на дефектной основе, что порождает трудности вхождения в социальную среду и адаптацию к школе. 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6483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6213" y="220226"/>
            <a:ext cx="10869769" cy="5782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2000" dirty="0" smtClean="0">
                <a:solidFill>
                  <a:srgbClr val="66666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На </a:t>
            </a:r>
            <a:r>
              <a:rPr lang="ru-RU" sz="2000" dirty="0">
                <a:solidFill>
                  <a:srgbClr val="66666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основании выше сказанного целью педагогического коллектива школы является разработка комплексной программы по предупреждению и коррекции школьной </a:t>
            </a:r>
            <a:r>
              <a:rPr lang="ru-RU" sz="2000" dirty="0" err="1">
                <a:solidFill>
                  <a:srgbClr val="66666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дезадаптации</a:t>
            </a:r>
            <a:r>
              <a:rPr lang="ru-RU" sz="2000" dirty="0">
                <a:solidFill>
                  <a:srgbClr val="66666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индивидуально для каждого учащегося первого класса. Чтобы эта работа была более эффективной, необходима тесная взаимосвязь всех специалистов, работающих с ребенком.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2000" dirty="0" smtClean="0">
                <a:solidFill>
                  <a:srgbClr val="66666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При </a:t>
            </a:r>
            <a:r>
              <a:rPr lang="ru-RU" sz="2000" dirty="0">
                <a:solidFill>
                  <a:srgbClr val="66666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этом учитывая, что </a:t>
            </a:r>
            <a:r>
              <a:rPr lang="ru-RU" sz="2000" dirty="0" smtClean="0">
                <a:solidFill>
                  <a:srgbClr val="66666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первоклассники </a:t>
            </a:r>
            <a:r>
              <a:rPr lang="ru-RU" sz="2000" dirty="0">
                <a:solidFill>
                  <a:srgbClr val="66666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еще не перестроились с игровой на другую, (учебную) деятельность, целесообразнее проводить уроки обучающего характера в игровой форме, использовать сюжетно-ролевые игры; игры, способствующие усвоению звукового анализа слов; игры, способствующие развитию речи, моторики, коммуникативных навыков и т.д. ; в работе применять групповые методы, работу в парах; коллективную работу; использовать мультимедиа, ТСО , осуществлять индивидуальный подход; использовать приёмы и методы обучения, адекватные возможностям ребёнка, использовать в проведении занятий </a:t>
            </a:r>
            <a:endParaRPr lang="ru-RU" sz="2000" dirty="0" smtClean="0">
              <a:solidFill>
                <a:srgbClr val="666666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2000" dirty="0">
                <a:solidFill>
                  <a:srgbClr val="66666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dirty="0" smtClean="0">
                <a:solidFill>
                  <a:srgbClr val="66666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доровье-сберегающие </a:t>
            </a:r>
            <a:r>
              <a:rPr lang="ru-RU" sz="2000" dirty="0">
                <a:solidFill>
                  <a:srgbClr val="66666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технологии и т.д.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866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0760" y="373487"/>
            <a:ext cx="11578108" cy="64274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40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000" dirty="0">
                <a:solidFill>
                  <a:srgbClr val="51515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Впервые термин </a:t>
            </a:r>
            <a:r>
              <a:rPr lang="ru-RU" sz="2000" b="1" dirty="0">
                <a:solidFill>
                  <a:srgbClr val="51515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"адаптация" </a:t>
            </a:r>
            <a:r>
              <a:rPr lang="ru-RU" sz="2000" dirty="0">
                <a:solidFill>
                  <a:srgbClr val="51515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был введен немецким физиологом </a:t>
            </a:r>
            <a:r>
              <a:rPr lang="ru-RU" sz="2000" dirty="0" err="1">
                <a:solidFill>
                  <a:srgbClr val="51515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Аубертом</a:t>
            </a:r>
            <a:r>
              <a:rPr lang="ru-RU" sz="2000" dirty="0">
                <a:solidFill>
                  <a:srgbClr val="51515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1865 году, позднее стал употребляться в биологическом аспекте как "приспособление" живых организмов к окружающей среде.  В настоящее время понятие "адаптация" используется в связи с определенными периодами развития личности человека и является предметом исследований многих ученых в различных областях науки. </a:t>
            </a:r>
            <a:endParaRPr lang="ru-RU" sz="2000" dirty="0" smtClean="0">
              <a:solidFill>
                <a:srgbClr val="51515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540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«школьная адаптация»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стало использоваться в последнее время для описания различных проблем и трудностей, возникающих у детей различного возраста в связи с обучением в школе.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«Школьная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дезадаптация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образование неадекватных механизмов приспособления ребёнка к школе в форме нарушений учёбы и поведения, конфликтных отношений, повышенного уровня тревожности, искажений в личностном развитии.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Адаптированность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уровень фактического приспособления человека, его социального статуса и самоощущения, удовлетворенности или неудовлетворенности собой и своей жизнью. Социально-психологическая адаптация включает развитие познавательной сферы ребенка и его умение подчинять восприятие, память, мышление, воображение задачам, которые ставят перед ним в процессе учения.</a:t>
            </a:r>
          </a:p>
          <a:p>
            <a:pPr indent="2540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endParaRPr lang="ru-RU" sz="1000" dirty="0">
              <a:solidFill>
                <a:srgbClr val="515151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300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788" y="682094"/>
            <a:ext cx="11938715" cy="5528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40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dirty="0">
                <a:solidFill>
                  <a:srgbClr val="51515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Пристальное внимание к школьной адаптации вызвано тем, что, являясь динамическим процессом прогрессивной перестройки функциональных систем организма, она обеспечивает возрастное развитие. В период адаптации к школе организм первоклассника испытывает высокое  напряжение, обусловленное интеллектуальными и эмоциональными нагрузками, которые сопровождаются длительным статическим напряжением мышц. Любая нагрузка, вызывает напряжение организма,   и чем нагрузка больше, тем</a:t>
            </a:r>
            <a:r>
              <a:rPr lang="ru-RU" sz="2400" dirty="0">
                <a:solidFill>
                  <a:srgbClr val="51515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больше ресурсов расходует организм. Эти ресурсы далеко не без­граничны, а длительное функциональное напряжение и связан­ные с ним утомление и переутомление могут привести к наруше­нию здоровья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2540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endParaRPr lang="ru-RU" sz="2000" dirty="0">
              <a:solidFill>
                <a:srgbClr val="515151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829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5910" y="386965"/>
            <a:ext cx="11797048" cy="5756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Согласно М.М. Безруких, процесс адаптации ребенка к школе можно разделить на несколько этапов, каждый из которых имеет свои особенности.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50"/>
              </a:spcAft>
            </a:pPr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Первый этап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ориентировочный, характеризующийся бурной реакцией и значительным напряжением практически всех систем организма.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Второй этап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неустойчивое приспособление, когда организм ищет и находит какие-то оптимальные варианты реакций на эти воздействия. На втором этапе затраты снижается, бурная реакция начинает затихать.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Третий этап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период относительно устойчивого приспособления, когда организм находит наиболее подходящие варианты реагирования на нагрузку.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Период адаптации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продолжается до середины октября, а наиболее сложными являются первые 4 недели,  наблюдается низкий уровень рабо­тоспособности и ее неустойчивость, усиленная  и в то же время не согласованная  между собой работой сердечно-сосудистой, эн­докринной и центральной нервной систем. 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864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1819" y="779557"/>
            <a:ext cx="11526591" cy="5474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Субъективные причины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дезадаптации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Недостаточный уровень мотивации к обучению в школе. Негативное отношение к школе, первичными причинами которого могут быть недостаточно профессиональная работа дошкольных учреждений, образец отрицательного отношения к школе братьев и сестёр и т . д. Вторичное разрушение мотивации происходит непосредственно в процессе обучения.</a:t>
            </a: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Несформированность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элементов и навыков учебной деятельности.</a:t>
            </a: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Неспособность произвольной регуляции поведения, внимания, учебной деятельности. Причиной могут быть неблагоприятная семейная обстановка, неправильные методы воспитания, неправильная организация режима дня ребёнка.</a:t>
            </a:r>
          </a:p>
          <a:p>
            <a:pPr marL="342900" lvl="0" indent="-3429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Неспособность приспособиться к темпу школьной жизни. Чаще это бывает у детей соматически ослабленных, с  нарушениями в работе анализаторов.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414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546" y="265030"/>
            <a:ext cx="11822806" cy="6478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Обучающихся можно разделить на три группы по уровню адаптации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Первая группа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детей адаптируется к школе в течение первых двух месяцев обучения. Эти дети относительно быстро вливаются в коллектив, осваиваются в школе, приобретают новых друзей в классе; у них почти всегда хорошее настроение, они доброжелательны, добросовестно и без видимого напряжения выполняют все требования учителя. К концу октября происходит освоение  нового статуса ученика, и новых требований, и нового режима. Это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легкая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форма адаптации.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Вторая группа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детей имеет длительный период адаптации, период несоответствия их поведения требованиям школы затягивается: дети не могут принять ситуацию обучения, общения с учителем, детьми. Как правило, эти дети испытывают трудности в усвоении учебной программы. Лишь к концу первого полугодия реакции этих детей становятся адекватными школьным требованиям. Это форма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средней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тяжести адаптация.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Третья группа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дети, у которых социально-психологическая адаптация связана со значительными трудностями; кроме того, они не усваивают учебную программу, у них отмечаются негативные формы поведения, резкое проявление отрицательных эмоций. Именно на таких детей чаще всего жалуются учителя, родители. Это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тяжелая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форма адаптации. Постоянные неуспехи в учебе, отсутствие контакта с учителем создают отчуждение и отрицательное отношение сверстников. 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15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7424" y="575773"/>
            <a:ext cx="11809927" cy="4909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sz="2200" b="1" i="1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показатели благоприятной адаптации ребенка: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8935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    </a:t>
            </a:r>
            <a:r>
              <a:rPr lang="ru-RU" sz="22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сохранение физического, психического и социального здоровья детей;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8935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    </a:t>
            </a:r>
            <a:r>
              <a:rPr lang="ru-RU" sz="2200" spc="1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установление контакта с учащимися, с учителем;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8935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    </a:t>
            </a:r>
            <a:r>
              <a:rPr lang="ru-RU" sz="22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адекватного поведения;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8935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     </a:t>
            </a:r>
            <a:r>
              <a:rPr lang="ru-RU" sz="2200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овладение навыками учебной деятельности.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  <a:buFont typeface="Symbol" panose="05050102010706020507" pitchFamily="18" charset="2"/>
              <a:buChar char=""/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благоприятная динамика работоспособности и ее улучшение на протяжении первого полугодия. </a:t>
            </a:r>
            <a:endParaRPr lang="ru-RU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 благоприятно влияет на процесс адаптации педагогическая компетентность родителей и их положительное отношение к школе и классному руководителю.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970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8941" y="746215"/>
            <a:ext cx="11668259" cy="5734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Адаптационный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период первоклассников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обучающихся в специальных (коррекционных) школах VIII вида, в целом протекает по тем же законам, согласно этапам выделенным М.М. Безруких, что и у обычных сверстников.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Однако имеется ряд особенностей развития, влияющих на процесс адаптации.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Остановимся кратко на категории детей обучающихся в специальных (коррекционных) школах VIII вида,  это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несложные формы умственной отсталости, осложненные формы умственной отсталости и  атипичные формы умственной отсталости. Общим для всех обучающихся в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специальных (коррекционных) школах VIII вида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являются аномалии развития интеллектуальный сферы, определяющий степень недоразвития всей психики ребенка в целом, его адаптивных возможностей, всей его личности. Интеллектуальный дефект у этих детей, входящих в данную группу, проявляется  нарушениями мышления: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тугоподвижностью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установлением главным образом частных конкретных связей, неспособностью к отвлечению. 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569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7426" y="517756"/>
            <a:ext cx="1160386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5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Несложные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формы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умственной отсталости характеризуются отсутствием дополнительных психопатологических расстройств, довольно устойчивой работоспособностью и более или менее удовлетворительной продуктивностью. Выраженных нарушений поведения у детей с неосложненной умственной отсталостью обычно не наблюдается. При адекватном воспитании дети  без особого труда осваивают правильные формы поведения и в некоторой степени могут контролировать свои поступки. При неосложненных формах умственной отсталости педагогический прогноз зависит главным образом от степени, структуры дефекта и компенсаторных возможностей ребёнка.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438655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</TotalTime>
  <Words>974</Words>
  <Application>Microsoft Office PowerPoint</Application>
  <PresentationFormat>Широкоэкранный</PresentationFormat>
  <Paragraphs>65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Calibri</vt:lpstr>
      <vt:lpstr>Symbol</vt:lpstr>
      <vt:lpstr>Tahoma</vt:lpstr>
      <vt:lpstr>Times New Roman</vt:lpstr>
      <vt:lpstr>Trebuchet MS</vt:lpstr>
      <vt:lpstr>Wingdings 3</vt:lpstr>
      <vt:lpstr>Грань</vt:lpstr>
      <vt:lpstr>Особенности   школьной адаптации  обучающихся с лёгкой умственной отсталостью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  школьной адаптации  обучающихся с лёгкой умственной отсталостью</dc:title>
  <dc:creator>RePack by Diakov</dc:creator>
  <cp:lastModifiedBy>RePack by Diakov</cp:lastModifiedBy>
  <cp:revision>6</cp:revision>
  <dcterms:created xsi:type="dcterms:W3CDTF">2015-12-01T01:18:19Z</dcterms:created>
  <dcterms:modified xsi:type="dcterms:W3CDTF">2015-12-01T02:07:56Z</dcterms:modified>
</cp:coreProperties>
</file>