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7" r:id="rId2"/>
    <p:sldId id="256" r:id="rId3"/>
    <p:sldId id="261" r:id="rId4"/>
    <p:sldId id="257" r:id="rId5"/>
    <p:sldId id="300" r:id="rId6"/>
    <p:sldId id="258" r:id="rId7"/>
    <p:sldId id="280" r:id="rId8"/>
    <p:sldId id="264" r:id="rId9"/>
    <p:sldId id="301" r:id="rId10"/>
    <p:sldId id="281" r:id="rId11"/>
    <p:sldId id="286" r:id="rId12"/>
    <p:sldId id="269" r:id="rId13"/>
    <p:sldId id="270" r:id="rId14"/>
    <p:sldId id="271" r:id="rId15"/>
    <p:sldId id="272" r:id="rId16"/>
    <p:sldId id="275" r:id="rId17"/>
    <p:sldId id="276" r:id="rId18"/>
    <p:sldId id="299" r:id="rId19"/>
    <p:sldId id="279" r:id="rId20"/>
    <p:sldId id="303" r:id="rId21"/>
    <p:sldId id="293" r:id="rId22"/>
    <p:sldId id="302" r:id="rId23"/>
    <p:sldId id="296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FF2D"/>
    <a:srgbClr val="CC66FF"/>
    <a:srgbClr val="FF3333"/>
    <a:srgbClr val="A20000"/>
    <a:srgbClr val="FFAF57"/>
    <a:srgbClr val="FFCA89"/>
    <a:srgbClr val="B7FF93"/>
    <a:srgbClr val="76FF3F"/>
    <a:srgbClr val="99FF33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94660"/>
  </p:normalViewPr>
  <p:slideViewPr>
    <p:cSldViewPr>
      <p:cViewPr varScale="1">
        <p:scale>
          <a:sx n="108" d="100"/>
          <a:sy n="108" d="100"/>
        </p:scale>
        <p:origin x="-98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4E37C-F32D-4934-8338-AD9CB0304BC9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7E92-BBB4-4A46-B308-43C189F22F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AAE3103-0E90-494A-90CF-9212BB2082C5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BF1CE9-295C-43B9-A02A-3C41BC1E32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ПРЕЗЕНТАЦИЯ  К УРОКУ РУССКОГО ЯЗЫКА ВО 2 КЛАССЕ «ПРАВОПИСАНИЕ СЛОВ. ПОВТОРЕНИЕ» </a:t>
            </a:r>
          </a:p>
          <a:p>
            <a:r>
              <a:rPr lang="ru-RU" sz="2800" b="1" dirty="0" smtClean="0"/>
              <a:t>УМК «ПЛАНЕТА ЗНАНИЙ»</a:t>
            </a:r>
          </a:p>
          <a:p>
            <a:endParaRPr lang="ru-RU" sz="2000" b="1" dirty="0" smtClean="0"/>
          </a:p>
          <a:p>
            <a:endParaRPr lang="ru-RU" sz="2000" b="1" dirty="0" smtClean="0"/>
          </a:p>
        </p:txBody>
      </p:sp>
      <p:pic>
        <p:nvPicPr>
          <p:cNvPr id="1026" name="Picture 2" descr="C:\Documents and Settings\Admin\Мои документы\Downloads\5f8350820dd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49011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8132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Бучилова</a:t>
            </a:r>
            <a:r>
              <a:rPr lang="ru-RU" sz="2000" b="1" dirty="0" smtClean="0"/>
              <a:t> И.А. Череповецкий государственный университет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9563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Образуйте имена прилагательные с двойными согласными  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04864"/>
            <a:ext cx="405798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bg2"/>
                  </a:solidFill>
                </a:ln>
                <a:solidFill>
                  <a:srgbClr val="69FF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Рань - раннее утро</a:t>
            </a:r>
            <a:endParaRPr lang="ru-RU" sz="3200" b="1" cap="none" spc="50" dirty="0">
              <a:ln w="11430">
                <a:solidFill>
                  <a:schemeClr val="bg2"/>
                </a:solidFill>
              </a:ln>
              <a:solidFill>
                <a:srgbClr val="69FF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6626" y="2060848"/>
            <a:ext cx="502986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>
                  <a:solidFill>
                    <a:schemeClr val="bg2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Осень – осенний</a:t>
            </a:r>
          </a:p>
          <a:p>
            <a:pPr algn="ctr"/>
            <a:r>
              <a:rPr lang="ru-RU" sz="3200" b="1" cap="none" spc="50" dirty="0" smtClean="0">
                <a:ln w="11430">
                  <a:solidFill>
                    <a:schemeClr val="bg2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ветер</a:t>
            </a:r>
            <a:endParaRPr lang="ru-RU" sz="3200" b="1" cap="none" spc="50" dirty="0">
              <a:ln w="11430">
                <a:solidFill>
                  <a:schemeClr val="bg2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73016"/>
            <a:ext cx="4067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bg2"/>
                  </a:solidFill>
                </a:ln>
                <a:solidFill>
                  <a:srgbClr val="69FF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цена - … подарок</a:t>
            </a:r>
            <a:endParaRPr lang="ru-RU" sz="2800" b="1" spc="50" dirty="0">
              <a:ln w="11430">
                <a:solidFill>
                  <a:schemeClr val="bg2"/>
                </a:solidFill>
              </a:ln>
              <a:solidFill>
                <a:srgbClr val="69FF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923928" y="3578008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bg2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карман - … фонарик</a:t>
            </a:r>
            <a:endParaRPr lang="ru-RU" sz="2800" b="1" spc="50" dirty="0">
              <a:ln w="11430">
                <a:solidFill>
                  <a:schemeClr val="bg2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81128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bg2"/>
                  </a:solidFill>
                </a:ln>
                <a:solidFill>
                  <a:srgbClr val="69FF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старина - … книги</a:t>
            </a:r>
            <a:endParaRPr lang="ru-RU" sz="2800" b="1" spc="50" dirty="0">
              <a:ln w="11430">
                <a:solidFill>
                  <a:schemeClr val="bg2"/>
                </a:solidFill>
              </a:ln>
              <a:solidFill>
                <a:srgbClr val="69FF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4581128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bg2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хоккей - … матч</a:t>
            </a:r>
            <a:endParaRPr lang="ru-RU" sz="2800" b="1" spc="50" dirty="0">
              <a:ln w="11430">
                <a:solidFill>
                  <a:schemeClr val="bg2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5589240"/>
            <a:ext cx="5724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bg2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троллейбус - … остановка</a:t>
            </a:r>
            <a:endParaRPr lang="ru-RU" sz="2800" b="1" spc="50" dirty="0">
              <a:ln w="11430">
                <a:solidFill>
                  <a:schemeClr val="bg2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89240"/>
            <a:ext cx="3635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smtClean="0">
                <a:ln w="11430">
                  <a:solidFill>
                    <a:schemeClr val="bg2"/>
                  </a:solidFill>
                </a:ln>
                <a:solidFill>
                  <a:srgbClr val="69FF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аппетит - … еда</a:t>
            </a:r>
            <a:endParaRPr lang="ru-RU" sz="2800" b="1" spc="50" dirty="0">
              <a:ln w="11430">
                <a:solidFill>
                  <a:schemeClr val="bg2"/>
                </a:solidFill>
              </a:ln>
              <a:solidFill>
                <a:srgbClr val="69FF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882047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б…</a:t>
            </a:r>
            <a:r>
              <a:rPr lang="ru-RU" sz="3600" b="1" spc="50" dirty="0" err="1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льшой</a:t>
            </a:r>
            <a:r>
              <a:rPr lang="ru-RU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стр…не у каждого человека есть </a:t>
            </a:r>
            <a:r>
              <a:rPr lang="ru-RU" sz="3600" b="1" spc="50" dirty="0" err="1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дор</a:t>
            </a:r>
            <a:r>
              <a:rPr lang="ru-RU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…гой ему </a:t>
            </a:r>
            <a:r>
              <a:rPr lang="ru-RU" sz="3600" b="1" spc="50" dirty="0" err="1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уг</a:t>
            </a:r>
            <a:r>
              <a:rPr lang="ru-RU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…</a:t>
            </a:r>
            <a:r>
              <a:rPr lang="ru-RU" sz="3600" b="1" spc="50" dirty="0" err="1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лок</a:t>
            </a:r>
            <a:r>
              <a:rPr lang="ru-RU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– д…</a:t>
            </a:r>
            <a:r>
              <a:rPr lang="ru-RU" sz="3600" b="1" spc="50" dirty="0" err="1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ревня</a:t>
            </a:r>
            <a:r>
              <a:rPr lang="ru-RU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улица, дом, где он родился. Это его маленькая род…на. Из множества таких маленьких р…</a:t>
            </a:r>
            <a:r>
              <a:rPr lang="ru-RU" sz="3600" b="1" spc="50" dirty="0" err="1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дных</a:t>
            </a:r>
            <a:r>
              <a:rPr lang="ru-RU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уголков и состоит наша общая Род…на</a:t>
            </a:r>
          </a:p>
          <a:p>
            <a:pPr algn="just"/>
            <a:r>
              <a:rPr lang="ru-RU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r"/>
            <a:r>
              <a:rPr lang="ru-RU" sz="3600" b="1" i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( по Ю.Яковлеву) </a:t>
            </a:r>
            <a:r>
              <a:rPr lang="ru-RU" sz="3600" b="1" spc="50" dirty="0" smtClean="0">
                <a:ln w="11430">
                  <a:solidFill>
                    <a:schemeClr val="bg2"/>
                  </a:solidFill>
                </a:ln>
                <a:solidFill>
                  <a:srgbClr val="CC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3600" b="1" cap="none" spc="50" dirty="0">
              <a:ln w="11430">
                <a:solidFill>
                  <a:schemeClr val="bg2"/>
                </a:solidFill>
              </a:ln>
              <a:solidFill>
                <a:srgbClr val="CC66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6632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Прочитайте текст. Вставьте пропущенные буквы. Объясните орфограммы.</a:t>
            </a:r>
          </a:p>
          <a:p>
            <a:pPr algn="ctr"/>
            <a:endParaRPr lang="ru-RU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283635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Мы вошли в Лес Испытаний!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Здесь нас ждут сложные и интересные задания 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Лесовичка</a:t>
            </a:r>
            <a:endParaRPr lang="ru-RU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7" y="2132855"/>
            <a:ext cx="4067943" cy="47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132856"/>
            <a:ext cx="5076056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Какими словами с двойными согласными можно дополнить сочетания слов (словосочетания)?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348880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69FF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бежать (что?)</a:t>
            </a:r>
            <a:endParaRPr lang="ru-RU" sz="3200" b="1" spc="50" dirty="0">
              <a:ln w="11430"/>
              <a:solidFill>
                <a:srgbClr val="69FF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068960"/>
            <a:ext cx="3779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69FF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играть (во что?)</a:t>
            </a:r>
            <a:endParaRPr lang="ru-RU" sz="3200" b="1" spc="50" dirty="0">
              <a:ln w="11430"/>
              <a:solidFill>
                <a:srgbClr val="69FF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89040"/>
            <a:ext cx="3707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69FF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ракетка (какая?)</a:t>
            </a:r>
            <a:endParaRPr lang="ru-RU" sz="3200" b="1" spc="50" dirty="0">
              <a:ln w="11430"/>
              <a:solidFill>
                <a:srgbClr val="69FF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3068960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плавать (где?)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3573016"/>
            <a:ext cx="51480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плыть (как? каким способом?)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11960" y="234888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получить (что?)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4581128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идти по (чему?)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4437112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69FF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ехать на  (чем?)</a:t>
            </a:r>
            <a:endParaRPr lang="ru-RU" sz="3200" b="1" spc="50" dirty="0">
              <a:ln w="11430"/>
              <a:solidFill>
                <a:srgbClr val="69FF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5157192"/>
            <a:ext cx="4644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изучать (что?)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157192"/>
            <a:ext cx="4355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69FF2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въезжать (во что?)</a:t>
            </a:r>
            <a:endParaRPr lang="ru-RU" sz="3200" b="1" spc="50" dirty="0">
              <a:ln w="11430"/>
              <a:solidFill>
                <a:srgbClr val="69FF2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652120" y="6237312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omic Sans MS" pitchFamily="66" charset="0"/>
                <a:hlinkClick r:id="" action="ppaction://noaction"/>
              </a:rPr>
              <a:t>Ответы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759633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147" y="332656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Ответы: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44824"/>
            <a:ext cx="5540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кросс, теннис (хоккей), теннисная, троллейбус, тоннель</a:t>
            </a:r>
            <a:endParaRPr lang="ru-RU" sz="3200" b="1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861048"/>
            <a:ext cx="5526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телеграмма (балл), бассейн, брасс, шоссе, орфограмма(грамматика)</a:t>
            </a:r>
            <a:endParaRPr lang="ru-RU" sz="32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934670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Ответы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0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Отгадайте загадки: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340768"/>
            <a:ext cx="6450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69FF2D"/>
                </a:solidFill>
              </a:rPr>
              <a:t>Опоясал каменный ремень</a:t>
            </a:r>
          </a:p>
          <a:p>
            <a:r>
              <a:rPr lang="ru-RU" sz="3600" b="1" dirty="0" smtClean="0">
                <a:solidFill>
                  <a:srgbClr val="69FF2D"/>
                </a:solidFill>
              </a:rPr>
              <a:t>Сотни городов и деревень.</a:t>
            </a:r>
            <a:endParaRPr lang="ru-RU" sz="3600" b="1" dirty="0">
              <a:solidFill>
                <a:srgbClr val="69FF2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1" y="3284984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Дом по улице идет,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На работу всех везет. 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Он в резиновых сапожках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С рожками над крышей.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244408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5491" y="5661248"/>
            <a:ext cx="2975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Дальше!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Documents and Settings\Admin\Мои документы\Downloads\DLJA-vyzdorovlenija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644008" cy="424847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Downloads\14a1b720790ade92e566676c504984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4572000" cy="42484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47971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69FF2D"/>
                </a:solidFill>
              </a:rPr>
              <a:t>шоссе</a:t>
            </a:r>
            <a:endParaRPr lang="ru-RU" sz="4000" b="1" dirty="0">
              <a:solidFill>
                <a:srgbClr val="69FF2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4869160"/>
            <a:ext cx="4283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троллейбус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1268760"/>
            <a:ext cx="828092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Поздавляем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! Вы прошли сквозь Лес Испытаний!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089" y="4941168"/>
            <a:ext cx="579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Вперед, ребята!</a:t>
            </a:r>
            <a:endParaRPr lang="ru-RU" sz="5400" b="1" dirty="0">
              <a:ln w="18000">
                <a:solidFill>
                  <a:schemeClr val="accent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04664"/>
            <a:ext cx="2463719" cy="36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0283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Мы подошли к замку феи. Фея предлагает нам отгадать загадки.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56592" y="3573016"/>
            <a:ext cx="3236559" cy="38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437112"/>
            <a:ext cx="1663439" cy="220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1" y="2924944"/>
            <a:ext cx="396044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888432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916832"/>
            <a:ext cx="44279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Типло</a:t>
            </a:r>
            <a:r>
              <a:rPr lang="ru-RU" sz="3200" b="1" dirty="0" smtClean="0">
                <a:solidFill>
                  <a:srgbClr val="FF0000"/>
                </a:solidFill>
              </a:rPr>
              <a:t> на солнышке. </a:t>
            </a:r>
            <a:r>
              <a:rPr lang="ru-RU" sz="3200" b="1" dirty="0" err="1" smtClean="0">
                <a:solidFill>
                  <a:srgbClr val="FF0000"/>
                </a:solidFill>
              </a:rPr>
              <a:t>Висна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Берёт свои </a:t>
            </a:r>
            <a:r>
              <a:rPr lang="ru-RU" sz="3200" b="1" dirty="0" err="1" smtClean="0">
                <a:solidFill>
                  <a:srgbClr val="FF0000"/>
                </a:solidFill>
              </a:rPr>
              <a:t>прова</a:t>
            </a:r>
            <a:r>
              <a:rPr lang="ru-RU" sz="3200" b="1" dirty="0" smtClean="0">
                <a:solidFill>
                  <a:srgbClr val="FF0000"/>
                </a:solidFill>
              </a:rPr>
              <a:t>;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 </a:t>
            </a:r>
            <a:r>
              <a:rPr lang="ru-RU" sz="3200" b="1" dirty="0" err="1" smtClean="0">
                <a:solidFill>
                  <a:srgbClr val="FF0000"/>
                </a:solidFill>
              </a:rPr>
              <a:t>рике</a:t>
            </a:r>
            <a:r>
              <a:rPr lang="ru-RU" sz="3200" b="1" dirty="0" smtClean="0">
                <a:solidFill>
                  <a:srgbClr val="FF0000"/>
                </a:solidFill>
              </a:rPr>
              <a:t> местами глубь </a:t>
            </a:r>
            <a:r>
              <a:rPr lang="ru-RU" sz="3200" b="1" dirty="0" err="1" smtClean="0">
                <a:solidFill>
                  <a:srgbClr val="FF0000"/>
                </a:solidFill>
              </a:rPr>
              <a:t>есна</a:t>
            </a:r>
            <a:r>
              <a:rPr lang="ru-RU" sz="32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На дне </a:t>
            </a:r>
            <a:r>
              <a:rPr lang="ru-RU" sz="3200" b="1" dirty="0" err="1" smtClean="0">
                <a:solidFill>
                  <a:srgbClr val="FF0000"/>
                </a:solidFill>
              </a:rPr>
              <a:t>ведна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трова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</a:rPr>
              <a:t>(А.А. Фет)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0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Найди и исправь 7 ошибок. </a:t>
            </a:r>
          </a:p>
          <a:p>
            <a:r>
              <a:rPr lang="ru-RU" sz="2800" b="1" dirty="0" smtClean="0"/>
              <a:t>Объясни  орфограммы.</a:t>
            </a:r>
            <a:endParaRPr lang="ru-RU" sz="2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8552" cy="29977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A2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Игра «Путешествие по стране Орфографии»</a:t>
            </a:r>
            <a:endParaRPr lang="ru-RU" sz="4800" b="1" cap="none" spc="50" dirty="0">
              <a:ln w="11430"/>
              <a:solidFill>
                <a:srgbClr val="A2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941168"/>
            <a:ext cx="2659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bg2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Играть!</a:t>
            </a:r>
            <a:endParaRPr lang="ru-RU" sz="5400" b="1" cap="none" spc="50" dirty="0">
              <a:ln w="11430">
                <a:solidFill>
                  <a:schemeClr val="bg2"/>
                </a:solidFill>
              </a:ln>
              <a:solidFill>
                <a:schemeClr val="tx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30552"/>
            <a:ext cx="2463719" cy="36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-243408"/>
            <a:ext cx="40862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Подарки от Феи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Admin\Мои документы\Downloads\разн.звезды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8568952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Каждому участнику путешествия – по звездочке. Успехов в учебе!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8714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Рефлексия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96752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Усвоил ли ты орфограммы?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Улыбающееся лицо 3">
            <a:hlinkClick r:id="rId2" action="ppaction://hlinksldjump"/>
          </p:cNvPr>
          <p:cNvSpPr/>
          <p:nvPr/>
        </p:nvSpPr>
        <p:spPr>
          <a:xfrm>
            <a:off x="251520" y="2924944"/>
            <a:ext cx="2376264" cy="2304256"/>
          </a:xfrm>
          <a:prstGeom prst="smileyFace">
            <a:avLst>
              <a:gd name="adj" fmla="val 4653"/>
            </a:avLst>
          </a:prstGeom>
          <a:solidFill>
            <a:srgbClr val="69FF2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>
            <a:hlinkClick r:id="" action="ppaction://noaction"/>
          </p:cNvPr>
          <p:cNvSpPr/>
          <p:nvPr/>
        </p:nvSpPr>
        <p:spPr>
          <a:xfrm>
            <a:off x="3059832" y="2996952"/>
            <a:ext cx="2448272" cy="2304256"/>
          </a:xfrm>
          <a:prstGeom prst="smileyFace">
            <a:avLst>
              <a:gd name="adj" fmla="val 932"/>
            </a:avLst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>
            <a:hlinkClick r:id="" action="ppaction://noaction"/>
          </p:cNvPr>
          <p:cNvSpPr/>
          <p:nvPr/>
        </p:nvSpPr>
        <p:spPr>
          <a:xfrm>
            <a:off x="6156176" y="3068960"/>
            <a:ext cx="2376264" cy="2376264"/>
          </a:xfrm>
          <a:prstGeom prst="smileyFace">
            <a:avLst>
              <a:gd name="adj" fmla="val -4653"/>
            </a:avLst>
          </a:prstGeom>
          <a:solidFill>
            <a:srgbClr val="FF33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4277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Итог урока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892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Сегодня на уроке я:</a:t>
            </a:r>
          </a:p>
          <a:p>
            <a:r>
              <a:rPr lang="ru-RU" sz="6000" dirty="0" smtClean="0"/>
              <a:t>научился….</a:t>
            </a:r>
          </a:p>
          <a:p>
            <a:r>
              <a:rPr lang="ru-RU" sz="6000" dirty="0" smtClean="0"/>
              <a:t>было интересно….</a:t>
            </a:r>
          </a:p>
          <a:p>
            <a:r>
              <a:rPr lang="ru-RU" sz="6000" dirty="0" smtClean="0"/>
              <a:t>мои ощущения…..</a:t>
            </a:r>
            <a:endParaRPr lang="ru-RU" sz="6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798947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 за работу!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ИСТОЧНИКИ:</a:t>
            </a:r>
          </a:p>
          <a:p>
            <a:endParaRPr lang="ru-RU" sz="2000" b="1" dirty="0" smtClean="0"/>
          </a:p>
          <a:p>
            <a:r>
              <a:rPr lang="ru-RU" sz="2400" b="1" dirty="0" smtClean="0"/>
              <a:t>ЖЕЛТОВКАЯ Л.Я., КАЛИНАНА О.Б. УЧЕБНИК «РУССКИЙ ЯЗЫК 2 КЛАСС» ДЛЯ УЧАЩИХСЯ 2 КЛАССА. В 2 ЧАСТЯХ. ЧАСТЬ 2. – М: АСТРЕЛЬ, 2012. – </a:t>
            </a:r>
            <a:r>
              <a:rPr lang="en-US" sz="2400" b="1" dirty="0" smtClean="0"/>
              <a:t>144 c.</a:t>
            </a:r>
            <a:endParaRPr lang="ru-RU" sz="2400" b="1" dirty="0" smtClean="0"/>
          </a:p>
          <a:p>
            <a:endParaRPr lang="en-US" sz="2400" b="1" dirty="0" smtClean="0"/>
          </a:p>
          <a:p>
            <a:r>
              <a:rPr lang="ru-RU" sz="2400" b="1" dirty="0" smtClean="0"/>
              <a:t>КУЗНЕЦОВА М.И. РУССКИЙ ЯЗЫК: САМОСТОЯТЕЛЬНЫЕ РАБОТЫ: 2 КЛАСС. -  М.:ЭКЗАМЕН, 2014. – 126 с.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СМИРНОВА Э. В. ПРЕЗЕНТАЦИЯ К УРОКУ РУССКОГО ЯЗЫКА В 4 КЛАССЕ ПО ТЕМЕ «ПРАВОПИСАНИЕ МЯГКОГО  ЗНАКА ПОСЛЕ ШИПЯЩИХ СОГЛАСНЫХ», учитель </a:t>
            </a:r>
            <a:r>
              <a:rPr lang="ru-RU" sz="2400" dirty="0" smtClean="0"/>
              <a:t>МБУ «СОШ№2» г. Юрьевец Ивановской области. -</a:t>
            </a:r>
          </a:p>
          <a:p>
            <a:r>
              <a:rPr lang="ru-RU" sz="2400" dirty="0" smtClean="0"/>
              <a:t> [Электронный ресурс]. – Режим доступа. – </a:t>
            </a:r>
            <a:r>
              <a:rPr lang="en-US" sz="2400" dirty="0" smtClean="0"/>
              <a:t>URL:</a:t>
            </a:r>
            <a:r>
              <a:rPr lang="ru-RU" sz="2400" dirty="0" smtClean="0"/>
              <a:t> </a:t>
            </a:r>
            <a:r>
              <a:rPr lang="en-US" sz="2400" dirty="0" smtClean="0"/>
              <a:t>http://www.uchportal.ru/load/46-1-0-50612</a:t>
            </a:r>
            <a:endParaRPr lang="ru-RU" sz="3200" dirty="0" smtClean="0"/>
          </a:p>
          <a:p>
            <a:endParaRPr lang="ru-RU" sz="32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755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Дорогие ребята! </a:t>
            </a:r>
          </a:p>
          <a:p>
            <a:pPr algn="ctr"/>
            <a:r>
              <a:rPr lang="ru-RU" sz="4000" b="1" dirty="0" smtClean="0">
                <a:ln w="18000">
                  <a:solidFill>
                    <a:schemeClr val="bg2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 игра поможет вам проверить и закрепить ваши знания по теме </a:t>
            </a:r>
            <a:r>
              <a:rPr lang="ru-RU" sz="4000" b="1" dirty="0" smtClean="0">
                <a:ln w="18000">
                  <a:solidFill>
                    <a:schemeClr val="bg2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«Правописание слов. Проверяемые и непроверяемые орфограммы в корне». </a:t>
            </a:r>
            <a:r>
              <a:rPr lang="ru-RU" sz="4000" b="1" dirty="0" smtClean="0">
                <a:ln w="18000">
                  <a:solidFill>
                    <a:schemeClr val="bg2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Вам предстоит пройти длинный маршрут по Стране Орфографии, и в конце вас будет ждать награда.  </a:t>
            </a:r>
            <a:endParaRPr lang="ru-RU" sz="4000" b="1" dirty="0">
              <a:ln w="18000">
                <a:solidFill>
                  <a:schemeClr val="bg2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1404" y="5934670"/>
            <a:ext cx="2834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bg2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Вперед!</a:t>
            </a:r>
            <a:endParaRPr lang="ru-RU" sz="5400" b="1" cap="none" spc="50" dirty="0">
              <a:ln w="11430">
                <a:solidFill>
                  <a:schemeClr val="bg2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оризонтальный свиток 13"/>
          <p:cNvSpPr/>
          <p:nvPr/>
        </p:nvSpPr>
        <p:spPr>
          <a:xfrm>
            <a:off x="0" y="521296"/>
            <a:ext cx="7344816" cy="6336704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"/>
            <a:ext cx="72264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Маршрут путешествия</a:t>
            </a:r>
            <a:endParaRPr lang="ru-RU" sz="4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585" y="3140968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hlinkClick r:id="rId2" action="ppaction://hlinksldjump"/>
              </a:rPr>
              <a:t>Поселок Знатоков</a:t>
            </a:r>
            <a:endParaRPr lang="ru-RU" sz="1600" b="1" cap="none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2400300" y="2771775"/>
            <a:ext cx="657225" cy="822313"/>
          </a:xfrm>
          <a:custGeom>
            <a:avLst/>
            <a:gdLst>
              <a:gd name="connsiteX0" fmla="*/ 0 w 657225"/>
              <a:gd name="connsiteY0" fmla="*/ 0 h 822313"/>
              <a:gd name="connsiteX1" fmla="*/ 14288 w 657225"/>
              <a:gd name="connsiteY1" fmla="*/ 42863 h 822313"/>
              <a:gd name="connsiteX2" fmla="*/ 42863 w 657225"/>
              <a:gd name="connsiteY2" fmla="*/ 100013 h 822313"/>
              <a:gd name="connsiteX3" fmla="*/ 100013 w 657225"/>
              <a:gd name="connsiteY3" fmla="*/ 242888 h 822313"/>
              <a:gd name="connsiteX4" fmla="*/ 157163 w 657225"/>
              <a:gd name="connsiteY4" fmla="*/ 342900 h 822313"/>
              <a:gd name="connsiteX5" fmla="*/ 214313 w 657225"/>
              <a:gd name="connsiteY5" fmla="*/ 442913 h 822313"/>
              <a:gd name="connsiteX6" fmla="*/ 257175 w 657225"/>
              <a:gd name="connsiteY6" fmla="*/ 471488 h 822313"/>
              <a:gd name="connsiteX7" fmla="*/ 342900 w 657225"/>
              <a:gd name="connsiteY7" fmla="*/ 571500 h 822313"/>
              <a:gd name="connsiteX8" fmla="*/ 485775 w 657225"/>
              <a:gd name="connsiteY8" fmla="*/ 742950 h 822313"/>
              <a:gd name="connsiteX9" fmla="*/ 528638 w 657225"/>
              <a:gd name="connsiteY9" fmla="*/ 757238 h 822313"/>
              <a:gd name="connsiteX10" fmla="*/ 657225 w 657225"/>
              <a:gd name="connsiteY10" fmla="*/ 814388 h 822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7225" h="822313">
                <a:moveTo>
                  <a:pt x="0" y="0"/>
                </a:moveTo>
                <a:cubicBezTo>
                  <a:pt x="4763" y="14288"/>
                  <a:pt x="8355" y="29020"/>
                  <a:pt x="14288" y="42863"/>
                </a:cubicBezTo>
                <a:cubicBezTo>
                  <a:pt x="22678" y="62439"/>
                  <a:pt x="36743" y="79613"/>
                  <a:pt x="42863" y="100013"/>
                </a:cubicBezTo>
                <a:cubicBezTo>
                  <a:pt x="85334" y="241586"/>
                  <a:pt x="19819" y="135963"/>
                  <a:pt x="100013" y="242888"/>
                </a:cubicBezTo>
                <a:cubicBezTo>
                  <a:pt x="128082" y="327097"/>
                  <a:pt x="95379" y="244046"/>
                  <a:pt x="157163" y="342900"/>
                </a:cubicBezTo>
                <a:cubicBezTo>
                  <a:pt x="175840" y="372783"/>
                  <a:pt x="188095" y="416695"/>
                  <a:pt x="214313" y="442913"/>
                </a:cubicBezTo>
                <a:cubicBezTo>
                  <a:pt x="226455" y="455055"/>
                  <a:pt x="242888" y="461963"/>
                  <a:pt x="257175" y="471488"/>
                </a:cubicBezTo>
                <a:cubicBezTo>
                  <a:pt x="344862" y="603017"/>
                  <a:pt x="204311" y="398264"/>
                  <a:pt x="342900" y="571500"/>
                </a:cubicBezTo>
                <a:cubicBezTo>
                  <a:pt x="376174" y="613092"/>
                  <a:pt x="430238" y="724437"/>
                  <a:pt x="485775" y="742950"/>
                </a:cubicBezTo>
                <a:cubicBezTo>
                  <a:pt x="500063" y="747713"/>
                  <a:pt x="515473" y="749924"/>
                  <a:pt x="528638" y="757238"/>
                </a:cubicBezTo>
                <a:cubicBezTo>
                  <a:pt x="645773" y="822313"/>
                  <a:pt x="571898" y="814388"/>
                  <a:pt x="657225" y="814388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2987824" y="1988840"/>
            <a:ext cx="1485900" cy="1616017"/>
          </a:xfrm>
          <a:custGeom>
            <a:avLst/>
            <a:gdLst>
              <a:gd name="connsiteX0" fmla="*/ 0 w 1485900"/>
              <a:gd name="connsiteY0" fmla="*/ 1573755 h 1616017"/>
              <a:gd name="connsiteX1" fmla="*/ 328612 w 1485900"/>
              <a:gd name="connsiteY1" fmla="*/ 1559468 h 1616017"/>
              <a:gd name="connsiteX2" fmla="*/ 371475 w 1485900"/>
              <a:gd name="connsiteY2" fmla="*/ 1530893 h 1616017"/>
              <a:gd name="connsiteX3" fmla="*/ 457200 w 1485900"/>
              <a:gd name="connsiteY3" fmla="*/ 1502318 h 1616017"/>
              <a:gd name="connsiteX4" fmla="*/ 528637 w 1485900"/>
              <a:gd name="connsiteY4" fmla="*/ 1416593 h 1616017"/>
              <a:gd name="connsiteX5" fmla="*/ 571500 w 1485900"/>
              <a:gd name="connsiteY5" fmla="*/ 1402305 h 1616017"/>
              <a:gd name="connsiteX6" fmla="*/ 657225 w 1485900"/>
              <a:gd name="connsiteY6" fmla="*/ 1259430 h 1616017"/>
              <a:gd name="connsiteX7" fmla="*/ 685800 w 1485900"/>
              <a:gd name="connsiteY7" fmla="*/ 1216568 h 1616017"/>
              <a:gd name="connsiteX8" fmla="*/ 714375 w 1485900"/>
              <a:gd name="connsiteY8" fmla="*/ 1173705 h 1616017"/>
              <a:gd name="connsiteX9" fmla="*/ 757237 w 1485900"/>
              <a:gd name="connsiteY9" fmla="*/ 1059405 h 1616017"/>
              <a:gd name="connsiteX10" fmla="*/ 814387 w 1485900"/>
              <a:gd name="connsiteY10" fmla="*/ 973680 h 1616017"/>
              <a:gd name="connsiteX11" fmla="*/ 842962 w 1485900"/>
              <a:gd name="connsiteY11" fmla="*/ 916530 h 1616017"/>
              <a:gd name="connsiteX12" fmla="*/ 857250 w 1485900"/>
              <a:gd name="connsiteY12" fmla="*/ 873668 h 1616017"/>
              <a:gd name="connsiteX13" fmla="*/ 885825 w 1485900"/>
              <a:gd name="connsiteY13" fmla="*/ 830805 h 1616017"/>
              <a:gd name="connsiteX14" fmla="*/ 928687 w 1485900"/>
              <a:gd name="connsiteY14" fmla="*/ 745080 h 1616017"/>
              <a:gd name="connsiteX15" fmla="*/ 957262 w 1485900"/>
              <a:gd name="connsiteY15" fmla="*/ 659355 h 1616017"/>
              <a:gd name="connsiteX16" fmla="*/ 971550 w 1485900"/>
              <a:gd name="connsiteY16" fmla="*/ 616493 h 1616017"/>
              <a:gd name="connsiteX17" fmla="*/ 985837 w 1485900"/>
              <a:gd name="connsiteY17" fmla="*/ 573630 h 1616017"/>
              <a:gd name="connsiteX18" fmla="*/ 1057275 w 1485900"/>
              <a:gd name="connsiteY18" fmla="*/ 487905 h 1616017"/>
              <a:gd name="connsiteX19" fmla="*/ 1114425 w 1485900"/>
              <a:gd name="connsiteY19" fmla="*/ 359318 h 1616017"/>
              <a:gd name="connsiteX20" fmla="*/ 1171575 w 1485900"/>
              <a:gd name="connsiteY20" fmla="*/ 259305 h 1616017"/>
              <a:gd name="connsiteX21" fmla="*/ 1214437 w 1485900"/>
              <a:gd name="connsiteY21" fmla="*/ 230730 h 1616017"/>
              <a:gd name="connsiteX22" fmla="*/ 1257300 w 1485900"/>
              <a:gd name="connsiteY22" fmla="*/ 187868 h 1616017"/>
              <a:gd name="connsiteX23" fmla="*/ 1343025 w 1485900"/>
              <a:gd name="connsiteY23" fmla="*/ 116430 h 1616017"/>
              <a:gd name="connsiteX24" fmla="*/ 1471612 w 1485900"/>
              <a:gd name="connsiteY24" fmla="*/ 2130 h 1616017"/>
              <a:gd name="connsiteX25" fmla="*/ 1485900 w 1485900"/>
              <a:gd name="connsiteY25" fmla="*/ 2130 h 161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485900" h="1616017">
                <a:moveTo>
                  <a:pt x="0" y="1573755"/>
                </a:moveTo>
                <a:cubicBezTo>
                  <a:pt x="126780" y="1616017"/>
                  <a:pt x="71696" y="1604149"/>
                  <a:pt x="328612" y="1559468"/>
                </a:cubicBezTo>
                <a:cubicBezTo>
                  <a:pt x="345530" y="1556526"/>
                  <a:pt x="355783" y="1537867"/>
                  <a:pt x="371475" y="1530893"/>
                </a:cubicBezTo>
                <a:cubicBezTo>
                  <a:pt x="399000" y="1518660"/>
                  <a:pt x="457200" y="1502318"/>
                  <a:pt x="457200" y="1502318"/>
                </a:cubicBezTo>
                <a:cubicBezTo>
                  <a:pt x="478285" y="1470690"/>
                  <a:pt x="495634" y="1438595"/>
                  <a:pt x="528637" y="1416593"/>
                </a:cubicBezTo>
                <a:cubicBezTo>
                  <a:pt x="541168" y="1408239"/>
                  <a:pt x="557212" y="1407068"/>
                  <a:pt x="571500" y="1402305"/>
                </a:cubicBezTo>
                <a:cubicBezTo>
                  <a:pt x="615433" y="1314439"/>
                  <a:pt x="588261" y="1362875"/>
                  <a:pt x="657225" y="1259430"/>
                </a:cubicBezTo>
                <a:lnTo>
                  <a:pt x="685800" y="1216568"/>
                </a:lnTo>
                <a:lnTo>
                  <a:pt x="714375" y="1173705"/>
                </a:lnTo>
                <a:cubicBezTo>
                  <a:pt x="728908" y="1115572"/>
                  <a:pt x="725217" y="1112772"/>
                  <a:pt x="757237" y="1059405"/>
                </a:cubicBezTo>
                <a:cubicBezTo>
                  <a:pt x="774906" y="1029956"/>
                  <a:pt x="799028" y="1004397"/>
                  <a:pt x="814387" y="973680"/>
                </a:cubicBezTo>
                <a:cubicBezTo>
                  <a:pt x="823912" y="954630"/>
                  <a:pt x="834572" y="936106"/>
                  <a:pt x="842962" y="916530"/>
                </a:cubicBezTo>
                <a:cubicBezTo>
                  <a:pt x="848895" y="902687"/>
                  <a:pt x="850515" y="887138"/>
                  <a:pt x="857250" y="873668"/>
                </a:cubicBezTo>
                <a:cubicBezTo>
                  <a:pt x="864929" y="858309"/>
                  <a:pt x="876300" y="845093"/>
                  <a:pt x="885825" y="830805"/>
                </a:cubicBezTo>
                <a:cubicBezTo>
                  <a:pt x="937927" y="674495"/>
                  <a:pt x="854833" y="911252"/>
                  <a:pt x="928687" y="745080"/>
                </a:cubicBezTo>
                <a:cubicBezTo>
                  <a:pt x="940920" y="717555"/>
                  <a:pt x="947737" y="687930"/>
                  <a:pt x="957262" y="659355"/>
                </a:cubicBezTo>
                <a:lnTo>
                  <a:pt x="971550" y="616493"/>
                </a:lnTo>
                <a:cubicBezTo>
                  <a:pt x="976313" y="602205"/>
                  <a:pt x="975188" y="584279"/>
                  <a:pt x="985837" y="573630"/>
                </a:cubicBezTo>
                <a:cubicBezTo>
                  <a:pt x="1040842" y="518626"/>
                  <a:pt x="1017492" y="547580"/>
                  <a:pt x="1057275" y="487905"/>
                </a:cubicBezTo>
                <a:cubicBezTo>
                  <a:pt x="1091280" y="385890"/>
                  <a:pt x="1069142" y="427242"/>
                  <a:pt x="1114425" y="359318"/>
                </a:cubicBezTo>
                <a:cubicBezTo>
                  <a:pt x="1130772" y="310275"/>
                  <a:pt x="1128325" y="302555"/>
                  <a:pt x="1171575" y="259305"/>
                </a:cubicBezTo>
                <a:cubicBezTo>
                  <a:pt x="1183717" y="247163"/>
                  <a:pt x="1201246" y="241723"/>
                  <a:pt x="1214437" y="230730"/>
                </a:cubicBezTo>
                <a:cubicBezTo>
                  <a:pt x="1229959" y="217795"/>
                  <a:pt x="1243012" y="202155"/>
                  <a:pt x="1257300" y="187868"/>
                </a:cubicBezTo>
                <a:cubicBezTo>
                  <a:pt x="1323872" y="54725"/>
                  <a:pt x="1238278" y="189754"/>
                  <a:pt x="1343025" y="116430"/>
                </a:cubicBezTo>
                <a:cubicBezTo>
                  <a:pt x="1437681" y="50170"/>
                  <a:pt x="1396490" y="39691"/>
                  <a:pt x="1471612" y="2130"/>
                </a:cubicBezTo>
                <a:cubicBezTo>
                  <a:pt x="1475872" y="0"/>
                  <a:pt x="1481137" y="2130"/>
                  <a:pt x="1485900" y="2130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74127" y="1268760"/>
            <a:ext cx="19341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u="sng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Озеро Золотой рыбки</a:t>
            </a:r>
            <a:endParaRPr lang="ru-RU" sz="1600" b="1" u="sng" cap="none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Полилиния 26"/>
          <p:cNvSpPr/>
          <p:nvPr/>
        </p:nvSpPr>
        <p:spPr>
          <a:xfrm rot="5888036">
            <a:off x="3471262" y="4037223"/>
            <a:ext cx="1175696" cy="2287266"/>
          </a:xfrm>
          <a:custGeom>
            <a:avLst/>
            <a:gdLst>
              <a:gd name="connsiteX0" fmla="*/ 0 w 1073947"/>
              <a:gd name="connsiteY0" fmla="*/ 0 h 2600325"/>
              <a:gd name="connsiteX1" fmla="*/ 214313 w 1073947"/>
              <a:gd name="connsiteY1" fmla="*/ 14288 h 2600325"/>
              <a:gd name="connsiteX2" fmla="*/ 371475 w 1073947"/>
              <a:gd name="connsiteY2" fmla="*/ 57150 h 2600325"/>
              <a:gd name="connsiteX3" fmla="*/ 414338 w 1073947"/>
              <a:gd name="connsiteY3" fmla="*/ 85725 h 2600325"/>
              <a:gd name="connsiteX4" fmla="*/ 471488 w 1073947"/>
              <a:gd name="connsiteY4" fmla="*/ 114300 h 2600325"/>
              <a:gd name="connsiteX5" fmla="*/ 557213 w 1073947"/>
              <a:gd name="connsiteY5" fmla="*/ 185738 h 2600325"/>
              <a:gd name="connsiteX6" fmla="*/ 614363 w 1073947"/>
              <a:gd name="connsiteY6" fmla="*/ 214313 h 2600325"/>
              <a:gd name="connsiteX7" fmla="*/ 700088 w 1073947"/>
              <a:gd name="connsiteY7" fmla="*/ 271463 h 2600325"/>
              <a:gd name="connsiteX8" fmla="*/ 742950 w 1073947"/>
              <a:gd name="connsiteY8" fmla="*/ 314325 h 2600325"/>
              <a:gd name="connsiteX9" fmla="*/ 785813 w 1073947"/>
              <a:gd name="connsiteY9" fmla="*/ 342900 h 2600325"/>
              <a:gd name="connsiteX10" fmla="*/ 871538 w 1073947"/>
              <a:gd name="connsiteY10" fmla="*/ 485775 h 2600325"/>
              <a:gd name="connsiteX11" fmla="*/ 928688 w 1073947"/>
              <a:gd name="connsiteY11" fmla="*/ 571500 h 2600325"/>
              <a:gd name="connsiteX12" fmla="*/ 957263 w 1073947"/>
              <a:gd name="connsiteY12" fmla="*/ 614363 h 2600325"/>
              <a:gd name="connsiteX13" fmla="*/ 971550 w 1073947"/>
              <a:gd name="connsiteY13" fmla="*/ 742950 h 2600325"/>
              <a:gd name="connsiteX14" fmla="*/ 1000125 w 1073947"/>
              <a:gd name="connsiteY14" fmla="*/ 842963 h 2600325"/>
              <a:gd name="connsiteX15" fmla="*/ 1014413 w 1073947"/>
              <a:gd name="connsiteY15" fmla="*/ 928688 h 2600325"/>
              <a:gd name="connsiteX16" fmla="*/ 1042988 w 1073947"/>
              <a:gd name="connsiteY16" fmla="*/ 1057275 h 2600325"/>
              <a:gd name="connsiteX17" fmla="*/ 1071563 w 1073947"/>
              <a:gd name="connsiteY17" fmla="*/ 1385888 h 2600325"/>
              <a:gd name="connsiteX18" fmla="*/ 1057275 w 1073947"/>
              <a:gd name="connsiteY18" fmla="*/ 1714500 h 2600325"/>
              <a:gd name="connsiteX19" fmla="*/ 1014413 w 1073947"/>
              <a:gd name="connsiteY19" fmla="*/ 1757363 h 2600325"/>
              <a:gd name="connsiteX20" fmla="*/ 1000125 w 1073947"/>
              <a:gd name="connsiteY20" fmla="*/ 1800225 h 2600325"/>
              <a:gd name="connsiteX21" fmla="*/ 928688 w 1073947"/>
              <a:gd name="connsiteY21" fmla="*/ 1885950 h 2600325"/>
              <a:gd name="connsiteX22" fmla="*/ 900113 w 1073947"/>
              <a:gd name="connsiteY22" fmla="*/ 1985963 h 2600325"/>
              <a:gd name="connsiteX23" fmla="*/ 885825 w 1073947"/>
              <a:gd name="connsiteY23" fmla="*/ 2057400 h 2600325"/>
              <a:gd name="connsiteX24" fmla="*/ 857250 w 1073947"/>
              <a:gd name="connsiteY24" fmla="*/ 2100263 h 2600325"/>
              <a:gd name="connsiteX25" fmla="*/ 828675 w 1073947"/>
              <a:gd name="connsiteY25" fmla="*/ 2185988 h 2600325"/>
              <a:gd name="connsiteX26" fmla="*/ 771525 w 1073947"/>
              <a:gd name="connsiteY26" fmla="*/ 2300288 h 2600325"/>
              <a:gd name="connsiteX27" fmla="*/ 728663 w 1073947"/>
              <a:gd name="connsiteY27" fmla="*/ 2443163 h 2600325"/>
              <a:gd name="connsiteX28" fmla="*/ 685800 w 1073947"/>
              <a:gd name="connsiteY28" fmla="*/ 2471738 h 2600325"/>
              <a:gd name="connsiteX29" fmla="*/ 642938 w 1073947"/>
              <a:gd name="connsiteY29" fmla="*/ 2528888 h 2600325"/>
              <a:gd name="connsiteX30" fmla="*/ 600075 w 1073947"/>
              <a:gd name="connsiteY30" fmla="*/ 2557463 h 2600325"/>
              <a:gd name="connsiteX31" fmla="*/ 571500 w 1073947"/>
              <a:gd name="connsiteY31" fmla="*/ 2600325 h 260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3947" h="2600325">
                <a:moveTo>
                  <a:pt x="0" y="0"/>
                </a:moveTo>
                <a:cubicBezTo>
                  <a:pt x="71438" y="4763"/>
                  <a:pt x="143318" y="5028"/>
                  <a:pt x="214313" y="14288"/>
                </a:cubicBezTo>
                <a:cubicBezTo>
                  <a:pt x="267256" y="21194"/>
                  <a:pt x="320488" y="40155"/>
                  <a:pt x="371475" y="57150"/>
                </a:cubicBezTo>
                <a:cubicBezTo>
                  <a:pt x="385763" y="66675"/>
                  <a:pt x="399429" y="77206"/>
                  <a:pt x="414338" y="85725"/>
                </a:cubicBezTo>
                <a:cubicBezTo>
                  <a:pt x="432830" y="96292"/>
                  <a:pt x="454157" y="101920"/>
                  <a:pt x="471488" y="114300"/>
                </a:cubicBezTo>
                <a:cubicBezTo>
                  <a:pt x="589690" y="198731"/>
                  <a:pt x="443829" y="120948"/>
                  <a:pt x="557213" y="185738"/>
                </a:cubicBezTo>
                <a:cubicBezTo>
                  <a:pt x="575705" y="196305"/>
                  <a:pt x="597032" y="201933"/>
                  <a:pt x="614363" y="214313"/>
                </a:cubicBezTo>
                <a:cubicBezTo>
                  <a:pt x="708009" y="281203"/>
                  <a:pt x="608141" y="240813"/>
                  <a:pt x="700088" y="271463"/>
                </a:cubicBezTo>
                <a:cubicBezTo>
                  <a:pt x="714375" y="285750"/>
                  <a:pt x="727428" y="301390"/>
                  <a:pt x="742950" y="314325"/>
                </a:cubicBezTo>
                <a:cubicBezTo>
                  <a:pt x="756142" y="325318"/>
                  <a:pt x="774505" y="329977"/>
                  <a:pt x="785813" y="342900"/>
                </a:cubicBezTo>
                <a:cubicBezTo>
                  <a:pt x="852836" y="419497"/>
                  <a:pt x="828808" y="414559"/>
                  <a:pt x="871538" y="485775"/>
                </a:cubicBezTo>
                <a:cubicBezTo>
                  <a:pt x="889207" y="515224"/>
                  <a:pt x="909638" y="542925"/>
                  <a:pt x="928688" y="571500"/>
                </a:cubicBezTo>
                <a:lnTo>
                  <a:pt x="957263" y="614363"/>
                </a:lnTo>
                <a:cubicBezTo>
                  <a:pt x="962025" y="657225"/>
                  <a:pt x="964992" y="700325"/>
                  <a:pt x="971550" y="742950"/>
                </a:cubicBezTo>
                <a:cubicBezTo>
                  <a:pt x="987105" y="844056"/>
                  <a:pt x="981459" y="758964"/>
                  <a:pt x="1000125" y="842963"/>
                </a:cubicBezTo>
                <a:cubicBezTo>
                  <a:pt x="1006409" y="871242"/>
                  <a:pt x="1008732" y="900281"/>
                  <a:pt x="1014413" y="928688"/>
                </a:cubicBezTo>
                <a:cubicBezTo>
                  <a:pt x="1033369" y="1023469"/>
                  <a:pt x="1026358" y="949180"/>
                  <a:pt x="1042988" y="1057275"/>
                </a:cubicBezTo>
                <a:cubicBezTo>
                  <a:pt x="1062066" y="1181280"/>
                  <a:pt x="1062346" y="1247638"/>
                  <a:pt x="1071563" y="1385888"/>
                </a:cubicBezTo>
                <a:cubicBezTo>
                  <a:pt x="1066800" y="1495425"/>
                  <a:pt x="1073947" y="1606134"/>
                  <a:pt x="1057275" y="1714500"/>
                </a:cubicBezTo>
                <a:cubicBezTo>
                  <a:pt x="1054203" y="1734471"/>
                  <a:pt x="1025621" y="1740551"/>
                  <a:pt x="1014413" y="1757363"/>
                </a:cubicBezTo>
                <a:cubicBezTo>
                  <a:pt x="1006059" y="1769894"/>
                  <a:pt x="1006860" y="1786755"/>
                  <a:pt x="1000125" y="1800225"/>
                </a:cubicBezTo>
                <a:cubicBezTo>
                  <a:pt x="980232" y="1840010"/>
                  <a:pt x="960288" y="1854350"/>
                  <a:pt x="928688" y="1885950"/>
                </a:cubicBezTo>
                <a:cubicBezTo>
                  <a:pt x="912775" y="1933687"/>
                  <a:pt x="912075" y="1932135"/>
                  <a:pt x="900113" y="1985963"/>
                </a:cubicBezTo>
                <a:cubicBezTo>
                  <a:pt x="894845" y="2009669"/>
                  <a:pt x="894352" y="2034662"/>
                  <a:pt x="885825" y="2057400"/>
                </a:cubicBezTo>
                <a:cubicBezTo>
                  <a:pt x="879796" y="2073478"/>
                  <a:pt x="866775" y="2085975"/>
                  <a:pt x="857250" y="2100263"/>
                </a:cubicBezTo>
                <a:cubicBezTo>
                  <a:pt x="847725" y="2128838"/>
                  <a:pt x="842145" y="2159047"/>
                  <a:pt x="828675" y="2185988"/>
                </a:cubicBezTo>
                <a:lnTo>
                  <a:pt x="771525" y="2300288"/>
                </a:lnTo>
                <a:cubicBezTo>
                  <a:pt x="765806" y="2323165"/>
                  <a:pt x="739099" y="2436206"/>
                  <a:pt x="728663" y="2443163"/>
                </a:cubicBezTo>
                <a:lnTo>
                  <a:pt x="685800" y="2471738"/>
                </a:lnTo>
                <a:cubicBezTo>
                  <a:pt x="671513" y="2490788"/>
                  <a:pt x="659776" y="2512050"/>
                  <a:pt x="642938" y="2528888"/>
                </a:cubicBezTo>
                <a:cubicBezTo>
                  <a:pt x="630796" y="2541030"/>
                  <a:pt x="612217" y="2545321"/>
                  <a:pt x="600075" y="2557463"/>
                </a:cubicBezTo>
                <a:cubicBezTo>
                  <a:pt x="587933" y="2569605"/>
                  <a:pt x="571500" y="2600325"/>
                  <a:pt x="571500" y="2600325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Admin\Рабочий стол\Конспекты уроков по русс.яз\cas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149080"/>
            <a:ext cx="1800200" cy="18002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Конспекты уроков по русс.яз\озеро знан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628800"/>
            <a:ext cx="1728192" cy="1656184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Мои документы\Downloads\Поселок знаток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412776"/>
            <a:ext cx="1872207" cy="180020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Мои документы\Downloads\Лес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221088"/>
            <a:ext cx="1800200" cy="1564208"/>
          </a:xfrm>
          <a:prstGeom prst="rect">
            <a:avLst/>
          </a:prstGeom>
          <a:noFill/>
        </p:spPr>
      </p:pic>
      <p:sp>
        <p:nvSpPr>
          <p:cNvPr id="20" name="Полилиния 19"/>
          <p:cNvSpPr/>
          <p:nvPr/>
        </p:nvSpPr>
        <p:spPr>
          <a:xfrm rot="20573686">
            <a:off x="6106508" y="2039146"/>
            <a:ext cx="1175696" cy="2287266"/>
          </a:xfrm>
          <a:custGeom>
            <a:avLst/>
            <a:gdLst>
              <a:gd name="connsiteX0" fmla="*/ 0 w 1073947"/>
              <a:gd name="connsiteY0" fmla="*/ 0 h 2600325"/>
              <a:gd name="connsiteX1" fmla="*/ 214313 w 1073947"/>
              <a:gd name="connsiteY1" fmla="*/ 14288 h 2600325"/>
              <a:gd name="connsiteX2" fmla="*/ 371475 w 1073947"/>
              <a:gd name="connsiteY2" fmla="*/ 57150 h 2600325"/>
              <a:gd name="connsiteX3" fmla="*/ 414338 w 1073947"/>
              <a:gd name="connsiteY3" fmla="*/ 85725 h 2600325"/>
              <a:gd name="connsiteX4" fmla="*/ 471488 w 1073947"/>
              <a:gd name="connsiteY4" fmla="*/ 114300 h 2600325"/>
              <a:gd name="connsiteX5" fmla="*/ 557213 w 1073947"/>
              <a:gd name="connsiteY5" fmla="*/ 185738 h 2600325"/>
              <a:gd name="connsiteX6" fmla="*/ 614363 w 1073947"/>
              <a:gd name="connsiteY6" fmla="*/ 214313 h 2600325"/>
              <a:gd name="connsiteX7" fmla="*/ 700088 w 1073947"/>
              <a:gd name="connsiteY7" fmla="*/ 271463 h 2600325"/>
              <a:gd name="connsiteX8" fmla="*/ 742950 w 1073947"/>
              <a:gd name="connsiteY8" fmla="*/ 314325 h 2600325"/>
              <a:gd name="connsiteX9" fmla="*/ 785813 w 1073947"/>
              <a:gd name="connsiteY9" fmla="*/ 342900 h 2600325"/>
              <a:gd name="connsiteX10" fmla="*/ 871538 w 1073947"/>
              <a:gd name="connsiteY10" fmla="*/ 485775 h 2600325"/>
              <a:gd name="connsiteX11" fmla="*/ 928688 w 1073947"/>
              <a:gd name="connsiteY11" fmla="*/ 571500 h 2600325"/>
              <a:gd name="connsiteX12" fmla="*/ 957263 w 1073947"/>
              <a:gd name="connsiteY12" fmla="*/ 614363 h 2600325"/>
              <a:gd name="connsiteX13" fmla="*/ 971550 w 1073947"/>
              <a:gd name="connsiteY13" fmla="*/ 742950 h 2600325"/>
              <a:gd name="connsiteX14" fmla="*/ 1000125 w 1073947"/>
              <a:gd name="connsiteY14" fmla="*/ 842963 h 2600325"/>
              <a:gd name="connsiteX15" fmla="*/ 1014413 w 1073947"/>
              <a:gd name="connsiteY15" fmla="*/ 928688 h 2600325"/>
              <a:gd name="connsiteX16" fmla="*/ 1042988 w 1073947"/>
              <a:gd name="connsiteY16" fmla="*/ 1057275 h 2600325"/>
              <a:gd name="connsiteX17" fmla="*/ 1071563 w 1073947"/>
              <a:gd name="connsiteY17" fmla="*/ 1385888 h 2600325"/>
              <a:gd name="connsiteX18" fmla="*/ 1057275 w 1073947"/>
              <a:gd name="connsiteY18" fmla="*/ 1714500 h 2600325"/>
              <a:gd name="connsiteX19" fmla="*/ 1014413 w 1073947"/>
              <a:gd name="connsiteY19" fmla="*/ 1757363 h 2600325"/>
              <a:gd name="connsiteX20" fmla="*/ 1000125 w 1073947"/>
              <a:gd name="connsiteY20" fmla="*/ 1800225 h 2600325"/>
              <a:gd name="connsiteX21" fmla="*/ 928688 w 1073947"/>
              <a:gd name="connsiteY21" fmla="*/ 1885950 h 2600325"/>
              <a:gd name="connsiteX22" fmla="*/ 900113 w 1073947"/>
              <a:gd name="connsiteY22" fmla="*/ 1985963 h 2600325"/>
              <a:gd name="connsiteX23" fmla="*/ 885825 w 1073947"/>
              <a:gd name="connsiteY23" fmla="*/ 2057400 h 2600325"/>
              <a:gd name="connsiteX24" fmla="*/ 857250 w 1073947"/>
              <a:gd name="connsiteY24" fmla="*/ 2100263 h 2600325"/>
              <a:gd name="connsiteX25" fmla="*/ 828675 w 1073947"/>
              <a:gd name="connsiteY25" fmla="*/ 2185988 h 2600325"/>
              <a:gd name="connsiteX26" fmla="*/ 771525 w 1073947"/>
              <a:gd name="connsiteY26" fmla="*/ 2300288 h 2600325"/>
              <a:gd name="connsiteX27" fmla="*/ 728663 w 1073947"/>
              <a:gd name="connsiteY27" fmla="*/ 2443163 h 2600325"/>
              <a:gd name="connsiteX28" fmla="*/ 685800 w 1073947"/>
              <a:gd name="connsiteY28" fmla="*/ 2471738 h 2600325"/>
              <a:gd name="connsiteX29" fmla="*/ 642938 w 1073947"/>
              <a:gd name="connsiteY29" fmla="*/ 2528888 h 2600325"/>
              <a:gd name="connsiteX30" fmla="*/ 600075 w 1073947"/>
              <a:gd name="connsiteY30" fmla="*/ 2557463 h 2600325"/>
              <a:gd name="connsiteX31" fmla="*/ 571500 w 1073947"/>
              <a:gd name="connsiteY31" fmla="*/ 2600325 h 260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3947" h="2600325">
                <a:moveTo>
                  <a:pt x="0" y="0"/>
                </a:moveTo>
                <a:cubicBezTo>
                  <a:pt x="71438" y="4763"/>
                  <a:pt x="143318" y="5028"/>
                  <a:pt x="214313" y="14288"/>
                </a:cubicBezTo>
                <a:cubicBezTo>
                  <a:pt x="267256" y="21194"/>
                  <a:pt x="320488" y="40155"/>
                  <a:pt x="371475" y="57150"/>
                </a:cubicBezTo>
                <a:cubicBezTo>
                  <a:pt x="385763" y="66675"/>
                  <a:pt x="399429" y="77206"/>
                  <a:pt x="414338" y="85725"/>
                </a:cubicBezTo>
                <a:cubicBezTo>
                  <a:pt x="432830" y="96292"/>
                  <a:pt x="454157" y="101920"/>
                  <a:pt x="471488" y="114300"/>
                </a:cubicBezTo>
                <a:cubicBezTo>
                  <a:pt x="589690" y="198731"/>
                  <a:pt x="443829" y="120948"/>
                  <a:pt x="557213" y="185738"/>
                </a:cubicBezTo>
                <a:cubicBezTo>
                  <a:pt x="575705" y="196305"/>
                  <a:pt x="597032" y="201933"/>
                  <a:pt x="614363" y="214313"/>
                </a:cubicBezTo>
                <a:cubicBezTo>
                  <a:pt x="708009" y="281203"/>
                  <a:pt x="608141" y="240813"/>
                  <a:pt x="700088" y="271463"/>
                </a:cubicBezTo>
                <a:cubicBezTo>
                  <a:pt x="714375" y="285750"/>
                  <a:pt x="727428" y="301390"/>
                  <a:pt x="742950" y="314325"/>
                </a:cubicBezTo>
                <a:cubicBezTo>
                  <a:pt x="756142" y="325318"/>
                  <a:pt x="774505" y="329977"/>
                  <a:pt x="785813" y="342900"/>
                </a:cubicBezTo>
                <a:cubicBezTo>
                  <a:pt x="852836" y="419497"/>
                  <a:pt x="828808" y="414559"/>
                  <a:pt x="871538" y="485775"/>
                </a:cubicBezTo>
                <a:cubicBezTo>
                  <a:pt x="889207" y="515224"/>
                  <a:pt x="909638" y="542925"/>
                  <a:pt x="928688" y="571500"/>
                </a:cubicBezTo>
                <a:lnTo>
                  <a:pt x="957263" y="614363"/>
                </a:lnTo>
                <a:cubicBezTo>
                  <a:pt x="962025" y="657225"/>
                  <a:pt x="964992" y="700325"/>
                  <a:pt x="971550" y="742950"/>
                </a:cubicBezTo>
                <a:cubicBezTo>
                  <a:pt x="987105" y="844056"/>
                  <a:pt x="981459" y="758964"/>
                  <a:pt x="1000125" y="842963"/>
                </a:cubicBezTo>
                <a:cubicBezTo>
                  <a:pt x="1006409" y="871242"/>
                  <a:pt x="1008732" y="900281"/>
                  <a:pt x="1014413" y="928688"/>
                </a:cubicBezTo>
                <a:cubicBezTo>
                  <a:pt x="1033369" y="1023469"/>
                  <a:pt x="1026358" y="949180"/>
                  <a:pt x="1042988" y="1057275"/>
                </a:cubicBezTo>
                <a:cubicBezTo>
                  <a:pt x="1062066" y="1181280"/>
                  <a:pt x="1062346" y="1247638"/>
                  <a:pt x="1071563" y="1385888"/>
                </a:cubicBezTo>
                <a:cubicBezTo>
                  <a:pt x="1066800" y="1495425"/>
                  <a:pt x="1073947" y="1606134"/>
                  <a:pt x="1057275" y="1714500"/>
                </a:cubicBezTo>
                <a:cubicBezTo>
                  <a:pt x="1054203" y="1734471"/>
                  <a:pt x="1025621" y="1740551"/>
                  <a:pt x="1014413" y="1757363"/>
                </a:cubicBezTo>
                <a:cubicBezTo>
                  <a:pt x="1006059" y="1769894"/>
                  <a:pt x="1006860" y="1786755"/>
                  <a:pt x="1000125" y="1800225"/>
                </a:cubicBezTo>
                <a:cubicBezTo>
                  <a:pt x="980232" y="1840010"/>
                  <a:pt x="960288" y="1854350"/>
                  <a:pt x="928688" y="1885950"/>
                </a:cubicBezTo>
                <a:cubicBezTo>
                  <a:pt x="912775" y="1933687"/>
                  <a:pt x="912075" y="1932135"/>
                  <a:pt x="900113" y="1985963"/>
                </a:cubicBezTo>
                <a:cubicBezTo>
                  <a:pt x="894845" y="2009669"/>
                  <a:pt x="894352" y="2034662"/>
                  <a:pt x="885825" y="2057400"/>
                </a:cubicBezTo>
                <a:cubicBezTo>
                  <a:pt x="879796" y="2073478"/>
                  <a:pt x="866775" y="2085975"/>
                  <a:pt x="857250" y="2100263"/>
                </a:cubicBezTo>
                <a:cubicBezTo>
                  <a:pt x="847725" y="2128838"/>
                  <a:pt x="842145" y="2159047"/>
                  <a:pt x="828675" y="2185988"/>
                </a:cubicBezTo>
                <a:lnTo>
                  <a:pt x="771525" y="2300288"/>
                </a:lnTo>
                <a:cubicBezTo>
                  <a:pt x="765806" y="2323165"/>
                  <a:pt x="739099" y="2436206"/>
                  <a:pt x="728663" y="2443163"/>
                </a:cubicBezTo>
                <a:lnTo>
                  <a:pt x="685800" y="2471738"/>
                </a:lnTo>
                <a:cubicBezTo>
                  <a:pt x="671513" y="2490788"/>
                  <a:pt x="659776" y="2512050"/>
                  <a:pt x="642938" y="2528888"/>
                </a:cubicBezTo>
                <a:cubicBezTo>
                  <a:pt x="630796" y="2541030"/>
                  <a:pt x="612217" y="2545321"/>
                  <a:pt x="600075" y="2557463"/>
                </a:cubicBezTo>
                <a:cubicBezTo>
                  <a:pt x="587933" y="2569605"/>
                  <a:pt x="571500" y="2600325"/>
                  <a:pt x="571500" y="2600325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3933056"/>
            <a:ext cx="18002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u="sng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Замок Феи</a:t>
            </a:r>
            <a:endParaRPr lang="ru-RU" sz="1600" b="1" u="sng" cap="none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92081" y="3861048"/>
            <a:ext cx="201622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>
                  <a:solidFill>
                    <a:schemeClr val="accent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hlinkClick r:id="rId7" action="ppaction://hlinksldjump"/>
              </a:rPr>
              <a:t>Лес Испытаний</a:t>
            </a:r>
            <a:endParaRPr lang="ru-RU" sz="1600" b="1" cap="none" spc="50" dirty="0">
              <a:ln w="11430">
                <a:solidFill>
                  <a:schemeClr val="accent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Поселок Знатоков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96753"/>
            <a:ext cx="5580111" cy="5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2708920"/>
            <a:ext cx="334741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1052736"/>
            <a:ext cx="3491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Ученая сова предлагает нам два задания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6953" y="0"/>
            <a:ext cx="102704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>
                  <a:solidFill>
                    <a:schemeClr val="accent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Прочитайте слова. Запишите их, распределяя в две колонки</a:t>
            </a:r>
            <a:endParaRPr lang="ru-RU" sz="3200" b="1" cap="none" spc="50" dirty="0">
              <a:ln w="11430">
                <a:solidFill>
                  <a:schemeClr val="accent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1628800"/>
            <a:ext cx="58326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Орфограммы в корне слова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Прямоугольник 20">
            <a:hlinkClick r:id="" action="ppaction://noaction"/>
          </p:cNvPr>
          <p:cNvSpPr/>
          <p:nvPr/>
        </p:nvSpPr>
        <p:spPr>
          <a:xfrm rot="10800000" flipV="1">
            <a:off x="0" y="3115417"/>
            <a:ext cx="4499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Проверяемые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5292080" y="3110191"/>
            <a:ext cx="38519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Непроверяемые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Стрелка вправо с вырезом 23">
            <a:hlinkClick r:id="rId3" action="ppaction://hlinksldjump"/>
          </p:cNvPr>
          <p:cNvSpPr/>
          <p:nvPr/>
        </p:nvSpPr>
        <p:spPr>
          <a:xfrm>
            <a:off x="5148064" y="6237312"/>
            <a:ext cx="3995936" cy="620688"/>
          </a:xfrm>
          <a:prstGeom prst="notchedRightArrow">
            <a:avLst/>
          </a:prstGeom>
          <a:solidFill>
            <a:srgbClr val="69FF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51869" y="6334780"/>
            <a:ext cx="12202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hlinkClick r:id="rId3" action="ppaction://hlinksldjump"/>
              </a:rPr>
              <a:t>Дальше!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2771800" y="2132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084168" y="2132856"/>
            <a:ext cx="484632" cy="90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0" y="3789040"/>
            <a:ext cx="9143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Пассажир, посадка, чувство,  дорога, метель, вокзал, узкий, потерял, магазин, участвовать, словарь, футбол,  столица, коллектив, лестница, погода, большой, бассейн, антенна, гладкий, телеграмма</a:t>
            </a:r>
            <a:endParaRPr lang="ru-RU" sz="28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228184" y="458112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лес(?)</a:t>
            </a:r>
            <a:r>
              <a:rPr lang="ru-RU" sz="2000" b="1" dirty="0" err="1" smtClean="0"/>
              <a:t>ница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28184" y="400506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во(?)зал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12160" y="357301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чу(?)</a:t>
            </a:r>
            <a:r>
              <a:rPr lang="ru-RU" sz="2000" b="1" dirty="0" err="1" smtClean="0"/>
              <a:t>ство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67744" y="508518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б(?)рёза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400506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в(?)рота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39752" y="350100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к(?)</a:t>
            </a:r>
            <a:r>
              <a:rPr lang="ru-RU" sz="2000" b="1" dirty="0" err="1" smtClean="0"/>
              <a:t>никулы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01317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м(?)</a:t>
            </a:r>
            <a:r>
              <a:rPr lang="ru-RU" sz="2000" b="1" dirty="0" err="1" smtClean="0"/>
              <a:t>сты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50912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т(?)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полиный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0050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(?)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сенний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350100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ст</a:t>
            </a:r>
            <a:r>
              <a:rPr lang="ru-RU" sz="2000" b="1" dirty="0" smtClean="0"/>
              <a:t>(?)</a:t>
            </a:r>
            <a:r>
              <a:rPr lang="ru-RU" sz="2000" b="1" dirty="0" err="1" smtClean="0"/>
              <a:t>ловая</a:t>
            </a:r>
            <a:endParaRPr lang="ru-RU" sz="2000" b="1" dirty="0"/>
          </a:p>
        </p:txBody>
      </p:sp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56792"/>
            <a:ext cx="23397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556792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556792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4788025" y="980728"/>
            <a:ext cx="12241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68716" y="0"/>
            <a:ext cx="88408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Вставьте пропущенную букву: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3728" y="8367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Непроверяемые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гласные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1484784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211960" y="83671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Проверяемые согласные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72200" y="836713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Непроверяемые согласные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99992" y="350100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оши</a:t>
            </a:r>
            <a:r>
              <a:rPr lang="ru-RU" sz="2000" b="1" dirty="0" smtClean="0"/>
              <a:t>(?)</a:t>
            </a:r>
            <a:r>
              <a:rPr lang="ru-RU" sz="2000" b="1" dirty="0" err="1" smtClean="0"/>
              <a:t>ка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99992" y="4005064"/>
            <a:ext cx="125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ло</a:t>
            </a:r>
            <a:r>
              <a:rPr lang="ru-RU" sz="2000" b="1" dirty="0" smtClean="0"/>
              <a:t>(?)</a:t>
            </a:r>
            <a:r>
              <a:rPr lang="ru-RU" sz="2000" b="1" dirty="0" err="1" smtClean="0"/>
              <a:t>ка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499992" y="4581128"/>
            <a:ext cx="129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ре(?)кий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499992" y="5085184"/>
            <a:ext cx="1512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про(?)</a:t>
            </a:r>
            <a:r>
              <a:rPr lang="ru-RU" sz="2000" b="1" dirty="0" err="1" smtClean="0"/>
              <a:t>ьба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483768" y="4581128"/>
            <a:ext cx="1757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д(?)</a:t>
            </a:r>
            <a:r>
              <a:rPr lang="ru-RU" sz="2000" b="1" dirty="0" err="1" smtClean="0"/>
              <a:t>журство</a:t>
            </a:r>
            <a:endParaRPr lang="ru-RU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0" y="5517232"/>
            <a:ext cx="1295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поз(?)но</a:t>
            </a:r>
            <a:endParaRPr lang="ru-RU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300192" y="508518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праз</a:t>
            </a:r>
            <a:r>
              <a:rPr lang="ru-RU" sz="2000" b="1" dirty="0" smtClean="0"/>
              <a:t>(?)ник</a:t>
            </a:r>
            <a:endParaRPr lang="ru-RU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699792" y="5517232"/>
            <a:ext cx="104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мес</a:t>
            </a:r>
            <a:r>
              <a:rPr lang="ru-RU" b="1" dirty="0" smtClean="0"/>
              <a:t>(?)</a:t>
            </a:r>
            <a:r>
              <a:rPr lang="ru-RU" b="1" dirty="0" err="1" smtClean="0"/>
              <a:t>ц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660232" y="5517232"/>
            <a:ext cx="1348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фу(?)бол</a:t>
            </a:r>
            <a:endParaRPr lang="ru-RU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95537" y="551723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(?)</a:t>
            </a:r>
            <a:r>
              <a:rPr lang="ru-RU" sz="2000" b="1" dirty="0" err="1" smtClean="0"/>
              <a:t>мовать</a:t>
            </a:r>
            <a:endParaRPr lang="ru-RU" sz="20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23528" y="908720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Проверяемые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гласные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8.33333E-7 -0.22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00399 -0.428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0399 -0.249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3.61111E-6 -0.3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 L 0.004 -0.249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/>
      <p:bldP spid="25" grpId="0"/>
      <p:bldP spid="22" grpId="0"/>
      <p:bldP spid="21" grpId="0"/>
      <p:bldP spid="19" grpId="0"/>
      <p:bldP spid="13" grpId="0"/>
      <p:bldP spid="12" grpId="0"/>
      <p:bldP spid="1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Мы прошли Поселок Знатоков!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Но настоящие приключения еще впереди…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5373216"/>
            <a:ext cx="5162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accent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hlinkClick r:id="rId3" action="ppaction://hlinksldjump"/>
              </a:rPr>
              <a:t>Идем дальше!</a:t>
            </a:r>
            <a:endParaRPr lang="ru-RU" sz="5400" b="1" cap="none" spc="50" dirty="0">
              <a:ln w="11430">
                <a:solidFill>
                  <a:schemeClr val="accent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Озеро Золотой рыбки</a:t>
            </a:r>
            <a:endParaRPr lang="ru-RU" sz="6000" b="1" dirty="0">
              <a:solidFill>
                <a:srgbClr val="00B0F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356388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68760"/>
            <a:ext cx="5364087" cy="558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36096" y="1340768"/>
            <a:ext cx="370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Два задания от Золотой рыбки</a:t>
            </a:r>
            <a:endParaRPr lang="ru-RU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944</TotalTime>
  <Words>687</Words>
  <Application>Microsoft Office PowerPoint</Application>
  <PresentationFormat>Экран (4:3)</PresentationFormat>
  <Paragraphs>125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Слайд 1</vt:lpstr>
      <vt:lpstr>Игра «Путешествие по стране Орфографии»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«Путешествие Почемучки»</dc:title>
  <dc:creator>1</dc:creator>
  <cp:lastModifiedBy>ИРИНА</cp:lastModifiedBy>
  <cp:revision>102</cp:revision>
  <dcterms:created xsi:type="dcterms:W3CDTF">2014-03-15T16:39:43Z</dcterms:created>
  <dcterms:modified xsi:type="dcterms:W3CDTF">2014-11-25T14:32:38Z</dcterms:modified>
</cp:coreProperties>
</file>