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8" r:id="rId4"/>
    <p:sldId id="269" r:id="rId5"/>
    <p:sldId id="270" r:id="rId6"/>
    <p:sldId id="281" r:id="rId7"/>
    <p:sldId id="263" r:id="rId8"/>
    <p:sldId id="267" r:id="rId9"/>
    <p:sldId id="266" r:id="rId10"/>
    <p:sldId id="271" r:id="rId11"/>
    <p:sldId id="259" r:id="rId12"/>
    <p:sldId id="272" r:id="rId13"/>
    <p:sldId id="273" r:id="rId14"/>
    <p:sldId id="275" r:id="rId15"/>
    <p:sldId id="276" r:id="rId16"/>
    <p:sldId id="274" r:id="rId17"/>
    <p:sldId id="279" r:id="rId18"/>
    <p:sldId id="280" r:id="rId19"/>
    <p:sldId id="282" r:id="rId20"/>
    <p:sldId id="294" r:id="rId21"/>
    <p:sldId id="301" r:id="rId22"/>
    <p:sldId id="285" r:id="rId23"/>
    <p:sldId id="286" r:id="rId24"/>
    <p:sldId id="278" r:id="rId25"/>
    <p:sldId id="290" r:id="rId26"/>
    <p:sldId id="284" r:id="rId27"/>
    <p:sldId id="298" r:id="rId28"/>
    <p:sldId id="287" r:id="rId29"/>
    <p:sldId id="299" r:id="rId30"/>
    <p:sldId id="300" r:id="rId31"/>
    <p:sldId id="289" r:id="rId32"/>
    <p:sldId id="277" r:id="rId33"/>
    <p:sldId id="291" r:id="rId34"/>
    <p:sldId id="297" r:id="rId35"/>
    <p:sldId id="295" r:id="rId36"/>
    <p:sldId id="296" r:id="rId37"/>
    <p:sldId id="293" r:id="rId38"/>
    <p:sldId id="292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99FF66"/>
    <a:srgbClr val="FFFF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hyperlink" Target="http://www.alllessons.msk.ru/images/illustrator/Picture-6_p1.jpg" TargetMode="External"/><Relationship Id="rId4" Type="http://schemas.openxmlformats.org/officeDocument/2006/relationships/image" Target="../media/image39.gif"/><Relationship Id="rId9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6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Как путешествует письмо</a:t>
            </a:r>
            <a:endParaRPr lang="ru-RU" sz="80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7170" name="Picture 2" descr="Картинка 73 из 2371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857232"/>
            <a:ext cx="2786082" cy="264710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785794"/>
            <a:ext cx="5357850" cy="3357586"/>
          </a:xfrm>
          <a:prstGeom prst="cloudCallout">
            <a:avLst>
              <a:gd name="adj1" fmla="val -238"/>
              <a:gd name="adj2" fmla="val 795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этих ящиков работники почты забирают в специальных мешках все опущенные письма и отвозят их на почту для сортировки.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На каждое письмо работники почты ставят штамп с датой отправления                   письма.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5" name="Picture 3" descr="Картинка 1 из 797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4714876" cy="5595950"/>
          </a:xfrm>
          <a:prstGeom prst="rect">
            <a:avLst/>
          </a:prstGeom>
          <a:noFill/>
        </p:spPr>
      </p:pic>
      <p:pic>
        <p:nvPicPr>
          <p:cNvPr id="8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4414" y="3714752"/>
            <a:ext cx="236102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 из 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57678" cy="312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Картинка 19 из 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211" y="3214686"/>
            <a:ext cx="4777795" cy="34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4786346" cy="3071834"/>
          </a:xfrm>
          <a:prstGeom prst="cloudCallout">
            <a:avLst>
              <a:gd name="adj1" fmla="val -14585"/>
              <a:gd name="adj2" fmla="val 891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Несется по суше,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Несется по морю,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Летит самолетом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воздушном просторе.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вот наконец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Прибывает оно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дальнего края,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Вестями полно.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0" descr="Картинка 252 из 2483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214686"/>
            <a:ext cx="5015282" cy="3148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130 из 248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53 из 5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405" cy="6858000"/>
          </a:xfrm>
          <a:prstGeom prst="rect">
            <a:avLst/>
          </a:prstGeom>
          <a:noFill/>
        </p:spPr>
      </p:pic>
      <p:pic>
        <p:nvPicPr>
          <p:cNvPr id="3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24769" y="2512232"/>
            <a:ext cx="236102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69 из 105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13 из 135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3286124"/>
            <a:ext cx="1357322" cy="68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643602" cy="2143140"/>
          </a:xfrm>
          <a:prstGeom prst="cloudCallout">
            <a:avLst>
              <a:gd name="adj1" fmla="val -22768"/>
              <a:gd name="adj2" fmla="val 1438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она — полным полна,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почтальоном путь-дорогу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Делит вместе: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Носит вести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худеет понемногу?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1746" name="Picture 2" descr="Картинка 3 из 3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57496"/>
            <a:ext cx="4320271" cy="36290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143504" y="785794"/>
            <a:ext cx="3786214" cy="2143140"/>
          </a:xfrm>
          <a:prstGeom prst="cloudCallout">
            <a:avLst>
              <a:gd name="adj1" fmla="val 13336"/>
              <a:gd name="adj2" fmla="val 1343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 синего цвета,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Висим на стене.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много приветов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Храним мы в себе.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0" name="Picture 2" descr="Картинка 5 из 14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71934" y="785794"/>
            <a:ext cx="4857784" cy="857256"/>
          </a:xfrm>
          <a:prstGeom prst="cloudCallout">
            <a:avLst>
              <a:gd name="adj1" fmla="val 20562"/>
              <a:gd name="adj2" fmla="val 407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пересылают по почте?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90 из 142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4947">
            <a:off x="866601" y="829716"/>
            <a:ext cx="2198494" cy="110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Картинка 18 из 4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4299">
            <a:off x="3914211" y="2028384"/>
            <a:ext cx="2082471" cy="128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Картинка 18 из 1028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2928958" cy="195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Картинка 3 из 1028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488" y="3714752"/>
            <a:ext cx="3786215" cy="299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929618" cy="2143140"/>
          </a:xfrm>
          <a:prstGeom prst="cloudCallout">
            <a:avLst>
              <a:gd name="adj1" fmla="val -20434"/>
              <a:gd name="adj2" fmla="val 1552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время учебы вместе с нами Муравей Вопросик научился неплохо читать и писать. И ему очень захотелось рассказать об этом своему другу Муравьишке. Но тот живет далеко, в другой стране. Как быть?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14752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643446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Письмо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написанный текст, сообщение, которое посылается кому-либо.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Телеграмма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сообщение, переданное по телеграфу, а также бланк с таким сообщением. 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специальная почтовая карточка для открытого письма.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Картинка 90 из 142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4947">
            <a:off x="357485" y="1451739"/>
            <a:ext cx="1952299" cy="98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Картинка 24 из 9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8584">
            <a:off x="6934379" y="3537274"/>
            <a:ext cx="1785950" cy="1314459"/>
          </a:xfrm>
          <a:prstGeom prst="rect">
            <a:avLst/>
          </a:prstGeom>
          <a:noFill/>
        </p:spPr>
      </p:pic>
      <p:pic>
        <p:nvPicPr>
          <p:cNvPr id="5" name="Picture 2" descr="Картинка 107 из 135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4211">
            <a:off x="309994" y="5335437"/>
            <a:ext cx="1717273" cy="100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429132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Бандероль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почтовое отправление в бумажной обёртке.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Посылка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вещь, посланная в специальной упаковке.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Картинка 18 из 102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85860"/>
            <a:ext cx="299447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Картинка 3 из 1028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071942"/>
            <a:ext cx="2974500" cy="235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15370" cy="2143140"/>
          </a:xfrm>
          <a:prstGeom prst="cloudCallout">
            <a:avLst>
              <a:gd name="adj1" fmla="val -21325"/>
              <a:gd name="adj2" fmla="val 1552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Представь, что твой знакомый живёт в каком-нибудь городе. Придумай поздравление ко дню его рождения. А какое поздравление ты сам хотел бы получить? На чём обычно пишут поздравления?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2" name="Picture 2" descr="Картинка 107 из 13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2862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857752" y="785794"/>
            <a:ext cx="4071966" cy="857256"/>
          </a:xfrm>
          <a:prstGeom prst="cloudCallout">
            <a:avLst>
              <a:gd name="adj1" fmla="val 20562"/>
              <a:gd name="adj2" fmla="val 407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это за предметы                            и зачем они на почте?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29 из 47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2857496"/>
            <a:ext cx="2286016" cy="2354598"/>
          </a:xfrm>
          <a:prstGeom prst="rect">
            <a:avLst/>
          </a:prstGeom>
          <a:noFill/>
        </p:spPr>
      </p:pic>
      <p:pic>
        <p:nvPicPr>
          <p:cNvPr id="7" name="Picture 4" descr="Картинка 9 из 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1000108"/>
            <a:ext cx="3890972" cy="567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4 из 2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4952386" cy="350043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571736" y="785794"/>
            <a:ext cx="6357982" cy="2071702"/>
          </a:xfrm>
          <a:prstGeom prst="cloudCallout">
            <a:avLst>
              <a:gd name="adj1" fmla="val 28140"/>
              <a:gd name="adj2" fmla="val 14779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Весы нужны для взвешивания. За пересылку тяжёлого письма надо заплатить дороже, поэтому письма взвешивают перед тем, как наклеить на них марки.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929618" cy="1785950"/>
          </a:xfrm>
          <a:prstGeom prst="cloudCallout">
            <a:avLst>
              <a:gd name="adj1" fmla="val -20961"/>
              <a:gd name="adj2" fmla="val 19520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Знаете ли вы, что бывают почтовые голуби? В прошлом, когда не было телефонов, радио, самолётов, голуби – почтальоны доставляли письма.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180 из 6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29124" y="2941728"/>
            <a:ext cx="4286280" cy="31667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 из 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86808" cy="2571768"/>
          </a:xfrm>
          <a:prstGeom prst="cloudCallout">
            <a:avLst>
              <a:gd name="adj1" fmla="val -21558"/>
              <a:gd name="adj2" fmla="val 12128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Голубь стал почтальоном поневоле. Несколько тысячелетий назад люди заметили способность голубей ориентироваться на местности и возвращаться домой с относительно большой скоростью – 60 – 80 км/ч (с такой скоростью едет машина).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180 из 6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2" y="3786190"/>
            <a:ext cx="3143272" cy="23222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артинка 94 из 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7 из 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908" cy="6907041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3357554" y="214290"/>
            <a:ext cx="5572164" cy="171451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Эти способности птиц человек стал использовать для получения информации                       с караванных путей.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2071702"/>
          </a:xfrm>
          <a:prstGeom prst="cloudCallout">
            <a:avLst>
              <a:gd name="adj1" fmla="val -22504"/>
              <a:gd name="adj2" fmla="val 161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предложила Муравьишке лист бумаги. Муравей удивился: „Как же мой листок попадет к другу? Разве листок может путешествовать?“                                                               Я ответила: „Просто листок — нет. Нужно, чтобы он превратился…“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273914" flipH="1">
            <a:off x="4991543" y="3474935"/>
            <a:ext cx="3889743" cy="22076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isometricTopUp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15 из 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49"/>
            <a:ext cx="9144000" cy="6883449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571604" y="5143512"/>
            <a:ext cx="7286676" cy="157163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военные годы голуби передавали срочные донесения. За эти заслуги голубым даже поставлены памятники во Франции и Англии.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63 из 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14686"/>
            <a:ext cx="4214810" cy="339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Картинка 88 из 4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286280" cy="320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5 из 22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46 из 10979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929198"/>
            <a:ext cx="2628319" cy="1747833"/>
          </a:xfrm>
          <a:prstGeom prst="rect">
            <a:avLst/>
          </a:prstGeom>
          <a:noFill/>
        </p:spPr>
      </p:pic>
      <p:pic>
        <p:nvPicPr>
          <p:cNvPr id="44036" name="Picture 4" descr="Картинка 88 из 10979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60"/>
            <a:ext cx="2928926" cy="1821792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57224" y="1000108"/>
            <a:ext cx="3071834" cy="928694"/>
          </a:xfrm>
          <a:prstGeom prst="cloud">
            <a:avLst/>
          </a:prstGeom>
          <a:solidFill>
            <a:schemeClr val="tx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857488" y="1643050"/>
            <a:ext cx="2214578" cy="714380"/>
          </a:xfrm>
          <a:prstGeom prst="cloud">
            <a:avLst/>
          </a:prstGeom>
          <a:solidFill>
            <a:schemeClr val="tx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57884" y="928670"/>
            <a:ext cx="2857520" cy="1071570"/>
          </a:xfrm>
          <a:prstGeom prst="cloud">
            <a:avLst/>
          </a:prstGeom>
          <a:solidFill>
            <a:schemeClr val="tx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180 из 6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1016009" cy="750634"/>
          </a:xfrm>
          <a:prstGeom prst="rect">
            <a:avLst/>
          </a:prstGeom>
          <a:noFill/>
        </p:spPr>
      </p:pic>
      <p:pic>
        <p:nvPicPr>
          <p:cNvPr id="44038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143644"/>
            <a:ext cx="298598" cy="571480"/>
          </a:xfrm>
          <a:prstGeom prst="rect">
            <a:avLst/>
          </a:prstGeom>
          <a:noFill/>
        </p:spPr>
      </p:pic>
      <p:pic>
        <p:nvPicPr>
          <p:cNvPr id="11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000768"/>
            <a:ext cx="357190" cy="683617"/>
          </a:xfrm>
          <a:prstGeom prst="rect">
            <a:avLst/>
          </a:prstGeom>
          <a:noFill/>
        </p:spPr>
      </p:pic>
      <p:pic>
        <p:nvPicPr>
          <p:cNvPr id="12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6000768"/>
            <a:ext cx="407363" cy="642918"/>
          </a:xfrm>
          <a:prstGeom prst="rect">
            <a:avLst/>
          </a:prstGeom>
          <a:noFill/>
        </p:spPr>
      </p:pic>
      <p:pic>
        <p:nvPicPr>
          <p:cNvPr id="13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6143644"/>
            <a:ext cx="276107" cy="528434"/>
          </a:xfrm>
          <a:prstGeom prst="rect">
            <a:avLst/>
          </a:prstGeom>
          <a:noFill/>
        </p:spPr>
      </p:pic>
      <p:pic>
        <p:nvPicPr>
          <p:cNvPr id="14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6215082"/>
            <a:ext cx="407363" cy="642918"/>
          </a:xfrm>
          <a:prstGeom prst="rect">
            <a:avLst/>
          </a:prstGeom>
          <a:noFill/>
        </p:spPr>
      </p:pic>
      <p:pic>
        <p:nvPicPr>
          <p:cNvPr id="15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6215082"/>
            <a:ext cx="407363" cy="642918"/>
          </a:xfrm>
          <a:prstGeom prst="rect">
            <a:avLst/>
          </a:prstGeom>
          <a:noFill/>
        </p:spPr>
      </p:pic>
      <p:pic>
        <p:nvPicPr>
          <p:cNvPr id="16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6143644"/>
            <a:ext cx="298598" cy="571480"/>
          </a:xfrm>
          <a:prstGeom prst="rect">
            <a:avLst/>
          </a:prstGeom>
          <a:noFill/>
        </p:spPr>
      </p:pic>
      <p:pic>
        <p:nvPicPr>
          <p:cNvPr id="17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6143644"/>
            <a:ext cx="298598" cy="571480"/>
          </a:xfrm>
          <a:prstGeom prst="rect">
            <a:avLst/>
          </a:prstGeom>
          <a:noFill/>
        </p:spPr>
      </p:pic>
      <p:pic>
        <p:nvPicPr>
          <p:cNvPr id="18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6143644"/>
            <a:ext cx="298598" cy="571480"/>
          </a:xfrm>
          <a:prstGeom prst="rect">
            <a:avLst/>
          </a:prstGeom>
          <a:noFill/>
        </p:spPr>
      </p:pic>
      <p:pic>
        <p:nvPicPr>
          <p:cNvPr id="19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6143644"/>
            <a:ext cx="298598" cy="571480"/>
          </a:xfrm>
          <a:prstGeom prst="rect">
            <a:avLst/>
          </a:prstGeom>
          <a:noFill/>
        </p:spPr>
      </p:pic>
      <p:pic>
        <p:nvPicPr>
          <p:cNvPr id="20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6000768"/>
            <a:ext cx="407363" cy="642918"/>
          </a:xfrm>
          <a:prstGeom prst="rect">
            <a:avLst/>
          </a:prstGeom>
          <a:noFill/>
        </p:spPr>
      </p:pic>
      <p:pic>
        <p:nvPicPr>
          <p:cNvPr id="21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143644"/>
            <a:ext cx="276107" cy="528434"/>
          </a:xfrm>
          <a:prstGeom prst="rect">
            <a:avLst/>
          </a:prstGeom>
          <a:noFill/>
        </p:spPr>
      </p:pic>
      <p:pic>
        <p:nvPicPr>
          <p:cNvPr id="22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6215082"/>
            <a:ext cx="407363" cy="642918"/>
          </a:xfrm>
          <a:prstGeom prst="rect">
            <a:avLst/>
          </a:prstGeom>
          <a:noFill/>
        </p:spPr>
      </p:pic>
      <p:pic>
        <p:nvPicPr>
          <p:cNvPr id="23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215082"/>
            <a:ext cx="407363" cy="642918"/>
          </a:xfrm>
          <a:prstGeom prst="rect">
            <a:avLst/>
          </a:prstGeom>
          <a:noFill/>
        </p:spPr>
      </p:pic>
      <p:pic>
        <p:nvPicPr>
          <p:cNvPr id="24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6143644"/>
            <a:ext cx="298598" cy="571480"/>
          </a:xfrm>
          <a:prstGeom prst="rect">
            <a:avLst/>
          </a:prstGeom>
          <a:noFill/>
        </p:spPr>
      </p:pic>
      <p:pic>
        <p:nvPicPr>
          <p:cNvPr id="25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6143644"/>
            <a:ext cx="298598" cy="571480"/>
          </a:xfrm>
          <a:prstGeom prst="rect">
            <a:avLst/>
          </a:prstGeom>
          <a:noFill/>
        </p:spPr>
      </p:pic>
      <p:pic>
        <p:nvPicPr>
          <p:cNvPr id="26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6143644"/>
            <a:ext cx="298598" cy="571480"/>
          </a:xfrm>
          <a:prstGeom prst="rect">
            <a:avLst/>
          </a:prstGeom>
          <a:noFill/>
        </p:spPr>
      </p:pic>
      <p:pic>
        <p:nvPicPr>
          <p:cNvPr id="27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6000768"/>
            <a:ext cx="407363" cy="642918"/>
          </a:xfrm>
          <a:prstGeom prst="rect">
            <a:avLst/>
          </a:prstGeom>
          <a:noFill/>
        </p:spPr>
      </p:pic>
      <p:pic>
        <p:nvPicPr>
          <p:cNvPr id="28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143644"/>
            <a:ext cx="276107" cy="528434"/>
          </a:xfrm>
          <a:prstGeom prst="rect">
            <a:avLst/>
          </a:prstGeom>
          <a:noFill/>
        </p:spPr>
      </p:pic>
      <p:pic>
        <p:nvPicPr>
          <p:cNvPr id="29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6215082"/>
            <a:ext cx="407363" cy="642918"/>
          </a:xfrm>
          <a:prstGeom prst="rect">
            <a:avLst/>
          </a:prstGeom>
          <a:noFill/>
        </p:spPr>
      </p:pic>
      <p:pic>
        <p:nvPicPr>
          <p:cNvPr id="30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6215082"/>
            <a:ext cx="407363" cy="642918"/>
          </a:xfrm>
          <a:prstGeom prst="rect">
            <a:avLst/>
          </a:prstGeom>
          <a:noFill/>
        </p:spPr>
      </p:pic>
      <p:pic>
        <p:nvPicPr>
          <p:cNvPr id="31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6143644"/>
            <a:ext cx="298598" cy="571480"/>
          </a:xfrm>
          <a:prstGeom prst="rect">
            <a:avLst/>
          </a:prstGeom>
          <a:noFill/>
        </p:spPr>
      </p:pic>
      <p:pic>
        <p:nvPicPr>
          <p:cNvPr id="32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6143644"/>
            <a:ext cx="298598" cy="571480"/>
          </a:xfrm>
          <a:prstGeom prst="rect">
            <a:avLst/>
          </a:prstGeom>
          <a:noFill/>
        </p:spPr>
      </p:pic>
      <p:pic>
        <p:nvPicPr>
          <p:cNvPr id="33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143644"/>
            <a:ext cx="298598" cy="571480"/>
          </a:xfrm>
          <a:prstGeom prst="rect">
            <a:avLst/>
          </a:prstGeom>
          <a:noFill/>
        </p:spPr>
      </p:pic>
      <p:pic>
        <p:nvPicPr>
          <p:cNvPr id="34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6000768"/>
            <a:ext cx="407363" cy="642918"/>
          </a:xfrm>
          <a:prstGeom prst="rect">
            <a:avLst/>
          </a:prstGeom>
          <a:noFill/>
        </p:spPr>
      </p:pic>
      <p:pic>
        <p:nvPicPr>
          <p:cNvPr id="35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6143644"/>
            <a:ext cx="276107" cy="528434"/>
          </a:xfrm>
          <a:prstGeom prst="rect">
            <a:avLst/>
          </a:prstGeom>
          <a:noFill/>
        </p:spPr>
      </p:pic>
      <p:pic>
        <p:nvPicPr>
          <p:cNvPr id="36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6215082"/>
            <a:ext cx="407363" cy="642918"/>
          </a:xfrm>
          <a:prstGeom prst="rect">
            <a:avLst/>
          </a:prstGeom>
          <a:noFill/>
        </p:spPr>
      </p:pic>
      <p:pic>
        <p:nvPicPr>
          <p:cNvPr id="37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215082"/>
            <a:ext cx="407363" cy="642918"/>
          </a:xfrm>
          <a:prstGeom prst="rect">
            <a:avLst/>
          </a:prstGeom>
          <a:noFill/>
        </p:spPr>
      </p:pic>
      <p:pic>
        <p:nvPicPr>
          <p:cNvPr id="38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6143644"/>
            <a:ext cx="298598" cy="571480"/>
          </a:xfrm>
          <a:prstGeom prst="rect">
            <a:avLst/>
          </a:prstGeom>
          <a:noFill/>
        </p:spPr>
      </p:pic>
      <p:pic>
        <p:nvPicPr>
          <p:cNvPr id="39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6143644"/>
            <a:ext cx="298598" cy="571480"/>
          </a:xfrm>
          <a:prstGeom prst="rect">
            <a:avLst/>
          </a:prstGeom>
          <a:noFill/>
        </p:spPr>
      </p:pic>
      <p:pic>
        <p:nvPicPr>
          <p:cNvPr id="40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6000768"/>
            <a:ext cx="298598" cy="571480"/>
          </a:xfrm>
          <a:prstGeom prst="rect">
            <a:avLst/>
          </a:prstGeom>
          <a:noFill/>
        </p:spPr>
      </p:pic>
      <p:pic>
        <p:nvPicPr>
          <p:cNvPr id="41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857892"/>
            <a:ext cx="407363" cy="642918"/>
          </a:xfrm>
          <a:prstGeom prst="rect">
            <a:avLst/>
          </a:prstGeom>
          <a:noFill/>
        </p:spPr>
      </p:pic>
      <p:pic>
        <p:nvPicPr>
          <p:cNvPr id="42" name="Picture 6" descr="Картинка 36 из 23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6000768"/>
            <a:ext cx="276107" cy="528434"/>
          </a:xfrm>
          <a:prstGeom prst="rect">
            <a:avLst/>
          </a:prstGeom>
          <a:noFill/>
        </p:spPr>
      </p:pic>
      <p:pic>
        <p:nvPicPr>
          <p:cNvPr id="43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6072206"/>
            <a:ext cx="407363" cy="642918"/>
          </a:xfrm>
          <a:prstGeom prst="rect">
            <a:avLst/>
          </a:prstGeom>
          <a:noFill/>
        </p:spPr>
      </p:pic>
      <p:pic>
        <p:nvPicPr>
          <p:cNvPr id="44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6072206"/>
            <a:ext cx="407363" cy="642918"/>
          </a:xfrm>
          <a:prstGeom prst="rect">
            <a:avLst/>
          </a:prstGeom>
          <a:noFill/>
        </p:spPr>
      </p:pic>
      <p:pic>
        <p:nvPicPr>
          <p:cNvPr id="45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6000768"/>
            <a:ext cx="298598" cy="571480"/>
          </a:xfrm>
          <a:prstGeom prst="rect">
            <a:avLst/>
          </a:prstGeom>
          <a:noFill/>
        </p:spPr>
      </p:pic>
      <p:pic>
        <p:nvPicPr>
          <p:cNvPr id="46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6000768"/>
            <a:ext cx="298598" cy="571480"/>
          </a:xfrm>
          <a:prstGeom prst="rect">
            <a:avLst/>
          </a:prstGeom>
          <a:noFill/>
        </p:spPr>
      </p:pic>
      <p:pic>
        <p:nvPicPr>
          <p:cNvPr id="47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6143644"/>
            <a:ext cx="298598" cy="571480"/>
          </a:xfrm>
          <a:prstGeom prst="rect">
            <a:avLst/>
          </a:prstGeom>
          <a:noFill/>
        </p:spPr>
      </p:pic>
      <p:pic>
        <p:nvPicPr>
          <p:cNvPr id="48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6000768"/>
            <a:ext cx="407363" cy="642918"/>
          </a:xfrm>
          <a:prstGeom prst="rect">
            <a:avLst/>
          </a:prstGeom>
          <a:noFill/>
        </p:spPr>
      </p:pic>
      <p:pic>
        <p:nvPicPr>
          <p:cNvPr id="49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6143644"/>
            <a:ext cx="276107" cy="528434"/>
          </a:xfrm>
          <a:prstGeom prst="rect">
            <a:avLst/>
          </a:prstGeom>
          <a:noFill/>
        </p:spPr>
      </p:pic>
      <p:pic>
        <p:nvPicPr>
          <p:cNvPr id="50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6215082"/>
            <a:ext cx="407363" cy="642918"/>
          </a:xfrm>
          <a:prstGeom prst="rect">
            <a:avLst/>
          </a:prstGeom>
          <a:noFill/>
        </p:spPr>
      </p:pic>
      <p:pic>
        <p:nvPicPr>
          <p:cNvPr id="51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6215082"/>
            <a:ext cx="407363" cy="642918"/>
          </a:xfrm>
          <a:prstGeom prst="rect">
            <a:avLst/>
          </a:prstGeom>
          <a:noFill/>
        </p:spPr>
      </p:pic>
      <p:pic>
        <p:nvPicPr>
          <p:cNvPr id="52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143644"/>
            <a:ext cx="298598" cy="571480"/>
          </a:xfrm>
          <a:prstGeom prst="rect">
            <a:avLst/>
          </a:prstGeom>
          <a:noFill/>
        </p:spPr>
      </p:pic>
      <p:pic>
        <p:nvPicPr>
          <p:cNvPr id="53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6143644"/>
            <a:ext cx="298598" cy="571480"/>
          </a:xfrm>
          <a:prstGeom prst="rect">
            <a:avLst/>
          </a:prstGeom>
          <a:noFill/>
        </p:spPr>
      </p:pic>
      <p:pic>
        <p:nvPicPr>
          <p:cNvPr id="54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6143644"/>
            <a:ext cx="298598" cy="571480"/>
          </a:xfrm>
          <a:prstGeom prst="rect">
            <a:avLst/>
          </a:prstGeom>
          <a:noFill/>
        </p:spPr>
      </p:pic>
      <p:pic>
        <p:nvPicPr>
          <p:cNvPr id="55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1090" y="6000768"/>
            <a:ext cx="407363" cy="642918"/>
          </a:xfrm>
          <a:prstGeom prst="rect">
            <a:avLst/>
          </a:prstGeom>
          <a:noFill/>
        </p:spPr>
      </p:pic>
      <p:pic>
        <p:nvPicPr>
          <p:cNvPr id="56" name="Picture 6" descr="Картинка 36 из 23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6143644"/>
            <a:ext cx="276107" cy="528434"/>
          </a:xfrm>
          <a:prstGeom prst="rect">
            <a:avLst/>
          </a:prstGeom>
          <a:noFill/>
        </p:spPr>
      </p:pic>
      <p:pic>
        <p:nvPicPr>
          <p:cNvPr id="57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6215082"/>
            <a:ext cx="407363" cy="642918"/>
          </a:xfrm>
          <a:prstGeom prst="rect">
            <a:avLst/>
          </a:prstGeom>
          <a:noFill/>
        </p:spPr>
      </p:pic>
      <p:pic>
        <p:nvPicPr>
          <p:cNvPr id="58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6215082"/>
            <a:ext cx="407363" cy="642918"/>
          </a:xfrm>
          <a:prstGeom prst="rect">
            <a:avLst/>
          </a:prstGeom>
          <a:noFill/>
        </p:spPr>
      </p:pic>
      <p:pic>
        <p:nvPicPr>
          <p:cNvPr id="59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6143644"/>
            <a:ext cx="298598" cy="571480"/>
          </a:xfrm>
          <a:prstGeom prst="rect">
            <a:avLst/>
          </a:prstGeom>
          <a:noFill/>
        </p:spPr>
      </p:pic>
      <p:pic>
        <p:nvPicPr>
          <p:cNvPr id="60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6143644"/>
            <a:ext cx="298598" cy="571480"/>
          </a:xfrm>
          <a:prstGeom prst="rect">
            <a:avLst/>
          </a:prstGeom>
          <a:noFill/>
        </p:spPr>
      </p:pic>
      <p:pic>
        <p:nvPicPr>
          <p:cNvPr id="61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143644"/>
            <a:ext cx="298598" cy="571480"/>
          </a:xfrm>
          <a:prstGeom prst="rect">
            <a:avLst/>
          </a:prstGeom>
          <a:noFill/>
        </p:spPr>
      </p:pic>
      <p:pic>
        <p:nvPicPr>
          <p:cNvPr id="62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6000768"/>
            <a:ext cx="407363" cy="642918"/>
          </a:xfrm>
          <a:prstGeom prst="rect">
            <a:avLst/>
          </a:prstGeom>
          <a:noFill/>
        </p:spPr>
      </p:pic>
      <p:pic>
        <p:nvPicPr>
          <p:cNvPr id="63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6143644"/>
            <a:ext cx="276107" cy="528434"/>
          </a:xfrm>
          <a:prstGeom prst="rect">
            <a:avLst/>
          </a:prstGeom>
          <a:noFill/>
        </p:spPr>
      </p:pic>
      <p:pic>
        <p:nvPicPr>
          <p:cNvPr id="64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6215082"/>
            <a:ext cx="407363" cy="642918"/>
          </a:xfrm>
          <a:prstGeom prst="rect">
            <a:avLst/>
          </a:prstGeom>
          <a:noFill/>
        </p:spPr>
      </p:pic>
      <p:pic>
        <p:nvPicPr>
          <p:cNvPr id="65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6215082"/>
            <a:ext cx="407363" cy="642918"/>
          </a:xfrm>
          <a:prstGeom prst="rect">
            <a:avLst/>
          </a:prstGeom>
          <a:noFill/>
        </p:spPr>
      </p:pic>
      <p:pic>
        <p:nvPicPr>
          <p:cNvPr id="66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6143644"/>
            <a:ext cx="298598" cy="571480"/>
          </a:xfrm>
          <a:prstGeom prst="rect">
            <a:avLst/>
          </a:prstGeom>
          <a:noFill/>
        </p:spPr>
      </p:pic>
      <p:pic>
        <p:nvPicPr>
          <p:cNvPr id="67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6143644"/>
            <a:ext cx="298598" cy="571480"/>
          </a:xfrm>
          <a:prstGeom prst="rect">
            <a:avLst/>
          </a:prstGeom>
          <a:noFill/>
        </p:spPr>
      </p:pic>
      <p:pic>
        <p:nvPicPr>
          <p:cNvPr id="68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6143644"/>
            <a:ext cx="298598" cy="571480"/>
          </a:xfrm>
          <a:prstGeom prst="rect">
            <a:avLst/>
          </a:prstGeom>
          <a:noFill/>
        </p:spPr>
      </p:pic>
      <p:pic>
        <p:nvPicPr>
          <p:cNvPr id="69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6000768"/>
            <a:ext cx="407363" cy="642918"/>
          </a:xfrm>
          <a:prstGeom prst="rect">
            <a:avLst/>
          </a:prstGeom>
          <a:noFill/>
        </p:spPr>
      </p:pic>
      <p:pic>
        <p:nvPicPr>
          <p:cNvPr id="70" name="Picture 6" descr="Картинка 36 из 23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6143644"/>
            <a:ext cx="276107" cy="528434"/>
          </a:xfrm>
          <a:prstGeom prst="rect">
            <a:avLst/>
          </a:prstGeom>
          <a:noFill/>
        </p:spPr>
      </p:pic>
      <p:pic>
        <p:nvPicPr>
          <p:cNvPr id="71" name="Picture 6" descr="Картинка 36 из 23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6215082"/>
            <a:ext cx="407363" cy="642918"/>
          </a:xfrm>
          <a:prstGeom prst="rect">
            <a:avLst/>
          </a:prstGeom>
          <a:noFill/>
        </p:spPr>
      </p:pic>
      <p:pic>
        <p:nvPicPr>
          <p:cNvPr id="72" name="Picture 6" descr="Картинка 36 из 2316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6215082"/>
            <a:ext cx="407363" cy="642918"/>
          </a:xfrm>
          <a:prstGeom prst="rect">
            <a:avLst/>
          </a:prstGeom>
          <a:noFill/>
        </p:spPr>
      </p:pic>
      <p:pic>
        <p:nvPicPr>
          <p:cNvPr id="73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6143644"/>
            <a:ext cx="298598" cy="571480"/>
          </a:xfrm>
          <a:prstGeom prst="rect">
            <a:avLst/>
          </a:prstGeom>
          <a:noFill/>
        </p:spPr>
      </p:pic>
      <p:pic>
        <p:nvPicPr>
          <p:cNvPr id="74" name="Picture 6" descr="Картинка 36 из 23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6143644"/>
            <a:ext cx="298598" cy="5714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33333E-6 C 0.00885 -0.00232 0.01944 -0.00509 0.02742 -0.01111 C 0.03489 -0.01667 0.04114 -0.02361 0.04895 -0.02847 C 0.05416 -0.03588 0.06839 -0.03958 0.07621 -0.04282 C 0.09617 -0.05093 0.1151 -0.05625 0.13575 -0.06019 C 0.14166 -0.06273 0.14721 -0.06505 0.15242 -0.06991 C 0.1552 -0.07245 0.15676 -0.07685 0.15954 -0.0794 C 0.16336 -0.08287 0.16839 -0.08704 0.17273 -0.08889 C 0.17516 -0.09398 0.17881 -0.09792 0.18228 -0.10162 C 0.18489 -0.1044 0.19062 -0.10949 0.19062 -0.10949 C 0.19374 -0.11505 0.19982 -0.12153 0.20485 -0.12384 C 0.20971 -0.13032 0.22551 -0.14144 0.23228 -0.14444 C 0.23801 -0.15208 0.24617 -0.15741 0.25364 -0.16181 C 0.25589 -0.16319 0.25832 -0.16389 0.26075 -0.16505 C 0.26197 -0.16551 0.2644 -0.16667 0.2644 -0.16667 C 0.28645 -0.16065 0.25746 -0.16088 0.30242 -0.16343 C 0.3085 -0.16736 0.31492 -0.17107 0.32152 -0.17292 C 0.32725 -0.17824 0.3243 -0.17477 0.32985 -0.18565 C 0.33072 -0.18727 0.33089 -0.18958 0.33228 -0.19051 C 0.3394 -0.19514 0.34582 -0.20232 0.35364 -0.20463 C 0.41978 -0.20278 0.38819 -0.20903 0.41562 -0.19676 C 0.417 -0.19421 0.42395 -0.17963 0.42621 -0.17778 C 0.43072 -0.17407 0.43905 -0.17269 0.44409 -0.1713 C 0.46753 -0.17245 0.496 -0.17685 0.51909 -0.16991 C 0.52499 -0.16482 0.53159 -0.16319 0.53819 -0.16019 C 0.53957 -0.15949 0.54044 -0.15787 0.54166 -0.15718 C 0.54287 -0.15648 0.54409 -0.15602 0.5453 -0.15556 C 0.5585 -0.1419 0.57777 -0.13657 0.59409 -0.13333 C 0.61839 -0.12245 0.63923 -0.13611 0.66197 -0.1412 C 0.68211 -0.13982 0.69669 -0.14144 0.71319 -0.12685 C 0.71544 -0.12292 0.71822 -0.11968 0.7203 -0.11574 C 0.721 -0.11435 0.72065 -0.11227 0.72152 -0.11111 C 0.72378 -0.10741 0.72725 -0.10509 0.72985 -0.10162 C 0.73072 -0.09954 0.73107 -0.09676 0.73228 -0.09514 C 0.73315 -0.09398 0.73489 -0.09468 0.73575 -0.09352 C 0.74305 -0.0838 0.74565 -0.06968 0.75607 -0.06505 C 0.76614 -0.05093 0.7776 -0.05255 0.79062 -0.04769 C 0.79565 -0.04306 0.79982 -0.03773 0.80485 -0.03333 C 0.80902 -0.02523 0.81492 -0.01667 0.8203 -0.00949 C 0.8236 0.00393 0.81857 -0.01181 0.82499 -0.00324 C 0.82586 -0.00208 0.82534 0.00023 0.82621 0.00162 C 0.82707 0.00324 0.82864 0.0037 0.82985 0.00486 C 0.83228 0.00949 0.83315 0.01366 0.83454 0.01898 C 0.83506 0.02708 0.83298 0.03681 0.83697 0.04282 C 0.84357 0.05278 0.85312 0.05093 0.86197 0.05093 " pathEditMode="relative" ptsTypes="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214546" y="1000108"/>
            <a:ext cx="6643734" cy="1071570"/>
          </a:xfrm>
          <a:prstGeom prst="cloudCallout">
            <a:avLst>
              <a:gd name="adj1" fmla="val 14833"/>
              <a:gd name="adj2" fmla="val 3235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настоящее время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голубиная почта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сохранилась в Швейцарии и на Кубе.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80 из 6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4214842" cy="31139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46 из 1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4933976" cy="4509964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5572164" cy="1071570"/>
          </a:xfrm>
          <a:prstGeom prst="cloudCallout">
            <a:avLst>
              <a:gd name="adj1" fmla="val -23441"/>
              <a:gd name="adj2" fmla="val 29510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 на этот предмет. Что это? Что внутри?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46 из 10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933976" cy="450996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286116" y="857232"/>
            <a:ext cx="5572164" cy="857256"/>
          </a:xfrm>
          <a:prstGeom prst="cloudCallout">
            <a:avLst>
              <a:gd name="adj1" fmla="val 8321"/>
              <a:gd name="adj2" fmla="val 41805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бутылочная почта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11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142844" y="142852"/>
            <a:ext cx="4929222" cy="207170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Издавна «почтой Нептуна» пользовались люди, потерпевшие кораблекрушение, чтобы послать сигнал помощи.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2 из 1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3357554" y="142852"/>
            <a:ext cx="5572164" cy="171451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Бутылки с записками должны были быть выброшены на берег, послание найдено и прочитано людьми.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143372" y="714356"/>
            <a:ext cx="4857784" cy="2714644"/>
          </a:xfrm>
          <a:prstGeom prst="cloudCallout">
            <a:avLst>
              <a:gd name="adj1" fmla="val 17221"/>
              <a:gd name="adj2" fmla="val 10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Сбоку марка и картинка.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круглых штампах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Грудь и спинка.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Маленькое очень,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Быстрое, как птица,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захочешь —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море умчится.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21510" name="Picture 6" descr="Картинка 684 из 2371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643182"/>
            <a:ext cx="5072098" cy="39548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572428" cy="1785950"/>
          </a:xfrm>
          <a:prstGeom prst="cloudCallout">
            <a:avLst>
              <a:gd name="adj1" fmla="val -14971"/>
              <a:gd name="adj2" fmla="val 1890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листок станет письмом, он сможет путешествовать. Вот сегодня мы и узнаем, как путешествует письмо. А что нужно, чтобы листок стал письмом?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0" name="Picture 2" descr="Картинка 90 из 142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4947">
            <a:off x="3838555" y="3433126"/>
            <a:ext cx="4885217" cy="245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Картинка 34 из 315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758">
            <a:off x="7538128" y="3154126"/>
            <a:ext cx="975268" cy="6989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2143140"/>
          </a:xfrm>
          <a:prstGeom prst="cloudCallout">
            <a:avLst>
              <a:gd name="adj1" fmla="val -21463"/>
              <a:gd name="adj2" fmla="val 1529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 верно сказали, что на письме должна быть марка. Марка — это проездной билет письма, она оплачивает его путешествие. Но марки бывают очень интересными, красивыми, и многие люди их коллекционируют.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Картинка 34 из 315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5758">
            <a:off x="4514897" y="3270542"/>
            <a:ext cx="4047373" cy="290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Картинка 18 из 316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429132"/>
            <a:ext cx="2714644" cy="218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 descr="Картинка 2 из 316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2074540" cy="288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8" name="Picture 18" descr="Картинка 18 из 316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57562"/>
            <a:ext cx="2878185" cy="205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2" name="Picture 22" descr="Картинка 18 из 316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642918"/>
            <a:ext cx="2928958" cy="209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Картинка 9 из 316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857364"/>
            <a:ext cx="2591417" cy="18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" name="Picture 20" descr="Картинка 18 из 316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000108"/>
            <a:ext cx="2571768" cy="183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Картинка 18 из 316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5000636"/>
            <a:ext cx="2571768" cy="12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64" y="6072206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214950"/>
            <a:ext cx="985050" cy="149700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928670"/>
            <a:ext cx="1408113" cy="2139950"/>
          </a:xfrm>
          <a:prstGeom prst="rect">
            <a:avLst/>
          </a:prstGeom>
          <a:noFill/>
        </p:spPr>
      </p:pic>
      <p:pic>
        <p:nvPicPr>
          <p:cNvPr id="7" name="Picture 2" descr="Картинка 90 из 142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947">
            <a:off x="1839867" y="1982063"/>
            <a:ext cx="1467634" cy="73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лако 8"/>
          <p:cNvSpPr/>
          <p:nvPr/>
        </p:nvSpPr>
        <p:spPr>
          <a:xfrm>
            <a:off x="4429124" y="857232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214546" y="5500702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5209 L 0.48629 0.4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66 из 145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85992"/>
            <a:ext cx="4310076" cy="418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4786346" cy="1785950"/>
          </a:xfrm>
          <a:prstGeom prst="cloudCallout">
            <a:avLst>
              <a:gd name="adj1" fmla="val -14971"/>
              <a:gd name="adj2" fmla="val 1890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стене на видном месте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Собирает вести вместе,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потом его жильцы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Полетят во все концы.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304</Words>
  <Application>Microsoft Office PowerPoint</Application>
  <PresentationFormat>Экран (4:3)</PresentationFormat>
  <Paragraphs>53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             Письмо – написанный текст, сообщение, которое посылается кому-либо.        Телеграмма – сообщение, переданное по телеграфу, а также бланк с таким сообщением.                                               Открытка – специальная почтовая карточка для открытого письма. </vt:lpstr>
      <vt:lpstr>    Бандероль – почтовое отправление в бумажной обёртке.                                                                         Посылка – вещь, посланная в специальной упаковке. 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Windows User</cp:lastModifiedBy>
  <cp:revision>65</cp:revision>
  <dcterms:modified xsi:type="dcterms:W3CDTF">2016-05-07T05:41:36Z</dcterms:modified>
</cp:coreProperties>
</file>