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1" r:id="rId3"/>
    <p:sldId id="272" r:id="rId4"/>
    <p:sldId id="273" r:id="rId5"/>
    <p:sldId id="257" r:id="rId6"/>
    <p:sldId id="258" r:id="rId7"/>
    <p:sldId id="259" r:id="rId8"/>
    <p:sldId id="276" r:id="rId9"/>
    <p:sldId id="277" r:id="rId10"/>
    <p:sldId id="278" r:id="rId11"/>
    <p:sldId id="260" r:id="rId12"/>
    <p:sldId id="261" r:id="rId13"/>
    <p:sldId id="262" r:id="rId14"/>
    <p:sldId id="263" r:id="rId15"/>
    <p:sldId id="264" r:id="rId16"/>
    <p:sldId id="265" r:id="rId17"/>
    <p:sldId id="267" r:id="rId18"/>
    <p:sldId id="268" r:id="rId19"/>
    <p:sldId id="269" r:id="rId20"/>
    <p:sldId id="270" r:id="rId21"/>
    <p:sldId id="266" r:id="rId22"/>
    <p:sldId id="274" r:id="rId23"/>
    <p:sldId id="275"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BD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174"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E1528E4-6532-48A0-BDC9-B7C17FFA510E}" type="datetimeFigureOut">
              <a:rPr lang="ru-RU" smtClean="0"/>
              <a:pPr/>
              <a:t>06.10.2015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633588-8C81-453C-9351-05C5400EB93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1528E4-6532-48A0-BDC9-B7C17FFA510E}" type="datetimeFigureOut">
              <a:rPr lang="ru-RU" smtClean="0"/>
              <a:pPr/>
              <a:t>06.10.2015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633588-8C81-453C-9351-05C5400EB93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71481"/>
            <a:ext cx="7772400" cy="1785949"/>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b="1" dirty="0" smtClean="0">
                <a:solidFill>
                  <a:srgbClr val="7030A0"/>
                </a:solidFill>
              </a:rPr>
              <a:t/>
            </a:r>
            <a:br>
              <a:rPr lang="ru-RU" b="1" dirty="0" smtClean="0">
                <a:solidFill>
                  <a:srgbClr val="7030A0"/>
                </a:solidFill>
              </a:rPr>
            </a:br>
            <a:r>
              <a:rPr lang="ru-RU" b="1" dirty="0" smtClean="0">
                <a:solidFill>
                  <a:srgbClr val="7030A0"/>
                </a:solidFill>
              </a:rPr>
              <a:t/>
            </a:r>
            <a:br>
              <a:rPr lang="ru-RU" b="1" dirty="0" smtClean="0">
                <a:solidFill>
                  <a:srgbClr val="7030A0"/>
                </a:solidFill>
              </a:rPr>
            </a:br>
            <a:r>
              <a:rPr lang="ru-RU" sz="3600" b="1" dirty="0" smtClean="0">
                <a:solidFill>
                  <a:srgbClr val="7030A0"/>
                </a:solidFill>
                <a:latin typeface="Times New Roman" pitchFamily="18" charset="0"/>
                <a:cs typeface="Times New Roman" pitchFamily="18" charset="0"/>
              </a:rPr>
              <a:t>ОСНОВНЫЕ</a:t>
            </a:r>
            <a:r>
              <a:rPr lang="ru-RU" b="1" dirty="0" smtClean="0">
                <a:solidFill>
                  <a:srgbClr val="7030A0"/>
                </a:solidFill>
              </a:rPr>
              <a:t> </a:t>
            </a:r>
            <a:r>
              <a:rPr lang="ru-RU" sz="3600" b="1" dirty="0" smtClean="0">
                <a:solidFill>
                  <a:srgbClr val="7030A0"/>
                </a:solidFill>
                <a:latin typeface="Times New Roman" pitchFamily="18" charset="0"/>
                <a:cs typeface="Times New Roman" pitchFamily="18" charset="0"/>
              </a:rPr>
              <a:t>ВИДЫ  РАБОТ </a:t>
            </a:r>
            <a:br>
              <a:rPr lang="ru-RU" sz="3600" b="1" dirty="0" smtClean="0">
                <a:solidFill>
                  <a:srgbClr val="7030A0"/>
                </a:solidFill>
                <a:latin typeface="Times New Roman" pitchFamily="18" charset="0"/>
                <a:cs typeface="Times New Roman" pitchFamily="18" charset="0"/>
              </a:rPr>
            </a:br>
            <a:r>
              <a:rPr lang="ru-RU" sz="3600" b="1" dirty="0" smtClean="0">
                <a:solidFill>
                  <a:srgbClr val="7030A0"/>
                </a:solidFill>
                <a:latin typeface="Times New Roman" pitchFamily="18" charset="0"/>
                <a:cs typeface="Times New Roman" pitchFamily="18" charset="0"/>
              </a:rPr>
              <a:t>НА УРОКАХ </a:t>
            </a:r>
            <a:br>
              <a:rPr lang="ru-RU" sz="3600" b="1" dirty="0" smtClean="0">
                <a:solidFill>
                  <a:srgbClr val="7030A0"/>
                </a:solidFill>
                <a:latin typeface="Times New Roman" pitchFamily="18" charset="0"/>
                <a:cs typeface="Times New Roman" pitchFamily="18" charset="0"/>
              </a:rPr>
            </a:br>
            <a:r>
              <a:rPr lang="ru-RU" sz="3600" b="1" dirty="0" smtClean="0">
                <a:solidFill>
                  <a:srgbClr val="7030A0"/>
                </a:solidFill>
                <a:latin typeface="Times New Roman" pitchFamily="18" charset="0"/>
                <a:cs typeface="Times New Roman" pitchFamily="18" charset="0"/>
              </a:rPr>
              <a:t>РУССКОГО ЯЗЫКА </a:t>
            </a:r>
            <a:r>
              <a:rPr lang="ru-RU" b="1" dirty="0" smtClean="0">
                <a:solidFill>
                  <a:srgbClr val="7030A0"/>
                </a:solidFill>
              </a:rPr>
              <a:t/>
            </a:r>
            <a:br>
              <a:rPr lang="ru-RU" b="1" dirty="0" smtClean="0">
                <a:solidFill>
                  <a:srgbClr val="7030A0"/>
                </a:solidFill>
              </a:rPr>
            </a:br>
            <a:r>
              <a:rPr lang="ru-RU" dirty="0" smtClean="0"/>
              <a:t/>
            </a:r>
            <a:br>
              <a:rPr lang="ru-RU" dirty="0" smtClean="0"/>
            </a:br>
            <a:endParaRPr lang="ru-RU" dirty="0"/>
          </a:p>
        </p:txBody>
      </p:sp>
      <p:sp>
        <p:nvSpPr>
          <p:cNvPr id="3" name="Подзаголовок 2"/>
          <p:cNvSpPr>
            <a:spLocks noGrp="1"/>
          </p:cNvSpPr>
          <p:nvPr>
            <p:ph type="subTitle" idx="1"/>
          </p:nvPr>
        </p:nvSpPr>
        <p:spPr>
          <a:xfrm>
            <a:off x="928662" y="3571876"/>
            <a:ext cx="6843738" cy="2066924"/>
          </a:xfrm>
        </p:spPr>
        <p:style>
          <a:lnRef idx="1">
            <a:schemeClr val="accent3"/>
          </a:lnRef>
          <a:fillRef idx="2">
            <a:schemeClr val="accent3"/>
          </a:fillRef>
          <a:effectRef idx="1">
            <a:schemeClr val="accent3"/>
          </a:effectRef>
          <a:fontRef idx="minor">
            <a:schemeClr val="dk1"/>
          </a:fontRef>
        </p:style>
        <p:txBody>
          <a:bodyPr/>
          <a:lstStyle/>
          <a:p>
            <a:r>
              <a:rPr lang="ru-RU" b="1" dirty="0" smtClean="0">
                <a:solidFill>
                  <a:srgbClr val="7030A0"/>
                </a:solidFill>
                <a:latin typeface="Times New Roman" pitchFamily="18" charset="0"/>
                <a:cs typeface="Times New Roman" pitchFamily="18" charset="0"/>
              </a:rPr>
              <a:t>ТИПИЧНЫЕ ОШИБКИ</a:t>
            </a:r>
          </a:p>
          <a:p>
            <a:r>
              <a:rPr lang="ru-RU" b="1" dirty="0" smtClean="0">
                <a:solidFill>
                  <a:srgbClr val="7030A0"/>
                </a:solidFill>
                <a:latin typeface="Times New Roman" pitchFamily="18" charset="0"/>
                <a:cs typeface="Times New Roman" pitchFamily="18" charset="0"/>
              </a:rPr>
              <a:t> РАБОТА ПО ИХ ПРЕДУПРЕЖДЕНИЮ</a:t>
            </a:r>
            <a:endParaRPr lang="ru-RU" b="1"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85794"/>
          </a:xfrm>
          <a:solidFill>
            <a:srgbClr val="FFFF00"/>
          </a:solidFill>
        </p:spPr>
        <p:txBody>
          <a:bodyPr>
            <a:normAutofit fontScale="90000"/>
          </a:bodyPr>
          <a:lstStyle/>
          <a:p>
            <a:r>
              <a:rPr lang="ru-RU" sz="2700" b="1" dirty="0" smtClean="0">
                <a:solidFill>
                  <a:srgbClr val="FF0000"/>
                </a:solidFill>
              </a:rPr>
              <a:t/>
            </a:r>
            <a:br>
              <a:rPr lang="ru-RU" sz="2700" b="1" dirty="0" smtClean="0">
                <a:solidFill>
                  <a:srgbClr val="FF0000"/>
                </a:solidFill>
              </a:rPr>
            </a:br>
            <a:r>
              <a:rPr lang="ru-RU" sz="2700" b="1" dirty="0" smtClean="0">
                <a:solidFill>
                  <a:srgbClr val="FF0000"/>
                </a:solidFill>
              </a:rPr>
              <a:t>Методика </a:t>
            </a:r>
            <a:r>
              <a:rPr lang="ru-RU" sz="2700" b="1" dirty="0" smtClean="0">
                <a:solidFill>
                  <a:srgbClr val="FF0000"/>
                </a:solidFill>
              </a:rPr>
              <a:t>проведения контрольного списывания</a:t>
            </a:r>
            <a:r>
              <a:rPr lang="ru-RU" sz="2400" dirty="0" smtClean="0"/>
              <a:t/>
            </a:r>
            <a:br>
              <a:rPr lang="ru-RU" sz="2400" dirty="0" smtClean="0"/>
            </a:br>
            <a:endParaRPr lang="ru-RU" sz="2400" dirty="0"/>
          </a:p>
        </p:txBody>
      </p:sp>
      <p:sp>
        <p:nvSpPr>
          <p:cNvPr id="3" name="Содержимое 2"/>
          <p:cNvSpPr>
            <a:spLocks noGrp="1"/>
          </p:cNvSpPr>
          <p:nvPr>
            <p:ph idx="1"/>
          </p:nvPr>
        </p:nvSpPr>
        <p:spPr>
          <a:xfrm>
            <a:off x="457200" y="1000108"/>
            <a:ext cx="8229600" cy="5500726"/>
          </a:xfrm>
        </p:spPr>
        <p:style>
          <a:lnRef idx="2">
            <a:schemeClr val="accent6"/>
          </a:lnRef>
          <a:fillRef idx="1">
            <a:schemeClr val="lt1"/>
          </a:fillRef>
          <a:effectRef idx="0">
            <a:schemeClr val="accent6"/>
          </a:effectRef>
          <a:fontRef idx="minor">
            <a:schemeClr val="dk1"/>
          </a:fontRef>
        </p:style>
        <p:txBody>
          <a:bodyPr>
            <a:normAutofit fontScale="85000" lnSpcReduction="20000"/>
          </a:bodyPr>
          <a:lstStyle/>
          <a:p>
            <a:r>
              <a:rPr lang="ru-RU" dirty="0" smtClean="0"/>
              <a:t>Текст </a:t>
            </a:r>
            <a:r>
              <a:rPr lang="ru-RU" dirty="0" smtClean="0"/>
              <a:t>прочитывается вслух учителем, затем учащимися.</a:t>
            </a:r>
          </a:p>
          <a:p>
            <a:r>
              <a:rPr lang="ru-RU" dirty="0" smtClean="0"/>
              <a:t>Проверка понимания прочитанного (2-3 вопроса).</a:t>
            </a:r>
          </a:p>
          <a:p>
            <a:r>
              <a:rPr lang="ru-RU" dirty="0" smtClean="0"/>
              <a:t>Повторение правил списывания. Учитель напоминает, что предварительно каждое предложение следует прочитать, постараться запомнить. Во время записи нужно диктовать себе по слогам, затем выполнить проверку. Дальше так же работать со вторым предложением и т.д.</a:t>
            </a:r>
          </a:p>
          <a:p>
            <a:r>
              <a:rPr lang="ru-RU" dirty="0" smtClean="0"/>
              <a:t>Самостоятельная запись текста учащимися.</a:t>
            </a:r>
          </a:p>
          <a:p>
            <a:r>
              <a:rPr lang="ru-RU" dirty="0" smtClean="0"/>
              <a:t>Самопроверка. Учитель предлагает проверить записанное ещё раз — теперь уже не по предложениям, а целый текст. Написанный текст необходимо тщательно сверить с образцом.</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a:solidFill>
            <a:schemeClr val="bg1"/>
          </a:solidFill>
        </p:spPr>
        <p:txBody>
          <a:bodyPr>
            <a:normAutofit/>
          </a:bodyPr>
          <a:lstStyle/>
          <a:p>
            <a:r>
              <a:rPr lang="ru-RU" sz="2400" b="1" dirty="0" smtClean="0">
                <a:solidFill>
                  <a:srgbClr val="FF0000"/>
                </a:solidFill>
              </a:rPr>
              <a:t>ДИКТАНТЫ, ИХ КЛАССИФИКАЦИЯ</a:t>
            </a:r>
            <a:endParaRPr lang="ru-RU" sz="2400" dirty="0">
              <a:solidFill>
                <a:srgbClr val="FF0000"/>
              </a:solidFill>
            </a:endParaRPr>
          </a:p>
        </p:txBody>
      </p:sp>
      <p:sp>
        <p:nvSpPr>
          <p:cNvPr id="3" name="Содержимое 2"/>
          <p:cNvSpPr>
            <a:spLocks noGrp="1"/>
          </p:cNvSpPr>
          <p:nvPr>
            <p:ph idx="1"/>
          </p:nvPr>
        </p:nvSpPr>
        <p:spPr>
          <a:xfrm>
            <a:off x="457200" y="1071546"/>
            <a:ext cx="8229600" cy="5054617"/>
          </a:xfrm>
        </p:spPr>
        <p:txBody>
          <a:bodyPr>
            <a:normAutofit fontScale="85000" lnSpcReduction="20000"/>
          </a:bodyPr>
          <a:lstStyle/>
          <a:p>
            <a:r>
              <a:rPr lang="ru-RU" dirty="0" smtClean="0">
                <a:latin typeface="Times New Roman" pitchFamily="18" charset="0"/>
                <a:cs typeface="Times New Roman" pitchFamily="18" charset="0"/>
              </a:rPr>
              <a:t>Словарные;</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выборочные</a:t>
            </a:r>
            <a:r>
              <a:rPr lang="ru-RU" dirty="0">
                <a:latin typeface="Times New Roman" pitchFamily="18" charset="0"/>
                <a:cs typeface="Times New Roman" pitchFamily="18" charset="0"/>
              </a:rPr>
              <a:t>;</a:t>
            </a:r>
          </a:p>
          <a:p>
            <a:r>
              <a:rPr lang="ru-RU" dirty="0" smtClean="0">
                <a:latin typeface="Times New Roman" pitchFamily="18" charset="0"/>
                <a:cs typeface="Times New Roman" pitchFamily="18" charset="0"/>
              </a:rPr>
              <a:t>предупредительные;</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комментированные;</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объяснительные;</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репродуктивные;</a:t>
            </a:r>
          </a:p>
          <a:p>
            <a:r>
              <a:rPr lang="ru-RU" dirty="0" smtClean="0">
                <a:latin typeface="Times New Roman" pitchFamily="18" charset="0"/>
                <a:cs typeface="Times New Roman" pitchFamily="18" charset="0"/>
              </a:rPr>
              <a:t>творческие</a:t>
            </a:r>
            <a:r>
              <a:rPr lang="ru-RU" dirty="0">
                <a:latin typeface="Times New Roman" pitchFamily="18" charset="0"/>
                <a:cs typeface="Times New Roman" pitchFamily="18" charset="0"/>
              </a:rPr>
              <a:t>;</a:t>
            </a:r>
          </a:p>
          <a:p>
            <a:r>
              <a:rPr lang="ru-RU" dirty="0" smtClean="0">
                <a:latin typeface="Times New Roman" pitchFamily="18" charset="0"/>
                <a:cs typeface="Times New Roman" pitchFamily="18" charset="0"/>
              </a:rPr>
              <a:t>слуховые;</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зрительные;</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по памяти;</a:t>
            </a:r>
          </a:p>
          <a:p>
            <a:r>
              <a:rPr lang="ru-RU" dirty="0" smtClean="0">
                <a:latin typeface="Times New Roman" pitchFamily="18" charset="0"/>
                <a:cs typeface="Times New Roman" pitchFamily="18" charset="0"/>
              </a:rPr>
              <a:t>картинные;</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предметные</a:t>
            </a:r>
            <a:endParaRPr lang="ru-RU" dirty="0">
              <a:latin typeface="Times New Roman" pitchFamily="18" charset="0"/>
              <a:cs typeface="Times New Roman" pitchFamily="18" charset="0"/>
            </a:endParaRPr>
          </a:p>
        </p:txBody>
      </p:sp>
      <p:pic>
        <p:nvPicPr>
          <p:cNvPr id="2050" name="Picture 2" descr="C:\Documents and Settings\Людмила\Рабочий стол\Анимация\buch031.gif"/>
          <p:cNvPicPr>
            <a:picLocks noChangeAspect="1" noChangeArrowheads="1" noCrop="1"/>
          </p:cNvPicPr>
          <p:nvPr/>
        </p:nvPicPr>
        <p:blipFill>
          <a:blip r:embed="rId2"/>
          <a:srcRect/>
          <a:stretch>
            <a:fillRect/>
          </a:stretch>
        </p:blipFill>
        <p:spPr bwMode="auto">
          <a:xfrm>
            <a:off x="6143636" y="2571744"/>
            <a:ext cx="1933575" cy="17716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linds(horizontal)">
                                      <p:cBhvr>
                                        <p:cTn id="31" dur="500"/>
                                        <p:tgtEl>
                                          <p:spTgt spid="3">
                                            <p:txEl>
                                              <p:pRg st="6" end="6"/>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linds(horizontal)">
                                      <p:cBhvr>
                                        <p:cTn id="34" dur="500"/>
                                        <p:tgtEl>
                                          <p:spTgt spid="3">
                                            <p:txEl>
                                              <p:pRg st="7" end="7"/>
                                            </p:txEl>
                                          </p:spTgt>
                                        </p:tgtEl>
                                      </p:cBhvr>
                                    </p:animEffect>
                                  </p:childTnLst>
                                </p:cTn>
                              </p:par>
                              <p:par>
                                <p:cTn id="35" presetID="3" presetClass="entr" presetSubtype="1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linds(horizontal)">
                                      <p:cBhvr>
                                        <p:cTn id="37" dur="500"/>
                                        <p:tgtEl>
                                          <p:spTgt spid="3">
                                            <p:txEl>
                                              <p:pRg st="8" end="8"/>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blinds(horizontal)">
                                      <p:cBhvr>
                                        <p:cTn id="40" dur="500"/>
                                        <p:tgtEl>
                                          <p:spTgt spid="3">
                                            <p:txEl>
                                              <p:pRg st="9" end="9"/>
                                            </p:txEl>
                                          </p:spTgt>
                                        </p:tgtEl>
                                      </p:cBhvr>
                                    </p:animEffect>
                                  </p:childTnLst>
                                </p:cTn>
                              </p:par>
                              <p:par>
                                <p:cTn id="41" presetID="3" presetClass="entr" presetSubtype="10"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blinds(horizontal)">
                                      <p:cBhvr>
                                        <p:cTn id="43" dur="500"/>
                                        <p:tgtEl>
                                          <p:spTgt spid="3">
                                            <p:txEl>
                                              <p:pRg st="10" end="10"/>
                                            </p:txEl>
                                          </p:spTgt>
                                        </p:tgtEl>
                                      </p:cBhvr>
                                    </p:animEffect>
                                  </p:childTnLst>
                                </p:cTn>
                              </p:par>
                              <p:par>
                                <p:cTn id="44" presetID="3" presetClass="entr" presetSubtype="10" fill="hold"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blinds(horizontal)">
                                      <p:cBhvr>
                                        <p:cTn id="4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642942"/>
          </a:xfrm>
        </p:spPr>
        <p:style>
          <a:lnRef idx="1">
            <a:schemeClr val="accent3"/>
          </a:lnRef>
          <a:fillRef idx="2">
            <a:schemeClr val="accent3"/>
          </a:fillRef>
          <a:effectRef idx="1">
            <a:schemeClr val="accent3"/>
          </a:effectRef>
          <a:fontRef idx="minor">
            <a:schemeClr val="dk1"/>
          </a:fontRef>
        </p:style>
        <p:txBody>
          <a:bodyPr>
            <a:normAutofit/>
          </a:bodyPr>
          <a:lstStyle/>
          <a:p>
            <a:r>
              <a:rPr lang="ru-RU" sz="3200" b="1" dirty="0">
                <a:solidFill>
                  <a:srgbClr val="FF0000"/>
                </a:solidFill>
              </a:rPr>
              <a:t>Слуховой </a:t>
            </a:r>
            <a:r>
              <a:rPr lang="ru-RU" sz="3200" b="1" dirty="0" smtClean="0">
                <a:solidFill>
                  <a:srgbClr val="FF0000"/>
                </a:solidFill>
              </a:rPr>
              <a:t>диктант</a:t>
            </a:r>
            <a:endParaRPr lang="ru-RU" sz="3200" dirty="0">
              <a:solidFill>
                <a:srgbClr val="FF0000"/>
              </a:solidFill>
            </a:endParaRPr>
          </a:p>
        </p:txBody>
      </p:sp>
      <p:sp>
        <p:nvSpPr>
          <p:cNvPr id="3" name="Содержимое 2"/>
          <p:cNvSpPr>
            <a:spLocks noGrp="1"/>
          </p:cNvSpPr>
          <p:nvPr>
            <p:ph idx="1"/>
          </p:nvPr>
        </p:nvSpPr>
        <p:spPr>
          <a:xfrm>
            <a:off x="457200" y="857232"/>
            <a:ext cx="8229600" cy="5857916"/>
          </a:xfrm>
          <a:solidFill>
            <a:schemeClr val="bg1"/>
          </a:solidFill>
        </p:spPr>
        <p:txBody>
          <a:bodyPr>
            <a:noAutofit/>
          </a:bodyPr>
          <a:lstStyle/>
          <a:p>
            <a:r>
              <a:rPr lang="ru-RU" sz="2100" b="1" dirty="0" smtClean="0">
                <a:solidFill>
                  <a:srgbClr val="002060"/>
                </a:solidFill>
                <a:latin typeface="Times New Roman" pitchFamily="18" charset="0"/>
                <a:cs typeface="Times New Roman" pitchFamily="18" charset="0"/>
              </a:rPr>
              <a:t>Предупредительный</a:t>
            </a:r>
            <a:endParaRPr lang="ru-RU" sz="2100" dirty="0" smtClean="0">
              <a:solidFill>
                <a:srgbClr val="002060"/>
              </a:solidFill>
              <a:latin typeface="Times New Roman" pitchFamily="18" charset="0"/>
              <a:cs typeface="Times New Roman" pitchFamily="18" charset="0"/>
            </a:endParaRPr>
          </a:p>
          <a:p>
            <a:r>
              <a:rPr lang="ru-RU" sz="2100" b="1" dirty="0">
                <a:solidFill>
                  <a:srgbClr val="002060"/>
                </a:solidFill>
                <a:latin typeface="Times New Roman" pitchFamily="18" charset="0"/>
                <a:cs typeface="Times New Roman" pitchFamily="18" charset="0"/>
              </a:rPr>
              <a:t>«Безошибочный</a:t>
            </a:r>
            <a:r>
              <a:rPr lang="ru-RU" sz="2100" b="1" dirty="0" smtClean="0">
                <a:solidFill>
                  <a:srgbClr val="002060"/>
                </a:solidFill>
                <a:latin typeface="Times New Roman" pitchFamily="18" charset="0"/>
                <a:cs typeface="Times New Roman" pitchFamily="18" charset="0"/>
              </a:rPr>
              <a:t>»</a:t>
            </a:r>
            <a:endParaRPr lang="ru-RU" sz="2100" dirty="0" smtClean="0">
              <a:solidFill>
                <a:srgbClr val="002060"/>
              </a:solidFill>
              <a:latin typeface="Times New Roman" pitchFamily="18" charset="0"/>
              <a:cs typeface="Times New Roman" pitchFamily="18" charset="0"/>
            </a:endParaRPr>
          </a:p>
          <a:p>
            <a:r>
              <a:rPr lang="ru-RU" sz="2100" b="1" dirty="0" smtClean="0">
                <a:solidFill>
                  <a:srgbClr val="002060"/>
                </a:solidFill>
                <a:latin typeface="Times New Roman" pitchFamily="18" charset="0"/>
                <a:cs typeface="Times New Roman" pitchFamily="18" charset="0"/>
              </a:rPr>
              <a:t>Предупредительно-контрольный</a:t>
            </a:r>
            <a:endParaRPr lang="ru-RU" sz="2100" dirty="0" smtClean="0">
              <a:solidFill>
                <a:srgbClr val="002060"/>
              </a:solidFill>
              <a:latin typeface="Times New Roman" pitchFamily="18" charset="0"/>
              <a:cs typeface="Times New Roman" pitchFamily="18" charset="0"/>
            </a:endParaRPr>
          </a:p>
          <a:p>
            <a:r>
              <a:rPr lang="ru-RU" sz="2100" b="1" dirty="0" smtClean="0">
                <a:solidFill>
                  <a:srgbClr val="002060"/>
                </a:solidFill>
                <a:latin typeface="Times New Roman" pitchFamily="18" charset="0"/>
                <a:cs typeface="Times New Roman" pitchFamily="18" charset="0"/>
              </a:rPr>
              <a:t>Подготовленный</a:t>
            </a:r>
            <a:endParaRPr lang="ru-RU" sz="2100" dirty="0" smtClean="0">
              <a:solidFill>
                <a:srgbClr val="002060"/>
              </a:solidFill>
              <a:latin typeface="Times New Roman" pitchFamily="18" charset="0"/>
              <a:cs typeface="Times New Roman" pitchFamily="18" charset="0"/>
            </a:endParaRPr>
          </a:p>
          <a:p>
            <a:r>
              <a:rPr lang="ru-RU" sz="2100" b="1" dirty="0" smtClean="0">
                <a:solidFill>
                  <a:srgbClr val="002060"/>
                </a:solidFill>
                <a:latin typeface="Times New Roman" pitchFamily="18" charset="0"/>
                <a:cs typeface="Times New Roman" pitchFamily="18" charset="0"/>
              </a:rPr>
              <a:t>Объяснительный</a:t>
            </a:r>
          </a:p>
          <a:p>
            <a:r>
              <a:rPr lang="ru-RU" sz="2100" b="1" dirty="0">
                <a:solidFill>
                  <a:srgbClr val="002060"/>
                </a:solidFill>
                <a:latin typeface="Times New Roman" pitchFamily="18" charset="0"/>
                <a:cs typeface="Times New Roman" pitchFamily="18" charset="0"/>
              </a:rPr>
              <a:t>Объяснительный </a:t>
            </a:r>
            <a:r>
              <a:rPr lang="ru-RU" sz="2100" b="1" dirty="0" smtClean="0">
                <a:solidFill>
                  <a:srgbClr val="002060"/>
                </a:solidFill>
                <a:latin typeface="Times New Roman" pitchFamily="18" charset="0"/>
                <a:cs typeface="Times New Roman" pitchFamily="18" charset="0"/>
              </a:rPr>
              <a:t>с </a:t>
            </a:r>
            <a:r>
              <a:rPr lang="ru-RU" sz="2100" b="1" dirty="0">
                <a:solidFill>
                  <a:srgbClr val="002060"/>
                </a:solidFill>
                <a:latin typeface="Times New Roman" pitchFamily="18" charset="0"/>
                <a:cs typeface="Times New Roman" pitchFamily="18" charset="0"/>
              </a:rPr>
              <a:t>предварительной </a:t>
            </a:r>
            <a:r>
              <a:rPr lang="ru-RU" sz="2100" b="1" dirty="0" smtClean="0">
                <a:solidFill>
                  <a:srgbClr val="002060"/>
                </a:solidFill>
                <a:latin typeface="Times New Roman" pitchFamily="18" charset="0"/>
                <a:cs typeface="Times New Roman" pitchFamily="18" charset="0"/>
              </a:rPr>
              <a:t>подготовкой</a:t>
            </a:r>
          </a:p>
          <a:p>
            <a:r>
              <a:rPr lang="ru-RU" sz="2100" b="1" dirty="0">
                <a:solidFill>
                  <a:srgbClr val="002060"/>
                </a:solidFill>
                <a:latin typeface="Times New Roman" pitchFamily="18" charset="0"/>
                <a:cs typeface="Times New Roman" pitchFamily="18" charset="0"/>
              </a:rPr>
              <a:t>Диктант «Проверяю себя»</a:t>
            </a:r>
            <a:r>
              <a:rPr lang="ru-RU" sz="2100" dirty="0">
                <a:solidFill>
                  <a:srgbClr val="002060"/>
                </a:solidFill>
                <a:latin typeface="Times New Roman" pitchFamily="18" charset="0"/>
                <a:cs typeface="Times New Roman" pitchFamily="18" charset="0"/>
              </a:rPr>
              <a:t> </a:t>
            </a:r>
            <a:endParaRPr lang="ru-RU" sz="2100" dirty="0" smtClean="0">
              <a:solidFill>
                <a:srgbClr val="002060"/>
              </a:solidFill>
              <a:latin typeface="Times New Roman" pitchFamily="18" charset="0"/>
              <a:cs typeface="Times New Roman" pitchFamily="18" charset="0"/>
            </a:endParaRPr>
          </a:p>
          <a:p>
            <a:r>
              <a:rPr lang="ru-RU" sz="2100" b="1" dirty="0">
                <a:solidFill>
                  <a:srgbClr val="002060"/>
                </a:solidFill>
                <a:latin typeface="Times New Roman" pitchFamily="18" charset="0"/>
                <a:cs typeface="Times New Roman" pitchFamily="18" charset="0"/>
              </a:rPr>
              <a:t>С</a:t>
            </a:r>
            <a:r>
              <a:rPr lang="ru-RU" sz="2100" b="1" dirty="0" smtClean="0">
                <a:solidFill>
                  <a:srgbClr val="002060"/>
                </a:solidFill>
                <a:latin typeface="Times New Roman" pitchFamily="18" charset="0"/>
                <a:cs typeface="Times New Roman" pitchFamily="18" charset="0"/>
              </a:rPr>
              <a:t> пропущенными орфограммами</a:t>
            </a:r>
          </a:p>
          <a:p>
            <a:r>
              <a:rPr lang="ru-RU" sz="2100" b="1" dirty="0" smtClean="0">
                <a:solidFill>
                  <a:srgbClr val="002060"/>
                </a:solidFill>
                <a:latin typeface="Times New Roman" pitchFamily="18" charset="0"/>
                <a:cs typeface="Times New Roman" pitchFamily="18" charset="0"/>
              </a:rPr>
              <a:t>Комментированный</a:t>
            </a:r>
          </a:p>
          <a:p>
            <a:r>
              <a:rPr lang="ru-RU" sz="2100" b="1" dirty="0" smtClean="0">
                <a:solidFill>
                  <a:srgbClr val="002060"/>
                </a:solidFill>
                <a:latin typeface="Times New Roman" pitchFamily="18" charset="0"/>
                <a:cs typeface="Times New Roman" pitchFamily="18" charset="0"/>
              </a:rPr>
              <a:t>Комбинированный</a:t>
            </a:r>
          </a:p>
          <a:p>
            <a:r>
              <a:rPr lang="ru-RU" sz="2100" b="1" dirty="0" smtClean="0">
                <a:solidFill>
                  <a:srgbClr val="002060"/>
                </a:solidFill>
                <a:latin typeface="Times New Roman" pitchFamily="18" charset="0"/>
                <a:cs typeface="Times New Roman" pitchFamily="18" charset="0"/>
              </a:rPr>
              <a:t>Выборочный</a:t>
            </a:r>
          </a:p>
          <a:p>
            <a:r>
              <a:rPr lang="ru-RU" sz="2100" b="1" dirty="0" smtClean="0">
                <a:solidFill>
                  <a:srgbClr val="002060"/>
                </a:solidFill>
                <a:latin typeface="Times New Roman" pitchFamily="18" charset="0"/>
                <a:cs typeface="Times New Roman" pitchFamily="18" charset="0"/>
              </a:rPr>
              <a:t>Выборочно-распределительный</a:t>
            </a:r>
          </a:p>
          <a:p>
            <a:r>
              <a:rPr lang="ru-RU" sz="2100" b="1" dirty="0" smtClean="0">
                <a:solidFill>
                  <a:srgbClr val="002060"/>
                </a:solidFill>
                <a:latin typeface="Times New Roman" pitchFamily="18" charset="0"/>
                <a:cs typeface="Times New Roman" pitchFamily="18" charset="0"/>
              </a:rPr>
              <a:t>Морфемный</a:t>
            </a:r>
          </a:p>
          <a:p>
            <a:r>
              <a:rPr lang="ru-RU" sz="2100" b="1" dirty="0" smtClean="0">
                <a:solidFill>
                  <a:srgbClr val="002060"/>
                </a:solidFill>
                <a:latin typeface="Times New Roman" pitchFamily="18" charset="0"/>
                <a:cs typeface="Times New Roman" pitchFamily="18" charset="0"/>
              </a:rPr>
              <a:t>Творческий</a:t>
            </a:r>
          </a:p>
          <a:p>
            <a:r>
              <a:rPr lang="ru-RU" sz="2100" b="1" dirty="0" smtClean="0">
                <a:solidFill>
                  <a:srgbClr val="002060"/>
                </a:solidFill>
                <a:latin typeface="Times New Roman" pitchFamily="18" charset="0"/>
                <a:cs typeface="Times New Roman" pitchFamily="18" charset="0"/>
              </a:rPr>
              <a:t>Свободный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linds(horizontal)">
                                      <p:cBhvr>
                                        <p:cTn id="31" dur="500"/>
                                        <p:tgtEl>
                                          <p:spTgt spid="3">
                                            <p:txEl>
                                              <p:pRg st="6" end="6"/>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linds(horizontal)">
                                      <p:cBhvr>
                                        <p:cTn id="34" dur="500"/>
                                        <p:tgtEl>
                                          <p:spTgt spid="3">
                                            <p:txEl>
                                              <p:pRg st="7" end="7"/>
                                            </p:txEl>
                                          </p:spTgt>
                                        </p:tgtEl>
                                      </p:cBhvr>
                                    </p:animEffect>
                                  </p:childTnLst>
                                </p:cTn>
                              </p:par>
                              <p:par>
                                <p:cTn id="35" presetID="3" presetClass="entr" presetSubtype="1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linds(horizontal)">
                                      <p:cBhvr>
                                        <p:cTn id="37" dur="500"/>
                                        <p:tgtEl>
                                          <p:spTgt spid="3">
                                            <p:txEl>
                                              <p:pRg st="8" end="8"/>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blinds(horizontal)">
                                      <p:cBhvr>
                                        <p:cTn id="40" dur="500"/>
                                        <p:tgtEl>
                                          <p:spTgt spid="3">
                                            <p:txEl>
                                              <p:pRg st="9" end="9"/>
                                            </p:txEl>
                                          </p:spTgt>
                                        </p:tgtEl>
                                      </p:cBhvr>
                                    </p:animEffect>
                                  </p:childTnLst>
                                </p:cTn>
                              </p:par>
                              <p:par>
                                <p:cTn id="41" presetID="3" presetClass="entr" presetSubtype="10"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blinds(horizontal)">
                                      <p:cBhvr>
                                        <p:cTn id="43" dur="500"/>
                                        <p:tgtEl>
                                          <p:spTgt spid="3">
                                            <p:txEl>
                                              <p:pRg st="10" end="10"/>
                                            </p:txEl>
                                          </p:spTgt>
                                        </p:tgtEl>
                                      </p:cBhvr>
                                    </p:animEffect>
                                  </p:childTnLst>
                                </p:cTn>
                              </p:par>
                              <p:par>
                                <p:cTn id="44" presetID="3" presetClass="entr" presetSubtype="10" fill="hold"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blinds(horizontal)">
                                      <p:cBhvr>
                                        <p:cTn id="46" dur="500"/>
                                        <p:tgtEl>
                                          <p:spTgt spid="3">
                                            <p:txEl>
                                              <p:pRg st="11" end="11"/>
                                            </p:txEl>
                                          </p:spTgt>
                                        </p:tgtEl>
                                      </p:cBhvr>
                                    </p:animEffect>
                                  </p:childTnLst>
                                </p:cTn>
                              </p:par>
                              <p:par>
                                <p:cTn id="47" presetID="3" presetClass="entr" presetSubtype="10" fill="hold"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blinds(horizontal)">
                                      <p:cBhvr>
                                        <p:cTn id="49" dur="500"/>
                                        <p:tgtEl>
                                          <p:spTgt spid="3">
                                            <p:txEl>
                                              <p:pRg st="12" end="12"/>
                                            </p:txEl>
                                          </p:spTgt>
                                        </p:tgtEl>
                                      </p:cBhvr>
                                    </p:animEffect>
                                  </p:childTnLst>
                                </p:cTn>
                              </p:par>
                              <p:par>
                                <p:cTn id="50" presetID="3" presetClass="entr" presetSubtype="10" fill="hold" nodeType="with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blinds(horizontal)">
                                      <p:cBhvr>
                                        <p:cTn id="52" dur="500"/>
                                        <p:tgtEl>
                                          <p:spTgt spid="3">
                                            <p:txEl>
                                              <p:pRg st="13" end="13"/>
                                            </p:txEl>
                                          </p:spTgt>
                                        </p:tgtEl>
                                      </p:cBhvr>
                                    </p:animEffect>
                                  </p:childTnLst>
                                </p:cTn>
                              </p:par>
                              <p:par>
                                <p:cTn id="53" presetID="3" presetClass="entr" presetSubtype="10" fill="hold" nodeType="with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Effect transition="in" filter="blinds(horizontal)">
                                      <p:cBhvr>
                                        <p:cTn id="55"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style>
          <a:lnRef idx="1">
            <a:schemeClr val="accent3"/>
          </a:lnRef>
          <a:fillRef idx="2">
            <a:schemeClr val="accent3"/>
          </a:fillRef>
          <a:effectRef idx="1">
            <a:schemeClr val="accent3"/>
          </a:effectRef>
          <a:fontRef idx="minor">
            <a:schemeClr val="dk1"/>
          </a:fontRef>
        </p:style>
        <p:txBody>
          <a:bodyPr>
            <a:noAutofit/>
          </a:bodyPr>
          <a:lstStyle/>
          <a:p>
            <a:r>
              <a:rPr lang="ru-RU" sz="2800" b="1" dirty="0" smtClean="0">
                <a:solidFill>
                  <a:srgbClr val="FF0000"/>
                </a:solidFill>
                <a:latin typeface="Times New Roman" pitchFamily="18" charset="0"/>
                <a:cs typeface="Times New Roman" pitchFamily="18" charset="0"/>
              </a:rPr>
              <a:t/>
            </a:r>
            <a:br>
              <a:rPr lang="ru-RU" sz="2800" b="1" dirty="0" smtClean="0">
                <a:solidFill>
                  <a:srgbClr val="FF0000"/>
                </a:solidFill>
                <a:latin typeface="Times New Roman" pitchFamily="18" charset="0"/>
                <a:cs typeface="Times New Roman" pitchFamily="18" charset="0"/>
              </a:rPr>
            </a:br>
            <a:r>
              <a:rPr lang="ru-RU" sz="2800" b="1" dirty="0" smtClean="0">
                <a:solidFill>
                  <a:srgbClr val="FF0000"/>
                </a:solidFill>
                <a:latin typeface="Times New Roman" pitchFamily="18" charset="0"/>
                <a:cs typeface="Times New Roman" pitchFamily="18" charset="0"/>
              </a:rPr>
              <a:t>Зрительный диктант </a:t>
            </a:r>
            <a:r>
              <a:rPr lang="ru-RU" sz="2800" dirty="0" smtClean="0">
                <a:solidFill>
                  <a:srgbClr val="FF0000"/>
                </a:solidFill>
                <a:latin typeface="Times New Roman" pitchFamily="18" charset="0"/>
                <a:cs typeface="Times New Roman" pitchFamily="18" charset="0"/>
              </a:rPr>
              <a:t/>
            </a:r>
            <a:br>
              <a:rPr lang="ru-RU" sz="2800" dirty="0" smtClean="0">
                <a:solidFill>
                  <a:srgbClr val="FF0000"/>
                </a:solidFill>
                <a:latin typeface="Times New Roman" pitchFamily="18" charset="0"/>
                <a:cs typeface="Times New Roman" pitchFamily="18" charset="0"/>
              </a:rPr>
            </a:br>
            <a:endParaRPr lang="ru-RU" sz="2800"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285861"/>
            <a:ext cx="8229600" cy="3643338"/>
          </a:xfrm>
        </p:spPr>
        <p:txBody>
          <a:bodyPr/>
          <a:lstStyle/>
          <a:p>
            <a:r>
              <a:rPr lang="ru-RU" b="1" dirty="0"/>
              <a:t>Письмо по памяти или </a:t>
            </a:r>
            <a:r>
              <a:rPr lang="ru-RU" b="1" dirty="0" err="1"/>
              <a:t>самодиктант</a:t>
            </a:r>
            <a:r>
              <a:rPr lang="ru-RU" b="1" dirty="0"/>
              <a:t> </a:t>
            </a:r>
            <a:endParaRPr lang="ru-RU" b="1" dirty="0" smtClean="0"/>
          </a:p>
          <a:p>
            <a:r>
              <a:rPr lang="ru-RU" b="1" dirty="0"/>
              <a:t>Разученный диктант (подготовленный </a:t>
            </a:r>
            <a:r>
              <a:rPr lang="ru-RU" b="1" dirty="0" smtClean="0"/>
              <a:t>диктант)</a:t>
            </a:r>
          </a:p>
          <a:p>
            <a:r>
              <a:rPr lang="ru-RU" b="1" dirty="0"/>
              <a:t>Картинный </a:t>
            </a:r>
            <a:r>
              <a:rPr lang="ru-RU" b="1" dirty="0" smtClean="0"/>
              <a:t>диктант</a:t>
            </a:r>
          </a:p>
          <a:p>
            <a:r>
              <a:rPr lang="ru-RU" b="1" dirty="0"/>
              <a:t>Предметный диктант </a:t>
            </a:r>
            <a:r>
              <a:rPr lang="ru-RU" b="1" dirty="0" smtClean="0"/>
              <a:t> </a:t>
            </a:r>
          </a:p>
          <a:p>
            <a:r>
              <a:rPr lang="ru-RU" b="1" dirty="0">
                <a:solidFill>
                  <a:srgbClr val="FF0000"/>
                </a:solidFill>
              </a:rPr>
              <a:t>Контрольный, или проверочный, диктант </a:t>
            </a:r>
            <a:endParaRPr lang="ru-RU" dirty="0">
              <a:solidFill>
                <a:srgbClr val="FF0000"/>
              </a:solidFill>
            </a:endParaRPr>
          </a:p>
        </p:txBody>
      </p:sp>
      <p:pic>
        <p:nvPicPr>
          <p:cNvPr id="1027" name="Picture 3" descr="C:\Documents and Settings\Людмила\Рабочий стол\Анимация\crayon_coloring_ha.gif"/>
          <p:cNvPicPr>
            <a:picLocks noChangeAspect="1" noChangeArrowheads="1" noCrop="1"/>
          </p:cNvPicPr>
          <p:nvPr/>
        </p:nvPicPr>
        <p:blipFill>
          <a:blip r:embed="rId2"/>
          <a:srcRect/>
          <a:stretch>
            <a:fillRect/>
          </a:stretch>
        </p:blipFill>
        <p:spPr bwMode="auto">
          <a:xfrm>
            <a:off x="5786446" y="4643446"/>
            <a:ext cx="1943100" cy="19431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a:solidFill>
            <a:srgbClr val="F2FBD5"/>
          </a:solidFill>
          <a:ln w="57150">
            <a:solidFill>
              <a:srgbClr val="92D050"/>
            </a:solidFill>
          </a:ln>
        </p:spPr>
        <p:txBody>
          <a:bodyPr>
            <a:normAutofit/>
          </a:bodyPr>
          <a:lstStyle/>
          <a:p>
            <a:r>
              <a:rPr lang="ru-RU" sz="2800" b="1" dirty="0" smtClean="0">
                <a:solidFill>
                  <a:srgbClr val="002060"/>
                </a:solidFill>
                <a:latin typeface="Times New Roman" pitchFamily="18" charset="0"/>
                <a:cs typeface="Times New Roman" pitchFamily="18" charset="0"/>
              </a:rPr>
              <a:t>РАБОТА НАД ИЗЛОЖЕНИЕМ</a:t>
            </a:r>
            <a:endParaRPr lang="ru-RU" sz="2800"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28596" y="1285860"/>
            <a:ext cx="8229600" cy="5429288"/>
          </a:xfrm>
        </p:spPr>
        <p:style>
          <a:lnRef idx="2">
            <a:schemeClr val="accent6"/>
          </a:lnRef>
          <a:fillRef idx="1">
            <a:schemeClr val="lt1"/>
          </a:fillRef>
          <a:effectRef idx="0">
            <a:schemeClr val="accent6"/>
          </a:effectRef>
          <a:fontRef idx="minor">
            <a:schemeClr val="dk1"/>
          </a:fontRef>
        </p:style>
        <p:txBody>
          <a:bodyPr>
            <a:noAutofit/>
          </a:bodyPr>
          <a:lstStyle/>
          <a:p>
            <a:r>
              <a:rPr lang="ru-RU" sz="2800" dirty="0">
                <a:latin typeface="Times New Roman" pitchFamily="18" charset="0"/>
                <a:cs typeface="Times New Roman" pitchFamily="18" charset="0"/>
              </a:rPr>
              <a:t>Знакомство с </a:t>
            </a:r>
            <a:r>
              <a:rPr lang="ru-RU" sz="2800" dirty="0" smtClean="0">
                <a:latin typeface="Times New Roman" pitchFamily="18" charset="0"/>
                <a:cs typeface="Times New Roman" pitchFamily="18" charset="0"/>
              </a:rPr>
              <a:t>текстом.</a:t>
            </a:r>
          </a:p>
          <a:p>
            <a:r>
              <a:rPr lang="ru-RU" sz="2800" dirty="0">
                <a:latin typeface="Times New Roman" pitchFamily="18" charset="0"/>
                <a:cs typeface="Times New Roman" pitchFamily="18" charset="0"/>
              </a:rPr>
              <a:t>Беседа, краткий разбор содержания по </a:t>
            </a:r>
            <a:r>
              <a:rPr lang="ru-RU" sz="2800" dirty="0" smtClean="0">
                <a:latin typeface="Times New Roman" pitchFamily="18" charset="0"/>
                <a:cs typeface="Times New Roman" pitchFamily="18" charset="0"/>
              </a:rPr>
              <a:t>вопросам учителя.</a:t>
            </a:r>
          </a:p>
          <a:p>
            <a:r>
              <a:rPr lang="ru-RU" sz="2800" dirty="0">
                <a:latin typeface="Times New Roman" pitchFamily="18" charset="0"/>
                <a:cs typeface="Times New Roman" pitchFamily="18" charset="0"/>
              </a:rPr>
              <a:t>Повторное прочтение </a:t>
            </a:r>
            <a:r>
              <a:rPr lang="ru-RU" sz="2800" dirty="0" smtClean="0">
                <a:latin typeface="Times New Roman" pitchFamily="18" charset="0"/>
                <a:cs typeface="Times New Roman" pitchFamily="18" charset="0"/>
              </a:rPr>
              <a:t>текста.</a:t>
            </a:r>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Составление </a:t>
            </a:r>
            <a:r>
              <a:rPr lang="ru-RU" sz="2800" dirty="0" smtClean="0">
                <a:latin typeface="Times New Roman" pitchFamily="18" charset="0"/>
                <a:cs typeface="Times New Roman" pitchFamily="18" charset="0"/>
              </a:rPr>
              <a:t>плана. </a:t>
            </a:r>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Орфографическая подготовка, словарно-лексическая работа. </a:t>
            </a:r>
          </a:p>
          <a:p>
            <a:r>
              <a:rPr lang="ru-RU" sz="2800" dirty="0">
                <a:latin typeface="Times New Roman" pitchFamily="18" charset="0"/>
                <a:cs typeface="Times New Roman" pitchFamily="18" charset="0"/>
              </a:rPr>
              <a:t>Предварительный пересказ фрагментов </a:t>
            </a:r>
            <a:r>
              <a:rPr lang="ru-RU" sz="2800" dirty="0" smtClean="0">
                <a:latin typeface="Times New Roman" pitchFamily="18" charset="0"/>
                <a:cs typeface="Times New Roman" pitchFamily="18" charset="0"/>
              </a:rPr>
              <a:t>текста</a:t>
            </a:r>
            <a:r>
              <a:rPr lang="ru-RU" sz="2800" dirty="0">
                <a:latin typeface="Times New Roman" pitchFamily="18" charset="0"/>
                <a:cs typeface="Times New Roman" pitchFamily="18" charset="0"/>
              </a:rPr>
              <a:t>. Выделение опорных слов. </a:t>
            </a:r>
          </a:p>
          <a:p>
            <a:r>
              <a:rPr lang="ru-RU" sz="2800" dirty="0">
                <a:latin typeface="Times New Roman" pitchFamily="18" charset="0"/>
                <a:cs typeface="Times New Roman" pitchFamily="18" charset="0"/>
              </a:rPr>
              <a:t>Устный пересказ текста. </a:t>
            </a:r>
          </a:p>
          <a:p>
            <a:r>
              <a:rPr lang="ru-RU" sz="2800" dirty="0">
                <a:latin typeface="Times New Roman" pitchFamily="18" charset="0"/>
                <a:cs typeface="Times New Roman" pitchFamily="18" charset="0"/>
              </a:rPr>
              <a:t>Самостоятельное написание изложения. </a:t>
            </a:r>
          </a:p>
        </p:txBody>
      </p:sp>
      <p:pic>
        <p:nvPicPr>
          <p:cNvPr id="9218" name="Picture 2" descr="C:\Documents and Settings\Людмила\Рабочий стол\Анимация\librarian_behind_desk.gif"/>
          <p:cNvPicPr>
            <a:picLocks noChangeAspect="1" noChangeArrowheads="1" noCrop="1"/>
          </p:cNvPicPr>
          <p:nvPr/>
        </p:nvPicPr>
        <p:blipFill>
          <a:blip r:embed="rId2"/>
          <a:srcRect/>
          <a:stretch>
            <a:fillRect/>
          </a:stretch>
        </p:blipFill>
        <p:spPr bwMode="auto">
          <a:xfrm>
            <a:off x="6786578" y="2571744"/>
            <a:ext cx="1333500" cy="9525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4)">
                                      <p:cBhvr>
                                        <p:cTn id="13" dur="2000"/>
                                        <p:tgtEl>
                                          <p:spTgt spid="3">
                                            <p:txEl>
                                              <p:pRg st="0" end="0"/>
                                            </p:txEl>
                                          </p:spTgt>
                                        </p:tgtEl>
                                      </p:cBhvr>
                                    </p:animEffect>
                                  </p:childTnLst>
                                </p:cTn>
                              </p:par>
                              <p:par>
                                <p:cTn id="14" presetID="21"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4)">
                                      <p:cBhvr>
                                        <p:cTn id="16" dur="2000"/>
                                        <p:tgtEl>
                                          <p:spTgt spid="3">
                                            <p:txEl>
                                              <p:pRg st="1" end="1"/>
                                            </p:txEl>
                                          </p:spTgt>
                                        </p:tgtEl>
                                      </p:cBhvr>
                                    </p:animEffect>
                                  </p:childTnLst>
                                </p:cTn>
                              </p:par>
                              <p:par>
                                <p:cTn id="17" presetID="21"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4)">
                                      <p:cBhvr>
                                        <p:cTn id="19" dur="2000"/>
                                        <p:tgtEl>
                                          <p:spTgt spid="3">
                                            <p:txEl>
                                              <p:pRg st="2" end="2"/>
                                            </p:txEl>
                                          </p:spTgt>
                                        </p:tgtEl>
                                      </p:cBhvr>
                                    </p:animEffect>
                                  </p:childTnLst>
                                </p:cTn>
                              </p:par>
                              <p:par>
                                <p:cTn id="20" presetID="21"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4)">
                                      <p:cBhvr>
                                        <p:cTn id="22" dur="2000"/>
                                        <p:tgtEl>
                                          <p:spTgt spid="3">
                                            <p:txEl>
                                              <p:pRg st="3" end="3"/>
                                            </p:txEl>
                                          </p:spTgt>
                                        </p:tgtEl>
                                      </p:cBhvr>
                                    </p:animEffect>
                                  </p:childTnLst>
                                </p:cTn>
                              </p:par>
                              <p:par>
                                <p:cTn id="23" presetID="21"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heel(4)">
                                      <p:cBhvr>
                                        <p:cTn id="25" dur="2000"/>
                                        <p:tgtEl>
                                          <p:spTgt spid="3">
                                            <p:txEl>
                                              <p:pRg st="4" end="4"/>
                                            </p:txEl>
                                          </p:spTgt>
                                        </p:tgtEl>
                                      </p:cBhvr>
                                    </p:animEffect>
                                  </p:childTnLst>
                                </p:cTn>
                              </p:par>
                              <p:par>
                                <p:cTn id="26" presetID="21" presetClass="entr" presetSubtype="4"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heel(4)">
                                      <p:cBhvr>
                                        <p:cTn id="28" dur="2000"/>
                                        <p:tgtEl>
                                          <p:spTgt spid="3">
                                            <p:txEl>
                                              <p:pRg st="5" end="5"/>
                                            </p:txEl>
                                          </p:spTgt>
                                        </p:tgtEl>
                                      </p:cBhvr>
                                    </p:animEffect>
                                  </p:childTnLst>
                                </p:cTn>
                              </p:par>
                              <p:par>
                                <p:cTn id="29" presetID="21"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heel(4)">
                                      <p:cBhvr>
                                        <p:cTn id="31" dur="2000"/>
                                        <p:tgtEl>
                                          <p:spTgt spid="3">
                                            <p:txEl>
                                              <p:pRg st="6" end="6"/>
                                            </p:txEl>
                                          </p:spTgt>
                                        </p:tgtEl>
                                      </p:cBhvr>
                                    </p:animEffect>
                                  </p:childTnLst>
                                </p:cTn>
                              </p:par>
                              <p:par>
                                <p:cTn id="32" presetID="21" presetClass="entr" presetSubtype="4"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heel(4)">
                                      <p:cBhvr>
                                        <p:cTn id="34"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a:solidFill>
            <a:schemeClr val="bg1"/>
          </a:solidFill>
        </p:spPr>
        <p:txBody>
          <a:bodyPr>
            <a:normAutofit/>
          </a:bodyPr>
          <a:lstStyle/>
          <a:p>
            <a:r>
              <a:rPr lang="ru-RU" sz="2800" b="1" dirty="0" smtClean="0">
                <a:solidFill>
                  <a:srgbClr val="FF0000"/>
                </a:solidFill>
                <a:latin typeface="Times New Roman" pitchFamily="18" charset="0"/>
                <a:cs typeface="Times New Roman" pitchFamily="18" charset="0"/>
              </a:rPr>
              <a:t>СОЧИНЕНИЕ, ЕГО КЛАССИФИКАЦИЯ</a:t>
            </a:r>
            <a:endParaRPr lang="ru-RU" sz="2800"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071546"/>
            <a:ext cx="8229600" cy="5054617"/>
          </a:xfrm>
          <a:solidFill>
            <a:srgbClr val="F2FBD5"/>
          </a:solidFill>
        </p:spPr>
        <p:txBody>
          <a:bodyPr>
            <a:normAutofit fontScale="32500" lnSpcReduction="20000"/>
          </a:bodyPr>
          <a:lstStyle/>
          <a:p>
            <a:pPr>
              <a:buNone/>
            </a:pPr>
            <a:r>
              <a:rPr lang="ru-RU" sz="7200" b="1" dirty="0" smtClean="0">
                <a:latin typeface="Times New Roman" pitchFamily="18" charset="0"/>
                <a:cs typeface="Times New Roman" pitchFamily="18" charset="0"/>
              </a:rPr>
              <a:t>                         на </a:t>
            </a:r>
            <a:r>
              <a:rPr lang="ru-RU" sz="7200" b="1" dirty="0">
                <a:latin typeface="Times New Roman" pitchFamily="18" charset="0"/>
                <a:cs typeface="Times New Roman" pitchFamily="18" charset="0"/>
              </a:rPr>
              <a:t>основе личного опыта учащихся:</a:t>
            </a:r>
          </a:p>
          <a:p>
            <a:r>
              <a:rPr lang="ru-RU" sz="7200" dirty="0">
                <a:latin typeface="Times New Roman" pitchFamily="18" charset="0"/>
                <a:cs typeface="Times New Roman" pitchFamily="18" charset="0"/>
              </a:rPr>
              <a:t>сочинение о пережитом, </a:t>
            </a:r>
            <a:r>
              <a:rPr lang="ru-RU" sz="7200" dirty="0" smtClean="0">
                <a:latin typeface="Times New Roman" pitchFamily="18" charset="0"/>
                <a:cs typeface="Times New Roman" pitchFamily="18" charset="0"/>
              </a:rPr>
              <a:t>увиденном</a:t>
            </a:r>
            <a:r>
              <a:rPr lang="ru-RU" sz="7200" dirty="0">
                <a:latin typeface="Times New Roman" pitchFamily="18" charset="0"/>
                <a:cs typeface="Times New Roman" pitchFamily="18" charset="0"/>
              </a:rPr>
              <a:t>, </a:t>
            </a:r>
            <a:r>
              <a:rPr lang="ru-RU" sz="7200" dirty="0" smtClean="0">
                <a:latin typeface="Times New Roman" pitchFamily="18" charset="0"/>
                <a:cs typeface="Times New Roman" pitchFamily="18" charset="0"/>
              </a:rPr>
              <a:t>услышанном </a:t>
            </a:r>
            <a:r>
              <a:rPr lang="ru-RU" sz="7200" dirty="0">
                <a:latin typeface="Times New Roman" pitchFamily="18" charset="0"/>
                <a:cs typeface="Times New Roman" pitchFamily="18" charset="0"/>
              </a:rPr>
              <a:t>самими </a:t>
            </a:r>
            <a:r>
              <a:rPr lang="ru-RU" sz="7200" dirty="0" smtClean="0">
                <a:latin typeface="Times New Roman" pitchFamily="18" charset="0"/>
                <a:cs typeface="Times New Roman" pitchFamily="18" charset="0"/>
              </a:rPr>
              <a:t>учениками;</a:t>
            </a:r>
            <a:endParaRPr lang="ru-RU" sz="7200" dirty="0">
              <a:latin typeface="Times New Roman" pitchFamily="18" charset="0"/>
              <a:cs typeface="Times New Roman" pitchFamily="18" charset="0"/>
            </a:endParaRPr>
          </a:p>
          <a:p>
            <a:r>
              <a:rPr lang="ru-RU" sz="7200" dirty="0">
                <a:latin typeface="Times New Roman" pitchFamily="18" charset="0"/>
                <a:cs typeface="Times New Roman" pitchFamily="18" charset="0"/>
              </a:rPr>
              <a:t>сочинение на материале экскурсий, наблюдений, походов, игр и другого опыта;</a:t>
            </a:r>
          </a:p>
          <a:p>
            <a:pPr>
              <a:buNone/>
            </a:pPr>
            <a:r>
              <a:rPr lang="ru-RU" sz="7200" b="1" dirty="0" smtClean="0">
                <a:latin typeface="Times New Roman" pitchFamily="18" charset="0"/>
                <a:cs typeface="Times New Roman" pitchFamily="18" charset="0"/>
              </a:rPr>
              <a:t>               на </a:t>
            </a:r>
            <a:r>
              <a:rPr lang="ru-RU" sz="7200" b="1" dirty="0">
                <a:latin typeface="Times New Roman" pitchFamily="18" charset="0"/>
                <a:cs typeface="Times New Roman" pitchFamily="18" charset="0"/>
              </a:rPr>
              <a:t>основе </a:t>
            </a:r>
            <a:r>
              <a:rPr lang="ru-RU" sz="7200" b="1" dirty="0" smtClean="0">
                <a:latin typeface="Times New Roman" pitchFamily="18" charset="0"/>
                <a:cs typeface="Times New Roman" pitchFamily="18" charset="0"/>
              </a:rPr>
              <a:t>источников информации</a:t>
            </a:r>
            <a:r>
              <a:rPr lang="ru-RU" sz="7200" dirty="0">
                <a:latin typeface="Times New Roman" pitchFamily="18" charset="0"/>
                <a:cs typeface="Times New Roman" pitchFamily="18" charset="0"/>
              </a:rPr>
              <a:t>:</a:t>
            </a:r>
          </a:p>
          <a:p>
            <a:r>
              <a:rPr lang="ru-RU" sz="7200" dirty="0" smtClean="0">
                <a:latin typeface="Times New Roman" pitchFamily="18" charset="0"/>
                <a:cs typeface="Times New Roman" pitchFamily="18" charset="0"/>
              </a:rPr>
              <a:t>сочинения </a:t>
            </a:r>
            <a:r>
              <a:rPr lang="ru-RU" sz="7200" dirty="0">
                <a:latin typeface="Times New Roman" pitchFamily="18" charset="0"/>
                <a:cs typeface="Times New Roman" pitchFamily="18" charset="0"/>
              </a:rPr>
              <a:t>по </a:t>
            </a:r>
            <a:r>
              <a:rPr lang="ru-RU" sz="7200" dirty="0" smtClean="0">
                <a:latin typeface="Times New Roman" pitchFamily="18" charset="0"/>
                <a:cs typeface="Times New Roman" pitchFamily="18" charset="0"/>
              </a:rPr>
              <a:t>картинам;</a:t>
            </a:r>
            <a:endParaRPr lang="ru-RU" sz="7200" dirty="0">
              <a:latin typeface="Times New Roman" pitchFamily="18" charset="0"/>
              <a:cs typeface="Times New Roman" pitchFamily="18" charset="0"/>
            </a:endParaRPr>
          </a:p>
          <a:p>
            <a:r>
              <a:rPr lang="ru-RU" sz="7200" dirty="0">
                <a:latin typeface="Times New Roman" pitchFamily="18" charset="0"/>
                <a:cs typeface="Times New Roman" pitchFamily="18" charset="0"/>
              </a:rPr>
              <a:t>сочинение на основе прочитанного;</a:t>
            </a:r>
          </a:p>
          <a:p>
            <a:r>
              <a:rPr lang="ru-RU" sz="7200" dirty="0">
                <a:latin typeface="Times New Roman" pitchFamily="18" charset="0"/>
                <a:cs typeface="Times New Roman" pitchFamily="18" charset="0"/>
              </a:rPr>
              <a:t>сочинение по просмотренному </a:t>
            </a:r>
            <a:r>
              <a:rPr lang="ru-RU" sz="7200" dirty="0" smtClean="0">
                <a:latin typeface="Times New Roman" pitchFamily="18" charset="0"/>
                <a:cs typeface="Times New Roman" pitchFamily="18" charset="0"/>
              </a:rPr>
              <a:t>фильму;</a:t>
            </a:r>
            <a:endParaRPr lang="ru-RU" sz="7200" dirty="0">
              <a:latin typeface="Times New Roman" pitchFamily="18" charset="0"/>
              <a:cs typeface="Times New Roman" pitchFamily="18" charset="0"/>
            </a:endParaRPr>
          </a:p>
          <a:p>
            <a:r>
              <a:rPr lang="ru-RU" sz="7200" dirty="0">
                <a:latin typeface="Times New Roman" pitchFamily="18" charset="0"/>
                <a:cs typeface="Times New Roman" pitchFamily="18" charset="0"/>
              </a:rPr>
              <a:t>сочинение по рассказам </a:t>
            </a:r>
            <a:r>
              <a:rPr lang="ru-RU" sz="7200" dirty="0" smtClean="0">
                <a:latin typeface="Times New Roman" pitchFamily="18" charset="0"/>
                <a:cs typeface="Times New Roman" pitchFamily="18" charset="0"/>
              </a:rPr>
              <a:t>учителя;</a:t>
            </a:r>
            <a:endParaRPr lang="ru-RU" sz="7200" dirty="0">
              <a:latin typeface="Times New Roman" pitchFamily="18" charset="0"/>
              <a:cs typeface="Times New Roman" pitchFamily="18" charset="0"/>
            </a:endParaRPr>
          </a:p>
          <a:p>
            <a:r>
              <a:rPr lang="ru-RU" sz="7200" dirty="0" smtClean="0">
                <a:latin typeface="Times New Roman" pitchFamily="18" charset="0"/>
                <a:cs typeface="Times New Roman" pitchFamily="18" charset="0"/>
              </a:rPr>
              <a:t>по собственным наблюдениям;</a:t>
            </a:r>
            <a:endParaRPr lang="ru-RU" sz="7200" dirty="0">
              <a:latin typeface="Times New Roman" pitchFamily="18" charset="0"/>
              <a:cs typeface="Times New Roman" pitchFamily="18" charset="0"/>
            </a:endParaRPr>
          </a:p>
          <a:p>
            <a:r>
              <a:rPr lang="ru-RU" sz="7200" dirty="0" smtClean="0">
                <a:latin typeface="Times New Roman" pitchFamily="18" charset="0"/>
                <a:cs typeface="Times New Roman" pitchFamily="18" charset="0"/>
              </a:rPr>
              <a:t>по </a:t>
            </a:r>
            <a:r>
              <a:rPr lang="ru-RU" sz="7200" dirty="0">
                <a:latin typeface="Times New Roman" pitchFamily="18" charset="0"/>
                <a:cs typeface="Times New Roman" pitchFamily="18" charset="0"/>
              </a:rPr>
              <a:t>данному началу или концу, импровизация сказок и т.п</a:t>
            </a:r>
            <a:r>
              <a:rPr lang="ru-RU" sz="7200" dirty="0" smtClean="0">
                <a:latin typeface="Times New Roman" pitchFamily="18" charset="0"/>
                <a:cs typeface="Times New Roman" pitchFamily="18" charset="0"/>
              </a:rPr>
              <a:t>.</a:t>
            </a:r>
            <a:endParaRPr lang="ru-RU" sz="7200" dirty="0">
              <a:latin typeface="Times New Roman" pitchFamily="18" charset="0"/>
              <a:cs typeface="Times New Roman" pitchFamily="18" charset="0"/>
            </a:endParaRPr>
          </a:p>
          <a:p>
            <a:endParaRPr lang="ru-RU" dirty="0"/>
          </a:p>
        </p:txBody>
      </p:sp>
      <p:pic>
        <p:nvPicPr>
          <p:cNvPr id="8194" name="Picture 2" descr="C:\Documents and Settings\Людмила\Рабочий стол\Анимация\school_girl_reading_b_a_ha.gif"/>
          <p:cNvPicPr>
            <a:picLocks noChangeAspect="1" noChangeArrowheads="1" noCrop="1"/>
          </p:cNvPicPr>
          <p:nvPr/>
        </p:nvPicPr>
        <p:blipFill>
          <a:blip r:embed="rId2"/>
          <a:srcRect/>
          <a:stretch>
            <a:fillRect/>
          </a:stretch>
        </p:blipFill>
        <p:spPr bwMode="auto">
          <a:xfrm>
            <a:off x="7215206" y="2571744"/>
            <a:ext cx="1316500" cy="21431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blinds(horizontal)">
                                      <p:cBhvr>
                                        <p:cTn id="39" dur="500"/>
                                        <p:tgtEl>
                                          <p:spTgt spid="3">
                                            <p:txEl>
                                              <p:pRg st="4" end="4"/>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linds(horizontal)">
                                      <p:cBhvr>
                                        <p:cTn id="42" dur="500"/>
                                        <p:tgtEl>
                                          <p:spTgt spid="3">
                                            <p:txEl>
                                              <p:pRg st="5" end="5"/>
                                            </p:txEl>
                                          </p:spTgt>
                                        </p:tgtEl>
                                      </p:cBhvr>
                                    </p:animEffect>
                                  </p:childTnLst>
                                </p:cTn>
                              </p:par>
                              <p:par>
                                <p:cTn id="43" presetID="3" presetClass="entr" presetSubtype="10"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blinds(horizontal)">
                                      <p:cBhvr>
                                        <p:cTn id="45" dur="500"/>
                                        <p:tgtEl>
                                          <p:spTgt spid="3">
                                            <p:txEl>
                                              <p:pRg st="6" end="6"/>
                                            </p:txEl>
                                          </p:spTgt>
                                        </p:tgtEl>
                                      </p:cBhvr>
                                    </p:animEffect>
                                  </p:childTnLst>
                                </p:cTn>
                              </p:par>
                              <p:par>
                                <p:cTn id="46" presetID="3" presetClass="entr" presetSubtype="10" fill="hold"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blinds(horizontal)">
                                      <p:cBhvr>
                                        <p:cTn id="48" dur="500"/>
                                        <p:tgtEl>
                                          <p:spTgt spid="3">
                                            <p:txEl>
                                              <p:pRg st="7" end="7"/>
                                            </p:txEl>
                                          </p:spTgt>
                                        </p:tgtEl>
                                      </p:cBhvr>
                                    </p:animEffect>
                                  </p:childTnLst>
                                </p:cTn>
                              </p:par>
                              <p:par>
                                <p:cTn id="49" presetID="3" presetClass="entr" presetSubtype="1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500"/>
                                        <p:tgtEl>
                                          <p:spTgt spid="3">
                                            <p:txEl>
                                              <p:pRg st="8" end="8"/>
                                            </p:txEl>
                                          </p:spTgt>
                                        </p:tgtEl>
                                      </p:cBhvr>
                                    </p:animEffect>
                                  </p:childTnLst>
                                </p:cTn>
                              </p:par>
                              <p:par>
                                <p:cTn id="52" presetID="3" presetClass="entr" presetSubtype="10" fill="hold" nodeType="with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Effect transition="in" filter="blinds(horizontal)">
                                      <p:cBhvr>
                                        <p:cTn id="5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a:solidFill>
            <a:srgbClr val="F2FBD5"/>
          </a:solidFill>
        </p:spPr>
        <p:txBody>
          <a:bodyPr>
            <a:normAutofit fontScale="90000"/>
          </a:bodyPr>
          <a:lstStyle/>
          <a:p>
            <a:r>
              <a:rPr lang="ru-RU" sz="2800" b="1" dirty="0" smtClean="0"/>
              <a:t/>
            </a:r>
            <a:br>
              <a:rPr lang="ru-RU" sz="2800" b="1" dirty="0" smtClean="0"/>
            </a:br>
            <a:r>
              <a:rPr lang="ru-RU" sz="2800" b="1" dirty="0" smtClean="0"/>
              <a:t>Формирование </a:t>
            </a:r>
            <a:r>
              <a:rPr lang="ru-RU" sz="2800" b="1" dirty="0"/>
              <a:t>орфографической грамотности</a:t>
            </a:r>
            <a:r>
              <a:rPr lang="ru-RU" sz="2800" dirty="0"/>
              <a:t/>
            </a:r>
            <a:br>
              <a:rPr lang="ru-RU" sz="2800" dirty="0"/>
            </a:br>
            <a:endParaRPr lang="ru-RU" sz="2800" dirty="0"/>
          </a:p>
        </p:txBody>
      </p:sp>
      <p:sp>
        <p:nvSpPr>
          <p:cNvPr id="3" name="Содержимое 2"/>
          <p:cNvSpPr>
            <a:spLocks noGrp="1"/>
          </p:cNvSpPr>
          <p:nvPr>
            <p:ph idx="1"/>
          </p:nvPr>
        </p:nvSpPr>
        <p:spPr>
          <a:xfrm>
            <a:off x="457200" y="1071546"/>
            <a:ext cx="8229600" cy="5054617"/>
          </a:xfrm>
          <a:solidFill>
            <a:schemeClr val="bg1"/>
          </a:solidFill>
        </p:spPr>
        <p:txBody>
          <a:bodyPr>
            <a:normAutofit fontScale="85000" lnSpcReduction="20000"/>
          </a:bodyPr>
          <a:lstStyle/>
          <a:p>
            <a:r>
              <a:rPr lang="ru-RU" dirty="0" smtClean="0"/>
              <a:t> </a:t>
            </a:r>
            <a:r>
              <a:rPr lang="ru-RU" dirty="0"/>
              <a:t>увидеть орфограмму в слове;</a:t>
            </a:r>
          </a:p>
          <a:p>
            <a:r>
              <a:rPr lang="ru-RU" dirty="0" smtClean="0"/>
              <a:t>определить </a:t>
            </a:r>
            <a:r>
              <a:rPr lang="ru-RU" dirty="0"/>
              <a:t>ее вид: проверяемая или нет, если да, то к какой грамматико-орфографической теме относится. Вспомнить правило;</a:t>
            </a:r>
          </a:p>
          <a:p>
            <a:r>
              <a:rPr lang="ru-RU" dirty="0" smtClean="0"/>
              <a:t>определить </a:t>
            </a:r>
            <a:r>
              <a:rPr lang="ru-RU" dirty="0"/>
              <a:t>способ решения задачи в зависимости от типа (вида) орфограммы;</a:t>
            </a:r>
          </a:p>
          <a:p>
            <a:r>
              <a:rPr lang="ru-RU" dirty="0" smtClean="0"/>
              <a:t>составить </a:t>
            </a:r>
            <a:r>
              <a:rPr lang="ru-RU" dirty="0"/>
              <a:t>алгоритм решения </a:t>
            </a:r>
            <a:r>
              <a:rPr lang="ru-RU" dirty="0" smtClean="0"/>
              <a:t>задачи;</a:t>
            </a:r>
            <a:endParaRPr lang="ru-RU" dirty="0"/>
          </a:p>
          <a:p>
            <a:r>
              <a:rPr lang="ru-RU" dirty="0" smtClean="0"/>
              <a:t>выполнить </a:t>
            </a:r>
            <a:r>
              <a:rPr lang="ru-RU" dirty="0"/>
              <a:t>последовательность действий по алгоритму, т.е.  решить задачу;</a:t>
            </a:r>
          </a:p>
          <a:p>
            <a:r>
              <a:rPr lang="ru-RU" dirty="0" smtClean="0"/>
              <a:t>написать </a:t>
            </a:r>
            <a:r>
              <a:rPr lang="ru-RU" dirty="0"/>
              <a:t>слово </a:t>
            </a:r>
            <a:r>
              <a:rPr lang="ru-RU" dirty="0" smtClean="0"/>
              <a:t>и </a:t>
            </a:r>
            <a:r>
              <a:rPr lang="ru-RU" dirty="0"/>
              <a:t>осуществить самопроверку.</a:t>
            </a:r>
          </a:p>
          <a:p>
            <a:pPr>
              <a:buNone/>
            </a:pPr>
            <a:r>
              <a:rPr lang="ru-RU" dirty="0" smtClean="0"/>
              <a:t>       </a:t>
            </a:r>
            <a:r>
              <a:rPr lang="ru-RU" dirty="0" smtClean="0">
                <a:solidFill>
                  <a:srgbClr val="FF0000"/>
                </a:solidFill>
              </a:rPr>
              <a:t>В </a:t>
            </a:r>
            <a:r>
              <a:rPr lang="ru-RU" dirty="0">
                <a:solidFill>
                  <a:srgbClr val="FF0000"/>
                </a:solidFill>
              </a:rPr>
              <a:t>результате формируется </a:t>
            </a:r>
            <a:r>
              <a:rPr lang="ru-RU" b="1" dirty="0">
                <a:solidFill>
                  <a:srgbClr val="FF0000"/>
                </a:solidFill>
              </a:rPr>
              <a:t>орфографический навык.</a:t>
            </a:r>
            <a:r>
              <a:rPr lang="ru-RU" dirty="0">
                <a:solidFill>
                  <a:srgbClr val="FF0000"/>
                </a:solidFill>
              </a:rPr>
              <a:t>  Важным условием его выработки является </a:t>
            </a:r>
            <a:r>
              <a:rPr lang="ru-RU" b="1" dirty="0">
                <a:solidFill>
                  <a:srgbClr val="FF0000"/>
                </a:solidFill>
              </a:rPr>
              <a:t>предупреждение и исправление ошибок.</a:t>
            </a:r>
            <a:endParaRPr lang="ru-RU" dirty="0">
              <a:solidFill>
                <a:srgbClr val="FF0000"/>
              </a:solidFill>
            </a:endParaRP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a:solidFill>
            <a:schemeClr val="bg1"/>
          </a:solidFill>
        </p:spPr>
        <p:txBody>
          <a:bodyPr>
            <a:normAutofit fontScale="90000"/>
          </a:bodyPr>
          <a:lstStyle/>
          <a:p>
            <a:r>
              <a:rPr lang="ru-RU" sz="2800" b="1" dirty="0" smtClean="0"/>
              <a:t/>
            </a:r>
            <a:br>
              <a:rPr lang="ru-RU" sz="2800" b="1" dirty="0" smtClean="0"/>
            </a:br>
            <a:r>
              <a:rPr lang="ru-RU" sz="2800" b="1" dirty="0" smtClean="0">
                <a:solidFill>
                  <a:srgbClr val="FF0000"/>
                </a:solidFill>
              </a:rPr>
              <a:t>Причины </a:t>
            </a:r>
            <a:r>
              <a:rPr lang="ru-RU" sz="2800" b="1" dirty="0">
                <a:solidFill>
                  <a:srgbClr val="FF0000"/>
                </a:solidFill>
              </a:rPr>
              <a:t>трудностей обучения </a:t>
            </a:r>
            <a:r>
              <a:rPr lang="ru-RU" sz="2800" b="1" dirty="0" smtClean="0">
                <a:solidFill>
                  <a:srgbClr val="FF0000"/>
                </a:solidFill>
              </a:rPr>
              <a:t>письму</a:t>
            </a:r>
            <a:r>
              <a:rPr lang="ru-RU" sz="2800" dirty="0">
                <a:solidFill>
                  <a:srgbClr val="FF0000"/>
                </a:solidFill>
              </a:rPr>
              <a:t/>
            </a:r>
            <a:br>
              <a:rPr lang="ru-RU" sz="2800" dirty="0">
                <a:solidFill>
                  <a:srgbClr val="FF0000"/>
                </a:solidFill>
              </a:rPr>
            </a:br>
            <a:endParaRPr lang="ru-RU" sz="2800" dirty="0">
              <a:solidFill>
                <a:srgbClr val="FF0000"/>
              </a:solidFill>
            </a:endParaRPr>
          </a:p>
        </p:txBody>
      </p:sp>
      <p:sp>
        <p:nvSpPr>
          <p:cNvPr id="3" name="Содержимое 2"/>
          <p:cNvSpPr>
            <a:spLocks noGrp="1"/>
          </p:cNvSpPr>
          <p:nvPr>
            <p:ph idx="1"/>
          </p:nvPr>
        </p:nvSpPr>
        <p:spPr>
          <a:xfrm>
            <a:off x="457200" y="928670"/>
            <a:ext cx="8229600" cy="5197493"/>
          </a:xfrm>
          <a:ln w="76200">
            <a:solidFill>
              <a:srgbClr val="92D050"/>
            </a:solidFill>
          </a:ln>
        </p:spPr>
        <p:style>
          <a:lnRef idx="2">
            <a:schemeClr val="accent3"/>
          </a:lnRef>
          <a:fillRef idx="1">
            <a:schemeClr val="lt1"/>
          </a:fillRef>
          <a:effectRef idx="0">
            <a:schemeClr val="accent3"/>
          </a:effectRef>
          <a:fontRef idx="minor">
            <a:schemeClr val="dk1"/>
          </a:fontRef>
        </p:style>
        <p:txBody>
          <a:bodyPr>
            <a:normAutofit fontScale="92500" lnSpcReduction="20000"/>
          </a:bodyPr>
          <a:lstStyle/>
          <a:p>
            <a:r>
              <a:rPr lang="ru-RU" dirty="0">
                <a:latin typeface="Times New Roman" pitchFamily="18" charset="0"/>
                <a:cs typeface="Times New Roman" pitchFamily="18" charset="0"/>
              </a:rPr>
              <a:t>Одна из основных групп риска – более 30 % </a:t>
            </a:r>
            <a:r>
              <a:rPr lang="ru-RU" dirty="0" smtClean="0">
                <a:latin typeface="Times New Roman" pitchFamily="18" charset="0"/>
                <a:cs typeface="Times New Roman" pitchFamily="18" charset="0"/>
              </a:rPr>
              <a:t>детей </a:t>
            </a:r>
            <a:r>
              <a:rPr lang="ru-RU" dirty="0">
                <a:latin typeface="Times New Roman" pitchFamily="18" charset="0"/>
                <a:cs typeface="Times New Roman" pitchFamily="18" charset="0"/>
              </a:rPr>
              <a:t>- это ученики, имеющие в анамнезе (истории развития) патологию беременности и родов у мамы, родовые травмы, инфекционные и другие тяжелые заболевания в возрасте до года.</a:t>
            </a:r>
          </a:p>
          <a:p>
            <a:r>
              <a:rPr lang="ru-RU" dirty="0">
                <a:latin typeface="Times New Roman" pitchFamily="18" charset="0"/>
                <a:cs typeface="Times New Roman" pitchFamily="18" charset="0"/>
              </a:rPr>
              <a:t>Еще одна “группа риска” - это дети ослабленные, </a:t>
            </a:r>
            <a:r>
              <a:rPr lang="ru-RU" dirty="0" smtClean="0">
                <a:latin typeface="Times New Roman" pitchFamily="18" charset="0"/>
                <a:cs typeface="Times New Roman" pitchFamily="18" charset="0"/>
              </a:rPr>
              <a:t>часто болеющие;</a:t>
            </a:r>
          </a:p>
          <a:p>
            <a:r>
              <a:rPr lang="ru-RU" dirty="0">
                <a:latin typeface="Times New Roman" pitchFamily="18" charset="0"/>
                <a:cs typeface="Times New Roman" pitchFamily="18" charset="0"/>
              </a:rPr>
              <a:t>дети с различными неврологическими </a:t>
            </a:r>
            <a:r>
              <a:rPr lang="ru-RU" dirty="0" smtClean="0">
                <a:latin typeface="Times New Roman" pitchFamily="18" charset="0"/>
                <a:cs typeface="Times New Roman" pitchFamily="18" charset="0"/>
              </a:rPr>
              <a:t>нарушениями;</a:t>
            </a:r>
          </a:p>
          <a:p>
            <a:r>
              <a:rPr lang="ru-RU" dirty="0">
                <a:latin typeface="Times New Roman" pitchFamily="18" charset="0"/>
                <a:cs typeface="Times New Roman" pitchFamily="18" charset="0"/>
              </a:rPr>
              <a:t>дети, у которых имеется задержка в развитии тех или иных </a:t>
            </a:r>
            <a:r>
              <a:rPr lang="ru-RU" dirty="0" smtClean="0">
                <a:latin typeface="Times New Roman" pitchFamily="18" charset="0"/>
                <a:cs typeface="Times New Roman" pitchFamily="18" charset="0"/>
              </a:rPr>
              <a:t>функций</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(моторика, речь и пр.).</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500066"/>
          </a:xfrm>
          <a:solidFill>
            <a:schemeClr val="bg1"/>
          </a:solidFill>
        </p:spPr>
        <p:txBody>
          <a:bodyPr>
            <a:normAutofit fontScale="90000"/>
          </a:bodyPr>
          <a:lstStyle/>
          <a:p>
            <a:r>
              <a:rPr lang="ru-RU" sz="2400" b="1" dirty="0" smtClean="0"/>
              <a:t/>
            </a:r>
            <a:br>
              <a:rPr lang="ru-RU" sz="2400" b="1" dirty="0" smtClean="0"/>
            </a:br>
            <a:r>
              <a:rPr lang="ru-RU" sz="2400" b="1" dirty="0"/>
              <a:t/>
            </a:r>
            <a:br>
              <a:rPr lang="ru-RU" sz="2400" b="1" dirty="0"/>
            </a:br>
            <a:r>
              <a:rPr lang="ru-RU" sz="2400" b="1" dirty="0" smtClean="0">
                <a:solidFill>
                  <a:srgbClr val="FF0000"/>
                </a:solidFill>
              </a:rPr>
              <a:t>Классификация </a:t>
            </a:r>
            <a:r>
              <a:rPr lang="ru-RU" sz="2400" b="1" dirty="0" err="1" smtClean="0">
                <a:solidFill>
                  <a:srgbClr val="FF0000"/>
                </a:solidFill>
              </a:rPr>
              <a:t>дисграфических</a:t>
            </a:r>
            <a:r>
              <a:rPr lang="ru-RU" sz="2400" b="1" dirty="0" smtClean="0">
                <a:solidFill>
                  <a:srgbClr val="FF0000"/>
                </a:solidFill>
              </a:rPr>
              <a:t> ошибок</a:t>
            </a:r>
            <a:r>
              <a:rPr lang="ru-RU" sz="2400" dirty="0" smtClean="0">
                <a:solidFill>
                  <a:srgbClr val="FF0000"/>
                </a:solidFill>
              </a:rPr>
              <a:t/>
            </a:r>
            <a:br>
              <a:rPr lang="ru-RU" sz="2400" dirty="0" smtClean="0">
                <a:solidFill>
                  <a:srgbClr val="FF0000"/>
                </a:solidFill>
              </a:rPr>
            </a:br>
            <a:r>
              <a:rPr lang="ru-RU" sz="2400" dirty="0" smtClean="0"/>
              <a:t/>
            </a:r>
            <a:br>
              <a:rPr lang="ru-RU" sz="2400" dirty="0" smtClean="0"/>
            </a:br>
            <a:endParaRPr lang="ru-RU" sz="2400" dirty="0"/>
          </a:p>
        </p:txBody>
      </p:sp>
      <p:sp>
        <p:nvSpPr>
          <p:cNvPr id="3" name="Содержимое 2"/>
          <p:cNvSpPr>
            <a:spLocks noGrp="1"/>
          </p:cNvSpPr>
          <p:nvPr>
            <p:ph idx="1"/>
          </p:nvPr>
        </p:nvSpPr>
        <p:spPr>
          <a:xfrm>
            <a:off x="457200" y="928670"/>
            <a:ext cx="8229600" cy="5197493"/>
          </a:xfrm>
          <a:solidFill>
            <a:schemeClr val="bg1"/>
          </a:solidFill>
        </p:spPr>
        <p:txBody>
          <a:bodyPr>
            <a:normAutofit fontScale="70000" lnSpcReduction="20000"/>
          </a:bodyPr>
          <a:lstStyle/>
          <a:p>
            <a:pPr lvl="0" algn="ctr">
              <a:buNone/>
            </a:pPr>
            <a:r>
              <a:rPr lang="ru-RU" dirty="0" smtClean="0"/>
              <a:t>            </a:t>
            </a:r>
            <a:r>
              <a:rPr lang="ru-RU" b="1" dirty="0" smtClean="0">
                <a:solidFill>
                  <a:srgbClr val="00B0F0"/>
                </a:solidFill>
              </a:rPr>
              <a:t>Ошибки, обусловленные </a:t>
            </a:r>
            <a:r>
              <a:rPr lang="ru-RU" b="1" dirty="0" err="1" smtClean="0">
                <a:solidFill>
                  <a:srgbClr val="00B0F0"/>
                </a:solidFill>
              </a:rPr>
              <a:t>несформированностью</a:t>
            </a:r>
            <a:r>
              <a:rPr lang="ru-RU" b="1" dirty="0" smtClean="0">
                <a:solidFill>
                  <a:srgbClr val="00B0F0"/>
                </a:solidFill>
              </a:rPr>
              <a:t> фонематических    процессов и слухового восприятия</a:t>
            </a:r>
          </a:p>
          <a:p>
            <a:pPr lvl="0"/>
            <a:r>
              <a:rPr lang="ru-RU" dirty="0" smtClean="0"/>
              <a:t>Попуски </a:t>
            </a:r>
            <a:r>
              <a:rPr lang="ru-RU" dirty="0"/>
              <a:t>гласных </a:t>
            </a:r>
            <a:r>
              <a:rPr lang="ru-RU" dirty="0" smtClean="0"/>
              <a:t>букв</a:t>
            </a:r>
            <a:endParaRPr lang="ru-RU" dirty="0"/>
          </a:p>
          <a:p>
            <a:pPr lvl="0"/>
            <a:r>
              <a:rPr lang="ru-RU" dirty="0"/>
              <a:t>Пропуски согласных </a:t>
            </a:r>
            <a:r>
              <a:rPr lang="ru-RU" dirty="0" smtClean="0"/>
              <a:t>букв</a:t>
            </a:r>
            <a:endParaRPr lang="ru-RU" dirty="0"/>
          </a:p>
          <a:p>
            <a:pPr lvl="0"/>
            <a:r>
              <a:rPr lang="ru-RU" dirty="0"/>
              <a:t>Пропуски слогов и частей </a:t>
            </a:r>
            <a:r>
              <a:rPr lang="ru-RU" dirty="0" smtClean="0"/>
              <a:t>слова</a:t>
            </a:r>
            <a:endParaRPr lang="ru-RU" dirty="0"/>
          </a:p>
          <a:p>
            <a:pPr lvl="0"/>
            <a:r>
              <a:rPr lang="ru-RU" dirty="0"/>
              <a:t>Замена </a:t>
            </a:r>
            <a:r>
              <a:rPr lang="ru-RU" dirty="0" smtClean="0"/>
              <a:t>гласных</a:t>
            </a:r>
            <a:endParaRPr lang="ru-RU" dirty="0"/>
          </a:p>
          <a:p>
            <a:pPr lvl="0"/>
            <a:r>
              <a:rPr lang="ru-RU" dirty="0"/>
              <a:t>Замена </a:t>
            </a:r>
            <a:r>
              <a:rPr lang="ru-RU" dirty="0" smtClean="0"/>
              <a:t>согласных</a:t>
            </a:r>
            <a:endParaRPr lang="ru-RU" dirty="0"/>
          </a:p>
          <a:p>
            <a:pPr lvl="0"/>
            <a:r>
              <a:rPr lang="ru-RU" dirty="0"/>
              <a:t>Перестановка букв и </a:t>
            </a:r>
            <a:r>
              <a:rPr lang="ru-RU" dirty="0" smtClean="0"/>
              <a:t>слогов</a:t>
            </a:r>
            <a:endParaRPr lang="ru-RU" dirty="0"/>
          </a:p>
          <a:p>
            <a:pPr lvl="0"/>
            <a:r>
              <a:rPr lang="ru-RU" dirty="0" err="1"/>
              <a:t>Недописывание</a:t>
            </a:r>
            <a:r>
              <a:rPr lang="ru-RU" dirty="0"/>
              <a:t> букв и </a:t>
            </a:r>
            <a:r>
              <a:rPr lang="ru-RU" dirty="0" smtClean="0"/>
              <a:t>слогов</a:t>
            </a:r>
            <a:endParaRPr lang="ru-RU" dirty="0"/>
          </a:p>
          <a:p>
            <a:pPr lvl="0"/>
            <a:r>
              <a:rPr lang="ru-RU" dirty="0"/>
              <a:t>Наращивание слов лишними буквами и </a:t>
            </a:r>
            <a:r>
              <a:rPr lang="ru-RU" dirty="0" smtClean="0"/>
              <a:t>слогами</a:t>
            </a:r>
            <a:endParaRPr lang="ru-RU" dirty="0"/>
          </a:p>
          <a:p>
            <a:pPr lvl="0"/>
            <a:r>
              <a:rPr lang="ru-RU" dirty="0"/>
              <a:t>Искажение </a:t>
            </a:r>
            <a:r>
              <a:rPr lang="ru-RU" dirty="0" smtClean="0"/>
              <a:t>слова</a:t>
            </a:r>
            <a:endParaRPr lang="ru-RU" dirty="0"/>
          </a:p>
          <a:p>
            <a:pPr lvl="0"/>
            <a:r>
              <a:rPr lang="ru-RU" dirty="0"/>
              <a:t>Слитное написание слов и их произвольное </a:t>
            </a:r>
            <a:r>
              <a:rPr lang="ru-RU" dirty="0" smtClean="0"/>
              <a:t>деление</a:t>
            </a:r>
            <a:endParaRPr lang="ru-RU" dirty="0"/>
          </a:p>
          <a:p>
            <a:pPr lvl="0"/>
            <a:r>
              <a:rPr lang="ru-RU" dirty="0"/>
              <a:t>Неумение определять границы предложения в тексте, слитное написание </a:t>
            </a:r>
            <a:r>
              <a:rPr lang="ru-RU" dirty="0" smtClean="0"/>
              <a:t>предложений</a:t>
            </a:r>
            <a:endParaRPr lang="ru-RU" dirty="0"/>
          </a:p>
          <a:p>
            <a:pPr lvl="0"/>
            <a:r>
              <a:rPr lang="ru-RU" dirty="0"/>
              <a:t>Нарушение смягчения </a:t>
            </a:r>
            <a:r>
              <a:rPr lang="ru-RU" dirty="0" smtClean="0"/>
              <a:t>согласных</a:t>
            </a:r>
            <a:endParaRPr lang="ru-RU" dirty="0"/>
          </a:p>
          <a:p>
            <a:endParaRPr lang="ru-RU" dirty="0"/>
          </a:p>
        </p:txBody>
      </p:sp>
      <p:pic>
        <p:nvPicPr>
          <p:cNvPr id="7170" name="Picture 2" descr="C:\Documents and Settings\Людмила\Рабочий стол\Анимация\young_librarian_stamp_a_lc.gif"/>
          <p:cNvPicPr>
            <a:picLocks noChangeAspect="1" noChangeArrowheads="1" noCrop="1"/>
          </p:cNvPicPr>
          <p:nvPr/>
        </p:nvPicPr>
        <p:blipFill>
          <a:blip r:embed="rId2"/>
          <a:srcRect/>
          <a:stretch>
            <a:fillRect/>
          </a:stretch>
        </p:blipFill>
        <p:spPr bwMode="auto">
          <a:xfrm>
            <a:off x="7072330" y="2000240"/>
            <a:ext cx="1552575" cy="13049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heckerboard(across)">
                                      <p:cBhvr>
                                        <p:cTn id="19" dur="500"/>
                                        <p:tgtEl>
                                          <p:spTgt spid="3">
                                            <p:txEl>
                                              <p:pRg st="1" end="1"/>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checkerboard(across)">
                                      <p:cBhvr>
                                        <p:cTn id="25" dur="500"/>
                                        <p:tgtEl>
                                          <p:spTgt spid="3">
                                            <p:txEl>
                                              <p:pRg st="3" end="3"/>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heckerboard(across)">
                                      <p:cBhvr>
                                        <p:cTn id="28" dur="500"/>
                                        <p:tgtEl>
                                          <p:spTgt spid="3">
                                            <p:txEl>
                                              <p:pRg st="4" end="4"/>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heckerboard(across)">
                                      <p:cBhvr>
                                        <p:cTn id="31" dur="500"/>
                                        <p:tgtEl>
                                          <p:spTgt spid="3">
                                            <p:txEl>
                                              <p:pRg st="5" end="5"/>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checkerboard(across)">
                                      <p:cBhvr>
                                        <p:cTn id="34" dur="500"/>
                                        <p:tgtEl>
                                          <p:spTgt spid="3">
                                            <p:txEl>
                                              <p:pRg st="6" end="6"/>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heckerboard(across)">
                                      <p:cBhvr>
                                        <p:cTn id="37" dur="500"/>
                                        <p:tgtEl>
                                          <p:spTgt spid="3">
                                            <p:txEl>
                                              <p:pRg st="7" end="7"/>
                                            </p:txEl>
                                          </p:spTgt>
                                        </p:tgtEl>
                                      </p:cBhvr>
                                    </p:animEffect>
                                  </p:childTnLst>
                                </p:cTn>
                              </p:par>
                              <p:par>
                                <p:cTn id="38" presetID="5" presetClass="entr" presetSubtype="10" fill="hold" nodeType="with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checkerboard(across)">
                                      <p:cBhvr>
                                        <p:cTn id="40" dur="500"/>
                                        <p:tgtEl>
                                          <p:spTgt spid="3">
                                            <p:txEl>
                                              <p:pRg st="8" end="8"/>
                                            </p:txEl>
                                          </p:spTgt>
                                        </p:tgtEl>
                                      </p:cBhvr>
                                    </p:animEffect>
                                  </p:childTnLst>
                                </p:cTn>
                              </p:par>
                              <p:par>
                                <p:cTn id="41" presetID="5" presetClass="entr" presetSubtype="10"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checkerboard(across)">
                                      <p:cBhvr>
                                        <p:cTn id="43" dur="500"/>
                                        <p:tgtEl>
                                          <p:spTgt spid="3">
                                            <p:txEl>
                                              <p:pRg st="9" end="9"/>
                                            </p:txEl>
                                          </p:spTgt>
                                        </p:tgtEl>
                                      </p:cBhvr>
                                    </p:animEffect>
                                  </p:childTnLst>
                                </p:cTn>
                              </p:par>
                              <p:par>
                                <p:cTn id="44" presetID="5" presetClass="entr" presetSubtype="10" fill="hold" nodeType="withEffect">
                                  <p:stCondLst>
                                    <p:cond delay="0"/>
                                  </p:stCondLst>
                                  <p:childTnLst>
                                    <p:set>
                                      <p:cBhvr>
                                        <p:cTn id="45"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46" dur="500"/>
                                        <p:tgtEl>
                                          <p:spTgt spid="3">
                                            <p:txEl>
                                              <p:pRg st="10" end="10"/>
                                            </p:txEl>
                                          </p:spTgt>
                                        </p:tgtEl>
                                      </p:cBhvr>
                                    </p:animEffect>
                                  </p:childTnLst>
                                </p:cTn>
                              </p:par>
                              <p:par>
                                <p:cTn id="47" presetID="5" presetClass="entr" presetSubtype="10" fill="hold" nodeType="with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49" dur="500"/>
                                        <p:tgtEl>
                                          <p:spTgt spid="3">
                                            <p:txEl>
                                              <p:pRg st="11" end="11"/>
                                            </p:txEl>
                                          </p:spTgt>
                                        </p:tgtEl>
                                      </p:cBhvr>
                                    </p:animEffect>
                                  </p:childTnLst>
                                </p:cTn>
                              </p:par>
                              <p:par>
                                <p:cTn id="50" presetID="5" presetClass="entr" presetSubtype="10" fill="hold" nodeType="withEffect">
                                  <p:stCondLst>
                                    <p:cond delay="0"/>
                                  </p:stCondLst>
                                  <p:childTnLst>
                                    <p:set>
                                      <p:cBhvr>
                                        <p:cTn id="51" dur="1" fill="hold">
                                          <p:stCondLst>
                                            <p:cond delay="0"/>
                                          </p:stCondLst>
                                        </p:cTn>
                                        <p:tgtEl>
                                          <p:spTgt spid="3">
                                            <p:txEl>
                                              <p:pRg st="12" end="12"/>
                                            </p:txEl>
                                          </p:spTgt>
                                        </p:tgtEl>
                                        <p:attrNameLst>
                                          <p:attrName>style.visibility</p:attrName>
                                        </p:attrNameLst>
                                      </p:cBhvr>
                                      <p:to>
                                        <p:strVal val="visible"/>
                                      </p:to>
                                    </p:set>
                                    <p:animEffect transition="in" filter="checkerboard(across)">
                                      <p:cBhvr>
                                        <p:cTn id="5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785818"/>
          </a:xfrm>
          <a:solidFill>
            <a:schemeClr val="bg1"/>
          </a:solidFill>
        </p:spPr>
        <p:txBody>
          <a:bodyPr>
            <a:normAutofit fontScale="90000"/>
          </a:bodyPr>
          <a:lstStyle/>
          <a:p>
            <a:r>
              <a:rPr lang="ru-RU" sz="2400" b="1" dirty="0" smtClean="0">
                <a:solidFill>
                  <a:srgbClr val="00B0F0"/>
                </a:solidFill>
                <a:latin typeface="Times New Roman" pitchFamily="18" charset="0"/>
                <a:cs typeface="Times New Roman" pitchFamily="18" charset="0"/>
              </a:rPr>
              <a:t/>
            </a:r>
            <a:br>
              <a:rPr lang="ru-RU" sz="2400" b="1" dirty="0" smtClean="0">
                <a:solidFill>
                  <a:srgbClr val="00B0F0"/>
                </a:solidFill>
                <a:latin typeface="Times New Roman" pitchFamily="18" charset="0"/>
                <a:cs typeface="Times New Roman" pitchFamily="18" charset="0"/>
              </a:rPr>
            </a:br>
            <a:r>
              <a:rPr lang="ru-RU" sz="2000" b="1" dirty="0" smtClean="0">
                <a:solidFill>
                  <a:srgbClr val="FF0000"/>
                </a:solidFill>
                <a:latin typeface="Times New Roman" pitchFamily="18" charset="0"/>
                <a:cs typeface="Times New Roman" pitchFamily="18" charset="0"/>
              </a:rPr>
              <a:t>Ошибки, обусловленные </a:t>
            </a:r>
            <a:r>
              <a:rPr lang="ru-RU" sz="2000" b="1" dirty="0" err="1" smtClean="0">
                <a:solidFill>
                  <a:srgbClr val="FF0000"/>
                </a:solidFill>
                <a:latin typeface="Times New Roman" pitchFamily="18" charset="0"/>
                <a:cs typeface="Times New Roman" pitchFamily="18" charset="0"/>
              </a:rPr>
              <a:t>несформированностью</a:t>
            </a:r>
            <a:r>
              <a:rPr lang="ru-RU" sz="2000" b="1" dirty="0" smtClean="0">
                <a:solidFill>
                  <a:srgbClr val="FF0000"/>
                </a:solidFill>
                <a:latin typeface="Times New Roman" pitchFamily="18" charset="0"/>
                <a:cs typeface="Times New Roman" pitchFamily="18" charset="0"/>
              </a:rPr>
              <a:t> лексико-грамматической стороны речи</a:t>
            </a:r>
            <a:r>
              <a:rPr lang="ru-RU" sz="2400" dirty="0" smtClean="0"/>
              <a:t/>
            </a:r>
            <a:br>
              <a:rPr lang="ru-RU" sz="2400" dirty="0" smtClean="0"/>
            </a:br>
            <a:endParaRPr lang="ru-RU" sz="2400" dirty="0"/>
          </a:p>
        </p:txBody>
      </p:sp>
      <p:sp>
        <p:nvSpPr>
          <p:cNvPr id="3" name="Содержимое 2"/>
          <p:cNvSpPr>
            <a:spLocks noGrp="1"/>
          </p:cNvSpPr>
          <p:nvPr>
            <p:ph idx="1"/>
          </p:nvPr>
        </p:nvSpPr>
        <p:spPr>
          <a:xfrm>
            <a:off x="457200" y="1071546"/>
            <a:ext cx="8229600" cy="5357850"/>
          </a:xfrm>
          <a:solidFill>
            <a:schemeClr val="bg1"/>
          </a:solidFill>
        </p:spPr>
        <p:txBody>
          <a:bodyPr>
            <a:normAutofit fontScale="25000" lnSpcReduction="20000"/>
          </a:bodyPr>
          <a:lstStyle/>
          <a:p>
            <a:pPr lvl="0"/>
            <a:r>
              <a:rPr lang="ru-RU" sz="7200" dirty="0" smtClean="0">
                <a:latin typeface="Times New Roman" pitchFamily="18" charset="0"/>
                <a:cs typeface="Times New Roman" pitchFamily="18" charset="0"/>
              </a:rPr>
              <a:t>нарушения </a:t>
            </a:r>
            <a:r>
              <a:rPr lang="ru-RU" sz="7200" dirty="0">
                <a:latin typeface="Times New Roman" pitchFamily="18" charset="0"/>
                <a:cs typeface="Times New Roman" pitchFamily="18" charset="0"/>
              </a:rPr>
              <a:t>согласования </a:t>
            </a:r>
            <a:r>
              <a:rPr lang="ru-RU" sz="7200" dirty="0" smtClean="0">
                <a:latin typeface="Times New Roman" pitchFamily="18" charset="0"/>
                <a:cs typeface="Times New Roman" pitchFamily="18" charset="0"/>
              </a:rPr>
              <a:t>слов;</a:t>
            </a:r>
            <a:endParaRPr lang="ru-RU" sz="7200" dirty="0">
              <a:latin typeface="Times New Roman" pitchFamily="18" charset="0"/>
              <a:cs typeface="Times New Roman" pitchFamily="18" charset="0"/>
            </a:endParaRPr>
          </a:p>
          <a:p>
            <a:pPr lvl="0"/>
            <a:r>
              <a:rPr lang="ru-RU" sz="7200" dirty="0" smtClean="0">
                <a:latin typeface="Times New Roman" pitchFamily="18" charset="0"/>
                <a:cs typeface="Times New Roman" pitchFamily="18" charset="0"/>
              </a:rPr>
              <a:t>нарушения управления;</a:t>
            </a:r>
            <a:endParaRPr lang="ru-RU" sz="7200" dirty="0">
              <a:latin typeface="Times New Roman" pitchFamily="18" charset="0"/>
              <a:cs typeface="Times New Roman" pitchFamily="18" charset="0"/>
            </a:endParaRPr>
          </a:p>
          <a:p>
            <a:pPr lvl="0"/>
            <a:r>
              <a:rPr lang="ru-RU" sz="7200" dirty="0" smtClean="0">
                <a:latin typeface="Times New Roman" pitchFamily="18" charset="0"/>
                <a:cs typeface="Times New Roman" pitchFamily="18" charset="0"/>
              </a:rPr>
              <a:t>замена </a:t>
            </a:r>
            <a:r>
              <a:rPr lang="ru-RU" sz="7200" dirty="0">
                <a:latin typeface="Times New Roman" pitchFamily="18" charset="0"/>
                <a:cs typeface="Times New Roman" pitchFamily="18" charset="0"/>
              </a:rPr>
              <a:t>слов по звуковому </a:t>
            </a:r>
            <a:r>
              <a:rPr lang="ru-RU" sz="7200" dirty="0" smtClean="0">
                <a:latin typeface="Times New Roman" pitchFamily="18" charset="0"/>
                <a:cs typeface="Times New Roman" pitchFamily="18" charset="0"/>
              </a:rPr>
              <a:t>сходству;</a:t>
            </a:r>
            <a:endParaRPr lang="ru-RU" sz="7200" dirty="0">
              <a:latin typeface="Times New Roman" pitchFamily="18" charset="0"/>
              <a:cs typeface="Times New Roman" pitchFamily="18" charset="0"/>
            </a:endParaRPr>
          </a:p>
          <a:p>
            <a:pPr lvl="0"/>
            <a:r>
              <a:rPr lang="ru-RU" sz="7200" dirty="0" smtClean="0">
                <a:latin typeface="Times New Roman" pitchFamily="18" charset="0"/>
                <a:cs typeface="Times New Roman" pitchFamily="18" charset="0"/>
              </a:rPr>
              <a:t>слитное </a:t>
            </a:r>
            <a:r>
              <a:rPr lang="ru-RU" sz="7200" dirty="0">
                <a:latin typeface="Times New Roman" pitchFamily="18" charset="0"/>
                <a:cs typeface="Times New Roman" pitchFamily="18" charset="0"/>
              </a:rPr>
              <a:t>написание предлогов и раздельное написание </a:t>
            </a:r>
            <a:r>
              <a:rPr lang="ru-RU" sz="7200" dirty="0" smtClean="0">
                <a:latin typeface="Times New Roman" pitchFamily="18" charset="0"/>
                <a:cs typeface="Times New Roman" pitchFamily="18" charset="0"/>
              </a:rPr>
              <a:t>приставок.</a:t>
            </a:r>
          </a:p>
          <a:p>
            <a:pPr lvl="0"/>
            <a:endParaRPr lang="ru-RU" sz="7200" dirty="0">
              <a:latin typeface="Times New Roman" pitchFamily="18" charset="0"/>
              <a:cs typeface="Times New Roman" pitchFamily="18" charset="0"/>
            </a:endParaRPr>
          </a:p>
          <a:p>
            <a:pPr algn="ctr">
              <a:buNone/>
            </a:pPr>
            <a:r>
              <a:rPr lang="ru-RU" sz="7200" dirty="0" smtClean="0">
                <a:latin typeface="Times New Roman" pitchFamily="18" charset="0"/>
                <a:cs typeface="Times New Roman" pitchFamily="18" charset="0"/>
              </a:rPr>
              <a:t>      </a:t>
            </a:r>
            <a:r>
              <a:rPr lang="ru-RU" sz="7200" b="1" dirty="0" smtClean="0">
                <a:solidFill>
                  <a:srgbClr val="FF0000"/>
                </a:solidFill>
                <a:latin typeface="Times New Roman" pitchFamily="18" charset="0"/>
                <a:cs typeface="Times New Roman" pitchFamily="18" charset="0"/>
              </a:rPr>
              <a:t>Ошибки</a:t>
            </a:r>
            <a:r>
              <a:rPr lang="ru-RU" sz="7200" b="1" dirty="0">
                <a:solidFill>
                  <a:srgbClr val="FF0000"/>
                </a:solidFill>
                <a:latin typeface="Times New Roman" pitchFamily="18" charset="0"/>
                <a:cs typeface="Times New Roman" pitchFamily="18" charset="0"/>
              </a:rPr>
              <a:t>, обусловленные </a:t>
            </a:r>
            <a:r>
              <a:rPr lang="ru-RU" sz="7200" b="1" dirty="0" err="1">
                <a:solidFill>
                  <a:srgbClr val="FF0000"/>
                </a:solidFill>
                <a:latin typeface="Times New Roman" pitchFamily="18" charset="0"/>
                <a:cs typeface="Times New Roman" pitchFamily="18" charset="0"/>
              </a:rPr>
              <a:t>несформированностью</a:t>
            </a:r>
            <a:r>
              <a:rPr lang="ru-RU" sz="7200" b="1" dirty="0">
                <a:solidFill>
                  <a:srgbClr val="FF0000"/>
                </a:solidFill>
                <a:latin typeface="Times New Roman" pitchFamily="18" charset="0"/>
                <a:cs typeface="Times New Roman" pitchFamily="18" charset="0"/>
              </a:rPr>
              <a:t> зрительного узнавания, анализа и синтеза, </a:t>
            </a:r>
            <a:r>
              <a:rPr lang="ru-RU" sz="7200" b="1" dirty="0" smtClean="0">
                <a:solidFill>
                  <a:srgbClr val="FF0000"/>
                </a:solidFill>
                <a:latin typeface="Times New Roman" pitchFamily="18" charset="0"/>
                <a:cs typeface="Times New Roman" pitchFamily="18" charset="0"/>
              </a:rPr>
              <a:t>пространственного восприятия</a:t>
            </a:r>
            <a:endParaRPr lang="ru-RU" sz="7200" b="1" dirty="0">
              <a:solidFill>
                <a:srgbClr val="FF0000"/>
              </a:solidFill>
              <a:latin typeface="Times New Roman" pitchFamily="18" charset="0"/>
              <a:cs typeface="Times New Roman" pitchFamily="18" charset="0"/>
            </a:endParaRPr>
          </a:p>
          <a:p>
            <a:pPr lvl="0"/>
            <a:r>
              <a:rPr lang="ru-RU" sz="7200" dirty="0">
                <a:latin typeface="Times New Roman" pitchFamily="18" charset="0"/>
                <a:cs typeface="Times New Roman" pitchFamily="18" charset="0"/>
              </a:rPr>
              <a:t>замена </a:t>
            </a:r>
            <a:r>
              <a:rPr lang="ru-RU" sz="7200" dirty="0" smtClean="0">
                <a:latin typeface="Times New Roman" pitchFamily="18" charset="0"/>
                <a:cs typeface="Times New Roman" pitchFamily="18" charset="0"/>
              </a:rPr>
              <a:t>букв;</a:t>
            </a:r>
            <a:endParaRPr lang="ru-RU" sz="7200" dirty="0">
              <a:latin typeface="Times New Roman" pitchFamily="18" charset="0"/>
              <a:cs typeface="Times New Roman" pitchFamily="18" charset="0"/>
            </a:endParaRPr>
          </a:p>
          <a:p>
            <a:pPr lvl="0"/>
            <a:r>
              <a:rPr lang="ru-RU" sz="7200" dirty="0">
                <a:latin typeface="Times New Roman" pitchFamily="18" charset="0"/>
                <a:cs typeface="Times New Roman" pitchFamily="18" charset="0"/>
              </a:rPr>
              <a:t>зеркальное написание букв: с, э, Ю;</a:t>
            </a:r>
          </a:p>
          <a:p>
            <a:pPr lvl="0"/>
            <a:r>
              <a:rPr lang="ru-RU" sz="7200" dirty="0">
                <a:latin typeface="Times New Roman" pitchFamily="18" charset="0"/>
                <a:cs typeface="Times New Roman" pitchFamily="18" charset="0"/>
              </a:rPr>
              <a:t>пропуски, лишние или неправильно расположенные элементы букв.</a:t>
            </a:r>
          </a:p>
          <a:p>
            <a:pPr algn="ctr">
              <a:buNone/>
            </a:pPr>
            <a:endParaRPr lang="ru-RU" sz="7200" b="1" dirty="0" smtClean="0">
              <a:solidFill>
                <a:srgbClr val="00B0F0"/>
              </a:solidFill>
              <a:latin typeface="Times New Roman" pitchFamily="18" charset="0"/>
              <a:cs typeface="Times New Roman" pitchFamily="18" charset="0"/>
            </a:endParaRPr>
          </a:p>
          <a:p>
            <a:pPr algn="ctr">
              <a:buNone/>
            </a:pPr>
            <a:r>
              <a:rPr lang="ru-RU" sz="7200" b="1" dirty="0" smtClean="0">
                <a:solidFill>
                  <a:srgbClr val="FF0000"/>
                </a:solidFill>
                <a:latin typeface="Times New Roman" pitchFamily="18" charset="0"/>
                <a:cs typeface="Times New Roman" pitchFamily="18" charset="0"/>
              </a:rPr>
              <a:t>Ошибки</a:t>
            </a:r>
            <a:r>
              <a:rPr lang="ru-RU" sz="7200" b="1" dirty="0">
                <a:solidFill>
                  <a:srgbClr val="FF0000"/>
                </a:solidFill>
                <a:latin typeface="Times New Roman" pitchFamily="18" charset="0"/>
                <a:cs typeface="Times New Roman" pitchFamily="18" charset="0"/>
              </a:rPr>
              <a:t>, обусловленные неспособностью детей усвоить большой объем материала, запомнить и употребить на письме усвоенные </a:t>
            </a:r>
            <a:r>
              <a:rPr lang="ru-RU" sz="7200" b="1" dirty="0" smtClean="0">
                <a:solidFill>
                  <a:srgbClr val="FF0000"/>
                </a:solidFill>
                <a:latin typeface="Times New Roman" pitchFamily="18" charset="0"/>
                <a:cs typeface="Times New Roman" pitchFamily="18" charset="0"/>
              </a:rPr>
              <a:t>правила </a:t>
            </a:r>
            <a:r>
              <a:rPr lang="ru-RU" sz="7200" b="1" dirty="0">
                <a:solidFill>
                  <a:srgbClr val="FF0000"/>
                </a:solidFill>
                <a:latin typeface="Times New Roman" pitchFamily="18" charset="0"/>
                <a:cs typeface="Times New Roman" pitchFamily="18" charset="0"/>
              </a:rPr>
              <a:t>орфографии </a:t>
            </a:r>
          </a:p>
          <a:p>
            <a:pPr lvl="0"/>
            <a:r>
              <a:rPr lang="ru-RU" sz="7200" dirty="0">
                <a:latin typeface="Times New Roman" pitchFamily="18" charset="0"/>
                <a:cs typeface="Times New Roman" pitchFamily="18" charset="0"/>
              </a:rPr>
              <a:t>безударная гласная в корне </a:t>
            </a:r>
            <a:r>
              <a:rPr lang="ru-RU" sz="7200" dirty="0" smtClean="0">
                <a:latin typeface="Times New Roman" pitchFamily="18" charset="0"/>
                <a:cs typeface="Times New Roman" pitchFamily="18" charset="0"/>
              </a:rPr>
              <a:t>слова;</a:t>
            </a:r>
            <a:endParaRPr lang="ru-RU" sz="7200" dirty="0">
              <a:latin typeface="Times New Roman" pitchFamily="18" charset="0"/>
              <a:cs typeface="Times New Roman" pitchFamily="18" charset="0"/>
            </a:endParaRPr>
          </a:p>
          <a:p>
            <a:pPr lvl="0"/>
            <a:r>
              <a:rPr lang="ru-RU" sz="7200" dirty="0">
                <a:latin typeface="Times New Roman" pitchFamily="18" charset="0"/>
                <a:cs typeface="Times New Roman" pitchFamily="18" charset="0"/>
              </a:rPr>
              <a:t>правописание звонких и глухих звуков в середине и в конце </a:t>
            </a:r>
            <a:r>
              <a:rPr lang="ru-RU" sz="7200" dirty="0" smtClean="0">
                <a:latin typeface="Times New Roman" pitchFamily="18" charset="0"/>
                <a:cs typeface="Times New Roman" pitchFamily="18" charset="0"/>
              </a:rPr>
              <a:t>слова;</a:t>
            </a:r>
            <a:endParaRPr lang="ru-RU" sz="7200" dirty="0">
              <a:latin typeface="Times New Roman" pitchFamily="18" charset="0"/>
              <a:cs typeface="Times New Roman" pitchFamily="18" charset="0"/>
            </a:endParaRPr>
          </a:p>
          <a:p>
            <a:pPr lvl="0"/>
            <a:r>
              <a:rPr lang="ru-RU" sz="7200" dirty="0">
                <a:latin typeface="Times New Roman" pitchFamily="18" charset="0"/>
                <a:cs typeface="Times New Roman" pitchFamily="18" charset="0"/>
              </a:rPr>
              <a:t>обозначение смягчения согласных</a:t>
            </a:r>
            <a:r>
              <a:rPr lang="ru-RU" sz="7200" dirty="0" smtClean="0">
                <a:latin typeface="Times New Roman" pitchFamily="18" charset="0"/>
                <a:cs typeface="Times New Roman" pitchFamily="18" charset="0"/>
              </a:rPr>
              <a:t>;</a:t>
            </a:r>
          </a:p>
          <a:p>
            <a:pPr lvl="0"/>
            <a:r>
              <a:rPr lang="ru-RU" sz="7200" dirty="0" smtClean="0">
                <a:latin typeface="Times New Roman" pitchFamily="18" charset="0"/>
                <a:cs typeface="Times New Roman" pitchFamily="18" charset="0"/>
              </a:rPr>
              <a:t>прописная буква в начале предложения, в именах собственных.</a:t>
            </a:r>
          </a:p>
          <a:p>
            <a:endParaRPr lang="ru-RU" dirty="0"/>
          </a:p>
        </p:txBody>
      </p:sp>
      <p:pic>
        <p:nvPicPr>
          <p:cNvPr id="6146" name="Picture 2" descr="C:\Documents and Settings\Людмила\Рабочий стол\Анимация\аниме\anime-school-rumble-100x100-4.gif"/>
          <p:cNvPicPr>
            <a:picLocks noChangeAspect="1" noChangeArrowheads="1" noCrop="1"/>
          </p:cNvPicPr>
          <p:nvPr/>
        </p:nvPicPr>
        <p:blipFill>
          <a:blip r:embed="rId2"/>
          <a:srcRect/>
          <a:stretch>
            <a:fillRect/>
          </a:stretch>
        </p:blipFill>
        <p:spPr bwMode="auto">
          <a:xfrm>
            <a:off x="7500958" y="5095880"/>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par>
                                <p:cTn id="28" presetID="5"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checkerboard(across)">
                                      <p:cBhvr>
                                        <p:cTn id="30" dur="500"/>
                                        <p:tgtEl>
                                          <p:spTgt spid="3">
                                            <p:txEl>
                                              <p:pRg st="7" end="7"/>
                                            </p:txEl>
                                          </p:spTgt>
                                        </p:tgtEl>
                                      </p:cBhvr>
                                    </p:animEffect>
                                  </p:childTnLst>
                                </p:cTn>
                              </p:par>
                              <p:par>
                                <p:cTn id="31" presetID="5"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checkerboard(across)">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 calcmode="lin" valueType="num">
                                      <p:cBhvr additive="base">
                                        <p:cTn id="3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nodeType="click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44" dur="500"/>
                                        <p:tgtEl>
                                          <p:spTgt spid="3">
                                            <p:txEl>
                                              <p:pRg st="11" end="11"/>
                                            </p:txEl>
                                          </p:spTgt>
                                        </p:tgtEl>
                                      </p:cBhvr>
                                    </p:animEffect>
                                  </p:childTnLst>
                                </p:cTn>
                              </p:par>
                              <p:par>
                                <p:cTn id="45" presetID="5" presetClass="entr" presetSubtype="10"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checkerboard(across)">
                                      <p:cBhvr>
                                        <p:cTn id="47" dur="500"/>
                                        <p:tgtEl>
                                          <p:spTgt spid="3">
                                            <p:txEl>
                                              <p:pRg st="12" end="12"/>
                                            </p:txEl>
                                          </p:spTgt>
                                        </p:tgtEl>
                                      </p:cBhvr>
                                    </p:animEffect>
                                  </p:childTnLst>
                                </p:cTn>
                              </p:par>
                              <p:par>
                                <p:cTn id="48" presetID="5" presetClass="entr" presetSubtype="10" fill="hold" nodeType="withEffect">
                                  <p:stCondLst>
                                    <p:cond delay="0"/>
                                  </p:stCondLst>
                                  <p:childTnLst>
                                    <p:set>
                                      <p:cBhvr>
                                        <p:cTn id="49" dur="1" fill="hold">
                                          <p:stCondLst>
                                            <p:cond delay="0"/>
                                          </p:stCondLst>
                                        </p:cTn>
                                        <p:tgtEl>
                                          <p:spTgt spid="3">
                                            <p:txEl>
                                              <p:pRg st="13" end="13"/>
                                            </p:txEl>
                                          </p:spTgt>
                                        </p:tgtEl>
                                        <p:attrNameLst>
                                          <p:attrName>style.visibility</p:attrName>
                                        </p:attrNameLst>
                                      </p:cBhvr>
                                      <p:to>
                                        <p:strVal val="visible"/>
                                      </p:to>
                                    </p:set>
                                    <p:animEffect transition="in" filter="checkerboard(across)">
                                      <p:cBhvr>
                                        <p:cTn id="50" dur="500"/>
                                        <p:tgtEl>
                                          <p:spTgt spid="3">
                                            <p:txEl>
                                              <p:pRg st="13" end="13"/>
                                            </p:txEl>
                                          </p:spTgt>
                                        </p:tgtEl>
                                      </p:cBhvr>
                                    </p:animEffect>
                                  </p:childTnLst>
                                </p:cTn>
                              </p:par>
                              <p:par>
                                <p:cTn id="51" presetID="5" presetClass="entr" presetSubtype="10" fill="hold" nodeType="with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animEffect transition="in" filter="checkerboard(across)">
                                      <p:cBhvr>
                                        <p:cTn id="53"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2FBD5"/>
          </a:solidFill>
        </p:spPr>
        <p:txBody>
          <a:bodyPr>
            <a:normAutofit/>
          </a:bodyPr>
          <a:lstStyle/>
          <a:p>
            <a:r>
              <a:rPr lang="ru-RU" sz="2400" dirty="0" smtClean="0">
                <a:latin typeface="Times New Roman" pitchFamily="18" charset="0"/>
                <a:cs typeface="Times New Roman" pitchFamily="18" charset="0"/>
              </a:rPr>
              <a:t>Меняются цели и содержание образования, появляются новые средства и технологии обучения</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dirty="0" smtClean="0">
                <a:latin typeface="Times New Roman" pitchFamily="18" charset="0"/>
                <a:cs typeface="Times New Roman" pitchFamily="18" charset="0"/>
              </a:rPr>
              <a:t>Но при всём многообразии – урок остаётся   главной формой организации образовательного процесса.</a:t>
            </a:r>
          </a:p>
          <a:p>
            <a:r>
              <a:rPr lang="ru-RU" dirty="0" smtClean="0">
                <a:latin typeface="Times New Roman" pitchFamily="18" charset="0"/>
                <a:cs typeface="Times New Roman" pitchFamily="18" charset="0"/>
              </a:rPr>
              <a:t>Основная задача - использовать </a:t>
            </a:r>
            <a:r>
              <a:rPr lang="ru-RU" dirty="0" err="1" smtClean="0">
                <a:latin typeface="Times New Roman" pitchFamily="18" charset="0"/>
                <a:cs typeface="Times New Roman" pitchFamily="18" charset="0"/>
              </a:rPr>
              <a:t>системно-деятельностный</a:t>
            </a:r>
            <a:r>
              <a:rPr lang="ru-RU" dirty="0" smtClean="0">
                <a:latin typeface="Times New Roman" pitchFamily="18" charset="0"/>
                <a:cs typeface="Times New Roman" pitchFamily="18" charset="0"/>
              </a:rPr>
              <a:t> подход в обучении школьников. </a:t>
            </a:r>
            <a:endParaRPr lang="ru-RU" dirty="0">
              <a:latin typeface="Times New Roman" pitchFamily="18" charset="0"/>
              <a:cs typeface="Times New Roman" pitchFamily="18" charset="0"/>
            </a:endParaRPr>
          </a:p>
        </p:txBody>
      </p:sp>
      <p:pic>
        <p:nvPicPr>
          <p:cNvPr id="1026" name="Picture 2" descr="C:\Users\Людмила\Desktop\рабочий стол\Анимация1\boy-love4.gif"/>
          <p:cNvPicPr>
            <a:picLocks noChangeAspect="1" noChangeArrowheads="1"/>
          </p:cNvPicPr>
          <p:nvPr/>
        </p:nvPicPr>
        <p:blipFill>
          <a:blip r:embed="rId2"/>
          <a:srcRect/>
          <a:stretch>
            <a:fillRect/>
          </a:stretch>
        </p:blipFill>
        <p:spPr bwMode="auto">
          <a:xfrm>
            <a:off x="6786578" y="4071942"/>
            <a:ext cx="1209676" cy="233294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a:solidFill>
            <a:schemeClr val="bg1"/>
          </a:solidFill>
        </p:spPr>
        <p:txBody>
          <a:bodyPr>
            <a:normAutofit/>
          </a:bodyPr>
          <a:lstStyle/>
          <a:p>
            <a:r>
              <a:rPr lang="ru-RU" sz="2400" b="1" dirty="0" smtClean="0">
                <a:solidFill>
                  <a:srgbClr val="FF0000"/>
                </a:solidFill>
              </a:rPr>
              <a:t>Типичные ошибки в начальной школе</a:t>
            </a:r>
            <a:endParaRPr lang="ru-RU" sz="2400" b="1" dirty="0">
              <a:solidFill>
                <a:srgbClr val="FF0000"/>
              </a:solidFill>
            </a:endParaRPr>
          </a:p>
        </p:txBody>
      </p:sp>
      <p:sp>
        <p:nvSpPr>
          <p:cNvPr id="3" name="Содержимое 2"/>
          <p:cNvSpPr>
            <a:spLocks noGrp="1"/>
          </p:cNvSpPr>
          <p:nvPr>
            <p:ph idx="1"/>
          </p:nvPr>
        </p:nvSpPr>
        <p:spPr>
          <a:xfrm>
            <a:off x="457200" y="785794"/>
            <a:ext cx="8229600" cy="5929354"/>
          </a:xfrm>
          <a:solidFill>
            <a:schemeClr val="bg1"/>
          </a:solidFill>
        </p:spPr>
        <p:txBody>
          <a:bodyPr>
            <a:normAutofit fontScale="25000" lnSpcReduction="20000"/>
          </a:bodyPr>
          <a:lstStyle/>
          <a:p>
            <a:pPr>
              <a:buNone/>
            </a:pPr>
            <a:endParaRPr lang="ru-RU" dirty="0" smtClean="0"/>
          </a:p>
          <a:p>
            <a:r>
              <a:rPr lang="ru-RU" sz="6400" b="1" dirty="0" smtClean="0">
                <a:latin typeface="Times New Roman" pitchFamily="18" charset="0"/>
                <a:cs typeface="Times New Roman" pitchFamily="18" charset="0"/>
              </a:rPr>
              <a:t>Пропуск, перестановка, замена буквы в слове («графические» ошибки)</a:t>
            </a:r>
          </a:p>
          <a:p>
            <a:r>
              <a:rPr lang="ru-RU" sz="6400" b="1" dirty="0" smtClean="0">
                <a:latin typeface="Times New Roman" pitchFamily="18" charset="0"/>
                <a:cs typeface="Times New Roman" pitchFamily="18" charset="0"/>
              </a:rPr>
              <a:t>Заглавная буква в начале предложения</a:t>
            </a:r>
          </a:p>
          <a:p>
            <a:r>
              <a:rPr lang="ru-RU" sz="6400" b="1" dirty="0" smtClean="0">
                <a:latin typeface="Times New Roman" pitchFamily="18" charset="0"/>
                <a:cs typeface="Times New Roman" pitchFamily="18" charset="0"/>
              </a:rPr>
              <a:t>Заглавная буква в именах собственных</a:t>
            </a:r>
          </a:p>
          <a:p>
            <a:r>
              <a:rPr lang="ru-RU" sz="6400" b="1" dirty="0" smtClean="0">
                <a:latin typeface="Times New Roman" pitchFamily="18" charset="0"/>
                <a:cs typeface="Times New Roman" pitchFamily="18" charset="0"/>
              </a:rPr>
              <a:t>Переносы слов</a:t>
            </a:r>
          </a:p>
          <a:p>
            <a:r>
              <a:rPr lang="ru-RU" sz="6400" b="1" dirty="0" smtClean="0">
                <a:latin typeface="Times New Roman" pitchFamily="18" charset="0"/>
                <a:cs typeface="Times New Roman" pitchFamily="18" charset="0"/>
              </a:rPr>
              <a:t>Непроверяемые гласные и согласные в словах</a:t>
            </a:r>
          </a:p>
          <a:p>
            <a:r>
              <a:rPr lang="ru-RU" sz="6400" b="1" dirty="0" smtClean="0">
                <a:latin typeface="Times New Roman" pitchFamily="18" charset="0"/>
                <a:cs typeface="Times New Roman" pitchFamily="18" charset="0"/>
              </a:rPr>
              <a:t>Буквы и, а, у после шипящих согласных (</a:t>
            </a:r>
            <a:r>
              <a:rPr lang="ru-RU" sz="6400" b="1" dirty="0" err="1" smtClean="0">
                <a:latin typeface="Times New Roman" pitchFamily="18" charset="0"/>
                <a:cs typeface="Times New Roman" pitchFamily="18" charset="0"/>
              </a:rPr>
              <a:t>жи-ши</a:t>
            </a:r>
            <a:r>
              <a:rPr lang="ru-RU" sz="6400" b="1" dirty="0" smtClean="0">
                <a:latin typeface="Times New Roman" pitchFamily="18" charset="0"/>
                <a:cs typeface="Times New Roman" pitchFamily="18" charset="0"/>
              </a:rPr>
              <a:t>, </a:t>
            </a:r>
            <a:r>
              <a:rPr lang="ru-RU" sz="6400" b="1" dirty="0" err="1" smtClean="0">
                <a:latin typeface="Times New Roman" pitchFamily="18" charset="0"/>
                <a:cs typeface="Times New Roman" pitchFamily="18" charset="0"/>
              </a:rPr>
              <a:t>ча-ща</a:t>
            </a:r>
            <a:r>
              <a:rPr lang="ru-RU" sz="6400" b="1" dirty="0" smtClean="0">
                <a:latin typeface="Times New Roman" pitchFamily="18" charset="0"/>
                <a:cs typeface="Times New Roman" pitchFamily="18" charset="0"/>
              </a:rPr>
              <a:t>. </a:t>
            </a:r>
            <a:r>
              <a:rPr lang="ru-RU" sz="6400" b="1" dirty="0" err="1" smtClean="0">
                <a:latin typeface="Times New Roman" pitchFamily="18" charset="0"/>
                <a:cs typeface="Times New Roman" pitchFamily="18" charset="0"/>
              </a:rPr>
              <a:t>чу-щу</a:t>
            </a:r>
            <a:r>
              <a:rPr lang="ru-RU" sz="6400" b="1" dirty="0" smtClean="0">
                <a:latin typeface="Times New Roman" pitchFamily="18" charset="0"/>
                <a:cs typeface="Times New Roman" pitchFamily="18" charset="0"/>
              </a:rPr>
              <a:t>)</a:t>
            </a:r>
          </a:p>
          <a:p>
            <a:r>
              <a:rPr lang="ru-RU" sz="6400" b="1" dirty="0" smtClean="0">
                <a:latin typeface="Times New Roman" pitchFamily="18" charset="0"/>
                <a:cs typeface="Times New Roman" pitchFamily="18" charset="0"/>
              </a:rPr>
              <a:t>Сочетаний </a:t>
            </a:r>
            <a:r>
              <a:rPr lang="ru-RU" sz="6400" b="1" dirty="0" err="1" smtClean="0">
                <a:solidFill>
                  <a:srgbClr val="FF0000"/>
                </a:solidFill>
                <a:latin typeface="Times New Roman" pitchFamily="18" charset="0"/>
                <a:cs typeface="Times New Roman" pitchFamily="18" charset="0"/>
              </a:rPr>
              <a:t>чн</a:t>
            </a:r>
            <a:r>
              <a:rPr lang="ru-RU" sz="6400" b="1" dirty="0" smtClean="0">
                <a:solidFill>
                  <a:srgbClr val="FF0000"/>
                </a:solidFill>
                <a:latin typeface="Times New Roman" pitchFamily="18" charset="0"/>
                <a:cs typeface="Times New Roman" pitchFamily="18" charset="0"/>
              </a:rPr>
              <a:t>, </a:t>
            </a:r>
            <a:r>
              <a:rPr lang="ru-RU" sz="6400" b="1" dirty="0" err="1" smtClean="0">
                <a:solidFill>
                  <a:srgbClr val="FF0000"/>
                </a:solidFill>
                <a:latin typeface="Times New Roman" pitchFamily="18" charset="0"/>
                <a:cs typeface="Times New Roman" pitchFamily="18" charset="0"/>
              </a:rPr>
              <a:t>чк</a:t>
            </a:r>
            <a:endParaRPr lang="ru-RU" sz="6400" b="1" dirty="0" smtClean="0">
              <a:solidFill>
                <a:srgbClr val="FF0000"/>
              </a:solidFill>
              <a:latin typeface="Times New Roman" pitchFamily="18" charset="0"/>
              <a:cs typeface="Times New Roman" pitchFamily="18" charset="0"/>
            </a:endParaRPr>
          </a:p>
          <a:p>
            <a:r>
              <a:rPr lang="ru-RU" sz="6400" b="1" dirty="0" smtClean="0">
                <a:latin typeface="Times New Roman" pitchFamily="18" charset="0"/>
                <a:cs typeface="Times New Roman" pitchFamily="18" charset="0"/>
              </a:rPr>
              <a:t>Безударные гласные в корнях слов</a:t>
            </a:r>
          </a:p>
          <a:p>
            <a:r>
              <a:rPr lang="ru-RU" sz="6400" b="1" dirty="0" smtClean="0">
                <a:latin typeface="Times New Roman" pitchFamily="18" charset="0"/>
                <a:cs typeface="Times New Roman" pitchFamily="18" charset="0"/>
              </a:rPr>
              <a:t>Звонкие и глухие согласные в корнях слов</a:t>
            </a:r>
          </a:p>
          <a:p>
            <a:r>
              <a:rPr lang="ru-RU" sz="6400" b="1" dirty="0" smtClean="0">
                <a:latin typeface="Times New Roman" pitchFamily="18" charset="0"/>
                <a:cs typeface="Times New Roman" pitchFamily="18" charset="0"/>
              </a:rPr>
              <a:t>Непроизносимые согласные (проверяемые) в корне слов</a:t>
            </a:r>
          </a:p>
          <a:p>
            <a:r>
              <a:rPr lang="ru-RU" sz="6400" b="1" dirty="0" smtClean="0">
                <a:latin typeface="Times New Roman" pitchFamily="18" charset="0"/>
                <a:cs typeface="Times New Roman" pitchFamily="18" charset="0"/>
              </a:rPr>
              <a:t>Разделительные </a:t>
            </a:r>
            <a:r>
              <a:rPr lang="ru-RU" sz="6400" b="1" dirty="0" err="1" smtClean="0">
                <a:solidFill>
                  <a:srgbClr val="FF0000"/>
                </a:solidFill>
                <a:latin typeface="Times New Roman" pitchFamily="18" charset="0"/>
                <a:cs typeface="Times New Roman" pitchFamily="18" charset="0"/>
              </a:rPr>
              <a:t>ь</a:t>
            </a:r>
            <a:r>
              <a:rPr lang="ru-RU" sz="6400" b="1" dirty="0" smtClean="0">
                <a:solidFill>
                  <a:srgbClr val="FF0000"/>
                </a:solidFill>
                <a:latin typeface="Times New Roman" pitchFamily="18" charset="0"/>
                <a:cs typeface="Times New Roman" pitchFamily="18" charset="0"/>
              </a:rPr>
              <a:t> </a:t>
            </a:r>
            <a:r>
              <a:rPr lang="ru-RU" sz="6400" b="1" dirty="0" smtClean="0">
                <a:latin typeface="Times New Roman" pitchFamily="18" charset="0"/>
                <a:cs typeface="Times New Roman" pitchFamily="18" charset="0"/>
              </a:rPr>
              <a:t>и </a:t>
            </a:r>
            <a:r>
              <a:rPr lang="ru-RU" sz="6400" b="1" dirty="0" err="1" smtClean="0">
                <a:solidFill>
                  <a:srgbClr val="FF0000"/>
                </a:solidFill>
                <a:latin typeface="Times New Roman" pitchFamily="18" charset="0"/>
                <a:cs typeface="Times New Roman" pitchFamily="18" charset="0"/>
              </a:rPr>
              <a:t>ъ</a:t>
            </a:r>
            <a:r>
              <a:rPr lang="ru-RU" sz="6400" b="1" dirty="0" smtClean="0">
                <a:latin typeface="Times New Roman" pitchFamily="18" charset="0"/>
                <a:cs typeface="Times New Roman" pitchFamily="18" charset="0"/>
              </a:rPr>
              <a:t> знаки</a:t>
            </a:r>
          </a:p>
          <a:p>
            <a:r>
              <a:rPr lang="ru-RU" sz="6400" b="1" dirty="0" smtClean="0">
                <a:latin typeface="Times New Roman" pitchFamily="18" charset="0"/>
                <a:cs typeface="Times New Roman" pitchFamily="18" charset="0"/>
              </a:rPr>
              <a:t>Безударные падежные окончания имён существительных</a:t>
            </a:r>
          </a:p>
          <a:p>
            <a:r>
              <a:rPr lang="ru-RU" sz="6400" b="1" dirty="0" smtClean="0">
                <a:latin typeface="Times New Roman" pitchFamily="18" charset="0"/>
                <a:cs typeface="Times New Roman" pitchFamily="18" charset="0"/>
              </a:rPr>
              <a:t>Безударные падежные окончания имён прилагательных</a:t>
            </a:r>
          </a:p>
          <a:p>
            <a:r>
              <a:rPr lang="ru-RU" sz="6400" b="1" dirty="0" smtClean="0">
                <a:latin typeface="Times New Roman" pitchFamily="18" charset="0"/>
                <a:cs typeface="Times New Roman" pitchFamily="18" charset="0"/>
              </a:rPr>
              <a:t>Безударные личные окончания глаголов</a:t>
            </a:r>
          </a:p>
          <a:p>
            <a:r>
              <a:rPr lang="ru-RU" sz="6400" b="1" dirty="0" smtClean="0">
                <a:latin typeface="Times New Roman" pitchFamily="18" charset="0"/>
                <a:cs typeface="Times New Roman" pitchFamily="18" charset="0"/>
              </a:rPr>
              <a:t>Мягкий знак (</a:t>
            </a:r>
            <a:r>
              <a:rPr lang="ru-RU" sz="6400" b="1" dirty="0" err="1" smtClean="0">
                <a:latin typeface="Times New Roman" pitchFamily="18" charset="0"/>
                <a:cs typeface="Times New Roman" pitchFamily="18" charset="0"/>
              </a:rPr>
              <a:t>ь</a:t>
            </a:r>
            <a:r>
              <a:rPr lang="ru-RU" sz="6400" b="1" dirty="0" smtClean="0">
                <a:latin typeface="Times New Roman" pitchFamily="18" charset="0"/>
                <a:cs typeface="Times New Roman" pitchFamily="18" charset="0"/>
              </a:rPr>
              <a:t>) после шипящих на конце имен существительных</a:t>
            </a:r>
          </a:p>
          <a:p>
            <a:r>
              <a:rPr lang="ru-RU" sz="6400" b="1" dirty="0" smtClean="0">
                <a:latin typeface="Times New Roman" pitchFamily="18" charset="0"/>
                <a:cs typeface="Times New Roman" pitchFamily="18" charset="0"/>
              </a:rPr>
              <a:t>Мягкий знак (</a:t>
            </a:r>
            <a:r>
              <a:rPr lang="ru-RU" sz="6400" b="1" dirty="0" err="1" smtClean="0">
                <a:latin typeface="Times New Roman" pitchFamily="18" charset="0"/>
                <a:cs typeface="Times New Roman" pitchFamily="18" charset="0"/>
              </a:rPr>
              <a:t>ь</a:t>
            </a:r>
            <a:r>
              <a:rPr lang="ru-RU" sz="6400" b="1" dirty="0" smtClean="0">
                <a:latin typeface="Times New Roman" pitchFamily="18" charset="0"/>
                <a:cs typeface="Times New Roman" pitchFamily="18" charset="0"/>
              </a:rPr>
              <a:t>) после шипящих на конце глаголов 2-го лица ед. ч.</a:t>
            </a:r>
          </a:p>
          <a:p>
            <a:r>
              <a:rPr lang="ru-RU" sz="6400" b="1" dirty="0" smtClean="0">
                <a:latin typeface="Times New Roman" pitchFamily="18" charset="0"/>
                <a:cs typeface="Times New Roman" pitchFamily="18" charset="0"/>
              </a:rPr>
              <a:t>Мягкий знак (</a:t>
            </a:r>
            <a:r>
              <a:rPr lang="ru-RU" sz="6400" b="1" dirty="0" err="1" smtClean="0">
                <a:latin typeface="Times New Roman" pitchFamily="18" charset="0"/>
                <a:cs typeface="Times New Roman" pitchFamily="18" charset="0"/>
              </a:rPr>
              <a:t>ь</a:t>
            </a:r>
            <a:r>
              <a:rPr lang="ru-RU" sz="6400" b="1" dirty="0" smtClean="0">
                <a:latin typeface="Times New Roman" pitchFamily="18" charset="0"/>
                <a:cs typeface="Times New Roman" pitchFamily="18" charset="0"/>
              </a:rPr>
              <a:t>) после шипящих в неопределённой форме глагола</a:t>
            </a:r>
          </a:p>
          <a:p>
            <a:r>
              <a:rPr lang="ru-RU" sz="6400" b="1" dirty="0" smtClean="0">
                <a:solidFill>
                  <a:srgbClr val="FF0000"/>
                </a:solidFill>
                <a:latin typeface="Times New Roman" pitchFamily="18" charset="0"/>
                <a:cs typeface="Times New Roman" pitchFamily="18" charset="0"/>
              </a:rPr>
              <a:t>Не</a:t>
            </a:r>
            <a:r>
              <a:rPr lang="ru-RU" sz="6400" b="1" dirty="0" smtClean="0">
                <a:latin typeface="Times New Roman" pitchFamily="18" charset="0"/>
                <a:cs typeface="Times New Roman" pitchFamily="18" charset="0"/>
              </a:rPr>
              <a:t> с глаголами</a:t>
            </a:r>
          </a:p>
          <a:p>
            <a:r>
              <a:rPr lang="ru-RU" sz="6400" b="1" dirty="0" smtClean="0">
                <a:latin typeface="Times New Roman" pitchFamily="18" charset="0"/>
                <a:cs typeface="Times New Roman" pitchFamily="18" charset="0"/>
              </a:rPr>
              <a:t>Глаголы на </a:t>
            </a:r>
            <a:r>
              <a:rPr lang="ru-RU" sz="6400" b="1" dirty="0" smtClean="0">
                <a:solidFill>
                  <a:srgbClr val="FF0000"/>
                </a:solidFill>
                <a:latin typeface="Times New Roman" pitchFamily="18" charset="0"/>
                <a:cs typeface="Times New Roman" pitchFamily="18" charset="0"/>
              </a:rPr>
              <a:t>-</a:t>
            </a:r>
            <a:r>
              <a:rPr lang="ru-RU" sz="6400" b="1" dirty="0" err="1" smtClean="0">
                <a:solidFill>
                  <a:srgbClr val="FF0000"/>
                </a:solidFill>
                <a:latin typeface="Times New Roman" pitchFamily="18" charset="0"/>
                <a:cs typeface="Times New Roman" pitchFamily="18" charset="0"/>
              </a:rPr>
              <a:t>тся</a:t>
            </a:r>
            <a:r>
              <a:rPr lang="ru-RU" sz="6400" b="1" dirty="0" smtClean="0">
                <a:solidFill>
                  <a:srgbClr val="FF0000"/>
                </a:solidFill>
                <a:latin typeface="Times New Roman" pitchFamily="18" charset="0"/>
                <a:cs typeface="Times New Roman" pitchFamily="18" charset="0"/>
              </a:rPr>
              <a:t> </a:t>
            </a:r>
            <a:r>
              <a:rPr lang="ru-RU" sz="6400" b="1" dirty="0" smtClean="0">
                <a:latin typeface="Times New Roman" pitchFamily="18" charset="0"/>
                <a:cs typeface="Times New Roman" pitchFamily="18" charset="0"/>
              </a:rPr>
              <a:t>и -</a:t>
            </a:r>
            <a:r>
              <a:rPr lang="ru-RU" sz="6400" b="1" dirty="0" err="1" smtClean="0">
                <a:solidFill>
                  <a:srgbClr val="FF0000"/>
                </a:solidFill>
                <a:latin typeface="Times New Roman" pitchFamily="18" charset="0"/>
                <a:cs typeface="Times New Roman" pitchFamily="18" charset="0"/>
              </a:rPr>
              <a:t>ться</a:t>
            </a:r>
            <a:endParaRPr lang="ru-RU" sz="6400" b="1" dirty="0" smtClean="0">
              <a:solidFill>
                <a:srgbClr val="FF0000"/>
              </a:solidFill>
              <a:latin typeface="Times New Roman" pitchFamily="18" charset="0"/>
              <a:cs typeface="Times New Roman" pitchFamily="18" charset="0"/>
            </a:endParaRPr>
          </a:p>
          <a:p>
            <a:r>
              <a:rPr lang="ru-RU" sz="6400" b="1" dirty="0" smtClean="0">
                <a:latin typeface="Times New Roman" pitchFamily="18" charset="0"/>
                <a:cs typeface="Times New Roman" pitchFamily="18" charset="0"/>
              </a:rPr>
              <a:t>Предлоги</a:t>
            </a:r>
          </a:p>
          <a:p>
            <a:r>
              <a:rPr lang="ru-RU" sz="6400" b="1" dirty="0" smtClean="0">
                <a:latin typeface="Times New Roman" pitchFamily="18" charset="0"/>
                <a:cs typeface="Times New Roman" pitchFamily="18" charset="0"/>
              </a:rPr>
              <a:t>Приставки</a:t>
            </a:r>
          </a:p>
          <a:p>
            <a:r>
              <a:rPr lang="ru-RU" sz="6400" b="1" dirty="0" smtClean="0">
                <a:latin typeface="Times New Roman" pitchFamily="18" charset="0"/>
                <a:cs typeface="Times New Roman" pitchFamily="18" charset="0"/>
              </a:rPr>
              <a:t>Безударные гласные в приставке</a:t>
            </a:r>
          </a:p>
          <a:p>
            <a:r>
              <a:rPr lang="ru-RU" sz="6400" b="1" dirty="0" smtClean="0">
                <a:latin typeface="Times New Roman" pitchFamily="18" charset="0"/>
                <a:cs typeface="Times New Roman" pitchFamily="18" charset="0"/>
              </a:rPr>
              <a:t>Звонкие и глухие согласные в приставке</a:t>
            </a:r>
          </a:p>
          <a:p>
            <a:endParaRPr lang="ru-RU" dirty="0"/>
          </a:p>
        </p:txBody>
      </p:sp>
      <p:pic>
        <p:nvPicPr>
          <p:cNvPr id="5122" name="Picture 2" descr="C:\Documents and Settings\Людмила\Рабочий стол\Анимация\uchenica_na_uroke_matematiki_jpg.gif"/>
          <p:cNvPicPr>
            <a:picLocks noChangeAspect="1" noChangeArrowheads="1" noCrop="1"/>
          </p:cNvPicPr>
          <p:nvPr/>
        </p:nvPicPr>
        <p:blipFill>
          <a:blip r:embed="rId2"/>
          <a:srcRect/>
          <a:stretch>
            <a:fillRect/>
          </a:stretch>
        </p:blipFill>
        <p:spPr bwMode="auto">
          <a:xfrm>
            <a:off x="6828600" y="1500174"/>
            <a:ext cx="1624858" cy="138112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additive="base">
                                        <p:cTn id="5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additive="base">
                                        <p:cTn id="5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 calcmode="lin" valueType="num">
                                      <p:cBhvr additive="base">
                                        <p:cTn id="6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3">
                                            <p:txEl>
                                              <p:pRg st="11" end="11"/>
                                            </p:txEl>
                                          </p:spTgt>
                                        </p:tgtEl>
                                        <p:attrNameLst>
                                          <p:attrName>style.visibility</p:attrName>
                                        </p:attrNameLst>
                                      </p:cBhvr>
                                      <p:to>
                                        <p:strVal val="visible"/>
                                      </p:to>
                                    </p:set>
                                    <p:anim calcmode="lin" valueType="num">
                                      <p:cBhvr additive="base">
                                        <p:cTn id="7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3">
                                            <p:txEl>
                                              <p:pRg st="12" end="12"/>
                                            </p:txEl>
                                          </p:spTgt>
                                        </p:tgtEl>
                                        <p:attrNameLst>
                                          <p:attrName>style.visibility</p:attrName>
                                        </p:attrNameLst>
                                      </p:cBhvr>
                                      <p:to>
                                        <p:strVal val="visible"/>
                                      </p:to>
                                    </p:set>
                                    <p:anim calcmode="lin" valueType="num">
                                      <p:cBhvr additive="base">
                                        <p:cTn id="7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3">
                                            <p:txEl>
                                              <p:pRg st="13" end="13"/>
                                            </p:txEl>
                                          </p:spTgt>
                                        </p:tgtEl>
                                        <p:attrNameLst>
                                          <p:attrName>style.visibility</p:attrName>
                                        </p:attrNameLst>
                                      </p:cBhvr>
                                      <p:to>
                                        <p:strVal val="visible"/>
                                      </p:to>
                                    </p:set>
                                    <p:anim calcmode="lin" valueType="num">
                                      <p:cBhvr additive="base">
                                        <p:cTn id="8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3">
                                            <p:txEl>
                                              <p:pRg st="14" end="14"/>
                                            </p:txEl>
                                          </p:spTgt>
                                        </p:tgtEl>
                                        <p:attrNameLst>
                                          <p:attrName>style.visibility</p:attrName>
                                        </p:attrNameLst>
                                      </p:cBhvr>
                                      <p:to>
                                        <p:strVal val="visible"/>
                                      </p:to>
                                    </p:set>
                                    <p:anim calcmode="lin" valueType="num">
                                      <p:cBhvr additive="base">
                                        <p:cTn id="8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3">
                                            <p:txEl>
                                              <p:pRg st="15" end="15"/>
                                            </p:txEl>
                                          </p:spTgt>
                                        </p:tgtEl>
                                        <p:attrNameLst>
                                          <p:attrName>style.visibility</p:attrName>
                                        </p:attrNameLst>
                                      </p:cBhvr>
                                      <p:to>
                                        <p:strVal val="visible"/>
                                      </p:to>
                                    </p:set>
                                    <p:anim calcmode="lin" valueType="num">
                                      <p:cBhvr additive="base">
                                        <p:cTn id="91"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93" presetID="2" presetClass="entr" presetSubtype="4" fill="hold" nodeType="withEffect">
                                  <p:stCondLst>
                                    <p:cond delay="0"/>
                                  </p:stCondLst>
                                  <p:childTnLst>
                                    <p:set>
                                      <p:cBhvr>
                                        <p:cTn id="94" dur="1" fill="hold">
                                          <p:stCondLst>
                                            <p:cond delay="0"/>
                                          </p:stCondLst>
                                        </p:cTn>
                                        <p:tgtEl>
                                          <p:spTgt spid="3">
                                            <p:txEl>
                                              <p:pRg st="16" end="16"/>
                                            </p:txEl>
                                          </p:spTgt>
                                        </p:tgtEl>
                                        <p:attrNameLst>
                                          <p:attrName>style.visibility</p:attrName>
                                        </p:attrNameLst>
                                      </p:cBhvr>
                                      <p:to>
                                        <p:strVal val="visible"/>
                                      </p:to>
                                    </p:set>
                                    <p:anim calcmode="lin" valueType="num">
                                      <p:cBhvr additive="base">
                                        <p:cTn id="95"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97" presetID="2" presetClass="entr" presetSubtype="4" fill="hold" nodeType="withEffect">
                                  <p:stCondLst>
                                    <p:cond delay="0"/>
                                  </p:stCondLst>
                                  <p:childTnLst>
                                    <p:set>
                                      <p:cBhvr>
                                        <p:cTn id="98" dur="1" fill="hold">
                                          <p:stCondLst>
                                            <p:cond delay="0"/>
                                          </p:stCondLst>
                                        </p:cTn>
                                        <p:tgtEl>
                                          <p:spTgt spid="3">
                                            <p:txEl>
                                              <p:pRg st="17" end="17"/>
                                            </p:txEl>
                                          </p:spTgt>
                                        </p:tgtEl>
                                        <p:attrNameLst>
                                          <p:attrName>style.visibility</p:attrName>
                                        </p:attrNameLst>
                                      </p:cBhvr>
                                      <p:to>
                                        <p:strVal val="visible"/>
                                      </p:to>
                                    </p:set>
                                    <p:anim calcmode="lin" valueType="num">
                                      <p:cBhvr additive="base">
                                        <p:cTn id="99"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100"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3">
                                            <p:txEl>
                                              <p:pRg st="18" end="18"/>
                                            </p:txEl>
                                          </p:spTgt>
                                        </p:tgtEl>
                                        <p:attrNameLst>
                                          <p:attrName>style.visibility</p:attrName>
                                        </p:attrNameLst>
                                      </p:cBhvr>
                                      <p:to>
                                        <p:strVal val="visible"/>
                                      </p:to>
                                    </p:set>
                                    <p:anim calcmode="lin" valueType="num">
                                      <p:cBhvr additive="base">
                                        <p:cTn id="105"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3">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nodeType="clickEffect">
                                  <p:stCondLst>
                                    <p:cond delay="0"/>
                                  </p:stCondLst>
                                  <p:childTnLst>
                                    <p:set>
                                      <p:cBhvr>
                                        <p:cTn id="110" dur="1" fill="hold">
                                          <p:stCondLst>
                                            <p:cond delay="0"/>
                                          </p:stCondLst>
                                        </p:cTn>
                                        <p:tgtEl>
                                          <p:spTgt spid="3">
                                            <p:txEl>
                                              <p:pRg st="19" end="19"/>
                                            </p:txEl>
                                          </p:spTgt>
                                        </p:tgtEl>
                                        <p:attrNameLst>
                                          <p:attrName>style.visibility</p:attrName>
                                        </p:attrNameLst>
                                      </p:cBhvr>
                                      <p:to>
                                        <p:strVal val="visible"/>
                                      </p:to>
                                    </p:set>
                                    <p:anim calcmode="lin" valueType="num">
                                      <p:cBhvr additive="base">
                                        <p:cTn id="111" dur="500" fill="hold"/>
                                        <p:tgtEl>
                                          <p:spTgt spid="3">
                                            <p:txEl>
                                              <p:pRg st="19" end="19"/>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nodeType="clickEffect">
                                  <p:stCondLst>
                                    <p:cond delay="0"/>
                                  </p:stCondLst>
                                  <p:childTnLst>
                                    <p:set>
                                      <p:cBhvr>
                                        <p:cTn id="116" dur="1" fill="hold">
                                          <p:stCondLst>
                                            <p:cond delay="0"/>
                                          </p:stCondLst>
                                        </p:cTn>
                                        <p:tgtEl>
                                          <p:spTgt spid="3">
                                            <p:txEl>
                                              <p:pRg st="20" end="20"/>
                                            </p:txEl>
                                          </p:spTgt>
                                        </p:tgtEl>
                                        <p:attrNameLst>
                                          <p:attrName>style.visibility</p:attrName>
                                        </p:attrNameLst>
                                      </p:cBhvr>
                                      <p:to>
                                        <p:strVal val="visible"/>
                                      </p:to>
                                    </p:set>
                                    <p:anim calcmode="lin" valueType="num">
                                      <p:cBhvr additive="base">
                                        <p:cTn id="117" dur="500" fill="hold"/>
                                        <p:tgtEl>
                                          <p:spTgt spid="3">
                                            <p:txEl>
                                              <p:pRg st="20" end="20"/>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3">
                                            <p:txEl>
                                              <p:pRg st="20" end="20"/>
                                            </p:txEl>
                                          </p:spTgt>
                                        </p:tgtEl>
                                        <p:attrNameLst>
                                          <p:attrName>ppt_y</p:attrName>
                                        </p:attrNameLst>
                                      </p:cBhvr>
                                      <p:tavLst>
                                        <p:tav tm="0">
                                          <p:val>
                                            <p:strVal val="1+#ppt_h/2"/>
                                          </p:val>
                                        </p:tav>
                                        <p:tav tm="100000">
                                          <p:val>
                                            <p:strVal val="#ppt_y"/>
                                          </p:val>
                                        </p:tav>
                                      </p:tavLst>
                                    </p:anim>
                                  </p:childTnLst>
                                </p:cTn>
                              </p:par>
                              <p:par>
                                <p:cTn id="119" presetID="2" presetClass="entr" presetSubtype="4" fill="hold" nodeType="withEffect">
                                  <p:stCondLst>
                                    <p:cond delay="0"/>
                                  </p:stCondLst>
                                  <p:childTnLst>
                                    <p:set>
                                      <p:cBhvr>
                                        <p:cTn id="120" dur="1" fill="hold">
                                          <p:stCondLst>
                                            <p:cond delay="0"/>
                                          </p:stCondLst>
                                        </p:cTn>
                                        <p:tgtEl>
                                          <p:spTgt spid="3">
                                            <p:txEl>
                                              <p:pRg st="21" end="21"/>
                                            </p:txEl>
                                          </p:spTgt>
                                        </p:tgtEl>
                                        <p:attrNameLst>
                                          <p:attrName>style.visibility</p:attrName>
                                        </p:attrNameLst>
                                      </p:cBhvr>
                                      <p:to>
                                        <p:strVal val="visible"/>
                                      </p:to>
                                    </p:set>
                                    <p:anim calcmode="lin" valueType="num">
                                      <p:cBhvr additive="base">
                                        <p:cTn id="121" dur="500" fill="hold"/>
                                        <p:tgtEl>
                                          <p:spTgt spid="3">
                                            <p:txEl>
                                              <p:pRg st="21" end="21"/>
                                            </p:txEl>
                                          </p:spTgt>
                                        </p:tgtEl>
                                        <p:attrNameLst>
                                          <p:attrName>ppt_x</p:attrName>
                                        </p:attrNameLst>
                                      </p:cBhvr>
                                      <p:tavLst>
                                        <p:tav tm="0">
                                          <p:val>
                                            <p:strVal val="#ppt_x"/>
                                          </p:val>
                                        </p:tav>
                                        <p:tav tm="100000">
                                          <p:val>
                                            <p:strVal val="#ppt_x"/>
                                          </p:val>
                                        </p:tav>
                                      </p:tavLst>
                                    </p:anim>
                                    <p:anim calcmode="lin" valueType="num">
                                      <p:cBhvr additive="base">
                                        <p:cTn id="122" dur="500" fill="hold"/>
                                        <p:tgtEl>
                                          <p:spTgt spid="3">
                                            <p:txEl>
                                              <p:pRg st="21" end="21"/>
                                            </p:txEl>
                                          </p:spTgt>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nodeType="clickEffect">
                                  <p:stCondLst>
                                    <p:cond delay="0"/>
                                  </p:stCondLst>
                                  <p:childTnLst>
                                    <p:set>
                                      <p:cBhvr>
                                        <p:cTn id="126" dur="1" fill="hold">
                                          <p:stCondLst>
                                            <p:cond delay="0"/>
                                          </p:stCondLst>
                                        </p:cTn>
                                        <p:tgtEl>
                                          <p:spTgt spid="3">
                                            <p:txEl>
                                              <p:pRg st="22" end="22"/>
                                            </p:txEl>
                                          </p:spTgt>
                                        </p:tgtEl>
                                        <p:attrNameLst>
                                          <p:attrName>style.visibility</p:attrName>
                                        </p:attrNameLst>
                                      </p:cBhvr>
                                      <p:to>
                                        <p:strVal val="visible"/>
                                      </p:to>
                                    </p:set>
                                    <p:anim calcmode="lin" valueType="num">
                                      <p:cBhvr additive="base">
                                        <p:cTn id="127" dur="500" fill="hold"/>
                                        <p:tgtEl>
                                          <p:spTgt spid="3">
                                            <p:txEl>
                                              <p:pRg st="22" end="22"/>
                                            </p:txEl>
                                          </p:spTgt>
                                        </p:tgtEl>
                                        <p:attrNameLst>
                                          <p:attrName>ppt_x</p:attrName>
                                        </p:attrNameLst>
                                      </p:cBhvr>
                                      <p:tavLst>
                                        <p:tav tm="0">
                                          <p:val>
                                            <p:strVal val="#ppt_x"/>
                                          </p:val>
                                        </p:tav>
                                        <p:tav tm="100000">
                                          <p:val>
                                            <p:strVal val="#ppt_x"/>
                                          </p:val>
                                        </p:tav>
                                      </p:tavLst>
                                    </p:anim>
                                    <p:anim calcmode="lin" valueType="num">
                                      <p:cBhvr additive="base">
                                        <p:cTn id="128" dur="500" fill="hold"/>
                                        <p:tgtEl>
                                          <p:spTgt spid="3">
                                            <p:txEl>
                                              <p:pRg st="22" end="22"/>
                                            </p:txEl>
                                          </p:spTgt>
                                        </p:tgtEl>
                                        <p:attrNameLst>
                                          <p:attrName>ppt_y</p:attrName>
                                        </p:attrNameLst>
                                      </p:cBhvr>
                                      <p:tavLst>
                                        <p:tav tm="0">
                                          <p:val>
                                            <p:strVal val="1+#ppt_h/2"/>
                                          </p:val>
                                        </p:tav>
                                        <p:tav tm="100000">
                                          <p:val>
                                            <p:strVal val="#ppt_y"/>
                                          </p:val>
                                        </p:tav>
                                      </p:tavLst>
                                    </p:anim>
                                  </p:childTnLst>
                                </p:cTn>
                              </p:par>
                              <p:par>
                                <p:cTn id="129" presetID="2" presetClass="entr" presetSubtype="4" fill="hold" nodeType="withEffect">
                                  <p:stCondLst>
                                    <p:cond delay="0"/>
                                  </p:stCondLst>
                                  <p:childTnLst>
                                    <p:set>
                                      <p:cBhvr>
                                        <p:cTn id="130" dur="1" fill="hold">
                                          <p:stCondLst>
                                            <p:cond delay="0"/>
                                          </p:stCondLst>
                                        </p:cTn>
                                        <p:tgtEl>
                                          <p:spTgt spid="3">
                                            <p:txEl>
                                              <p:pRg st="23" end="23"/>
                                            </p:txEl>
                                          </p:spTgt>
                                        </p:tgtEl>
                                        <p:attrNameLst>
                                          <p:attrName>style.visibility</p:attrName>
                                        </p:attrNameLst>
                                      </p:cBhvr>
                                      <p:to>
                                        <p:strVal val="visible"/>
                                      </p:to>
                                    </p:set>
                                    <p:anim calcmode="lin" valueType="num">
                                      <p:cBhvr additive="base">
                                        <p:cTn id="131" dur="500" fill="hold"/>
                                        <p:tgtEl>
                                          <p:spTgt spid="3">
                                            <p:txEl>
                                              <p:pRg st="23" end="23"/>
                                            </p:txEl>
                                          </p:spTgt>
                                        </p:tgtEl>
                                        <p:attrNameLst>
                                          <p:attrName>ppt_x</p:attrName>
                                        </p:attrNameLst>
                                      </p:cBhvr>
                                      <p:tavLst>
                                        <p:tav tm="0">
                                          <p:val>
                                            <p:strVal val="#ppt_x"/>
                                          </p:val>
                                        </p:tav>
                                        <p:tav tm="100000">
                                          <p:val>
                                            <p:strVal val="#ppt_x"/>
                                          </p:val>
                                        </p:tav>
                                      </p:tavLst>
                                    </p:anim>
                                    <p:anim calcmode="lin" valueType="num">
                                      <p:cBhvr additive="base">
                                        <p:cTn id="132" dur="500" fill="hold"/>
                                        <p:tgtEl>
                                          <p:spTgt spid="3">
                                            <p:txEl>
                                              <p:pRg st="23" end="2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1274786"/>
          </a:xfrm>
          <a:solidFill>
            <a:schemeClr val="bg1"/>
          </a:solidFill>
        </p:spPr>
        <p:txBody>
          <a:bodyPr>
            <a:normAutofit fontScale="90000"/>
          </a:bodyPr>
          <a:lstStyle/>
          <a:p>
            <a:r>
              <a:rPr lang="ru-RU" sz="2800" dirty="0" smtClean="0"/>
              <a:t/>
            </a:r>
            <a:br>
              <a:rPr lang="ru-RU" sz="2800" dirty="0" smtClean="0"/>
            </a:br>
            <a:r>
              <a:rPr lang="ru-RU" sz="2800" dirty="0" smtClean="0"/>
              <a:t/>
            </a:r>
            <a:br>
              <a:rPr lang="ru-RU" sz="2800" dirty="0" smtClean="0"/>
            </a:br>
            <a:r>
              <a:rPr lang="ru-RU" sz="2400" dirty="0" smtClean="0"/>
              <a:t>Цель работы над ошибками - объяснение орфограмм, на которые допущены ошибки и закрепление навыка правописания, т.е. предупреждение возможности повторного появления ошибок. </a:t>
            </a:r>
            <a:r>
              <a:rPr lang="ru-RU" sz="2800" dirty="0" smtClean="0"/>
              <a:t/>
            </a:r>
            <a:br>
              <a:rPr lang="ru-RU" sz="2800" dirty="0" smtClean="0"/>
            </a:br>
            <a:r>
              <a:rPr lang="ru-RU" sz="2800" dirty="0" smtClean="0"/>
              <a:t> </a:t>
            </a:r>
            <a:br>
              <a:rPr lang="ru-RU" sz="2800" dirty="0" smtClean="0"/>
            </a:br>
            <a:endParaRPr lang="ru-RU" sz="2800" dirty="0"/>
          </a:p>
        </p:txBody>
      </p:sp>
      <p:sp>
        <p:nvSpPr>
          <p:cNvPr id="3" name="Содержимое 2"/>
          <p:cNvSpPr>
            <a:spLocks noGrp="1"/>
          </p:cNvSpPr>
          <p:nvPr>
            <p:ph idx="1"/>
          </p:nvPr>
        </p:nvSpPr>
        <p:spPr>
          <a:xfrm>
            <a:off x="457200" y="1600200"/>
            <a:ext cx="8229600" cy="4972072"/>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buNone/>
            </a:pPr>
            <a:r>
              <a:rPr lang="ru-RU" dirty="0" smtClean="0">
                <a:solidFill>
                  <a:srgbClr val="FF0000"/>
                </a:solidFill>
              </a:rPr>
              <a:t>Виды работы над ошибками</a:t>
            </a:r>
            <a:r>
              <a:rPr lang="ru-RU" dirty="0" smtClean="0"/>
              <a:t>:</a:t>
            </a:r>
          </a:p>
          <a:p>
            <a:r>
              <a:rPr lang="ru-RU" sz="3100" dirty="0" smtClean="0"/>
              <a:t>предупреждение </a:t>
            </a:r>
            <a:r>
              <a:rPr lang="ru-RU" sz="3100" dirty="0"/>
              <a:t>возможных ошибок при изучении различных тем </a:t>
            </a:r>
            <a:r>
              <a:rPr lang="ru-RU" sz="3100" dirty="0" smtClean="0"/>
              <a:t>на </a:t>
            </a:r>
            <a:r>
              <a:rPr lang="ru-RU" sz="3100" dirty="0"/>
              <a:t>основе прогнозирования, знания типичных ошибок и трудностей;</a:t>
            </a:r>
          </a:p>
          <a:p>
            <a:r>
              <a:rPr lang="ru-RU" sz="3100" dirty="0"/>
              <a:t>обнаружение и исправление ошибок самими учащимися </a:t>
            </a:r>
            <a:r>
              <a:rPr lang="ru-RU" sz="3100" dirty="0" smtClean="0"/>
              <a:t>на </a:t>
            </a:r>
            <a:r>
              <a:rPr lang="ru-RU" sz="3100" dirty="0"/>
              <a:t>основе самопроверки, редактирования;</a:t>
            </a:r>
          </a:p>
          <a:p>
            <a:r>
              <a:rPr lang="ru-RU" sz="3100" dirty="0"/>
              <a:t>исправление, учёт, классификация ошибок учителем с </a:t>
            </a:r>
            <a:r>
              <a:rPr lang="ru-RU" sz="3100" dirty="0" smtClean="0"/>
              <a:t>использованием </a:t>
            </a:r>
            <a:r>
              <a:rPr lang="ru-RU" sz="3100" dirty="0"/>
              <a:t>данных </a:t>
            </a:r>
            <a:r>
              <a:rPr lang="ru-RU" sz="3100" dirty="0" smtClean="0"/>
              <a:t> </a:t>
            </a:r>
            <a:r>
              <a:rPr lang="ru-RU" sz="3100" dirty="0"/>
              <a:t>для общей диагностики и </a:t>
            </a:r>
            <a:r>
              <a:rPr lang="ru-RU" sz="3100" dirty="0" smtClean="0"/>
              <a:t>прогнозирования в классе </a:t>
            </a:r>
            <a:r>
              <a:rPr lang="ru-RU" sz="3100" dirty="0"/>
              <a:t>и для организации конкретной коллективной, групповой и индивидуальной работы учащихся над ошибками;</a:t>
            </a:r>
          </a:p>
          <a:p>
            <a:r>
              <a:rPr lang="ru-RU" sz="3100" dirty="0"/>
              <a:t>организация и проведение специальных уроков работы над ошибками, фрагментов работы над ошибками на разных, обычных </a:t>
            </a:r>
            <a:r>
              <a:rPr lang="ru-RU" sz="3100" dirty="0" smtClean="0"/>
              <a:t>уроках </a:t>
            </a:r>
            <a:endParaRPr lang="ru-RU" sz="3100" dirty="0"/>
          </a:p>
          <a:p>
            <a:endParaRPr lang="ru-RU" dirty="0" smtClean="0"/>
          </a:p>
          <a:p>
            <a:endParaRPr lang="ru-RU" dirty="0"/>
          </a:p>
        </p:txBody>
      </p:sp>
      <p:pic>
        <p:nvPicPr>
          <p:cNvPr id="4101" name="Picture 5" descr="C:\Documents and Settings\Людмила\Рабочий стол\Анимация\1471469.gif"/>
          <p:cNvPicPr>
            <a:picLocks noChangeAspect="1" noChangeArrowheads="1" noCrop="1"/>
          </p:cNvPicPr>
          <p:nvPr/>
        </p:nvPicPr>
        <p:blipFill>
          <a:blip r:embed="rId2"/>
          <a:srcRect/>
          <a:stretch>
            <a:fillRect/>
          </a:stretch>
        </p:blipFill>
        <p:spPr bwMode="auto">
          <a:xfrm>
            <a:off x="6786578" y="5953123"/>
            <a:ext cx="1962887" cy="90487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smtClean="0">
                <a:latin typeface="Times New Roman" pitchFamily="18" charset="0"/>
                <a:cs typeface="Times New Roman" pitchFamily="18" charset="0"/>
              </a:rPr>
              <a:t>Орфографическая зоркость развивается постепенно, в процессе разнообразных занятий, при чтении, при письме диктантов, при списывании и др. видах работы.</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Важно- формирование навыков самопроверки </a:t>
            </a:r>
            <a:endParaRPr lang="ru-RU" sz="20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10000"/>
          </a:bodyPr>
          <a:lstStyle/>
          <a:p>
            <a:pPr algn="ctr">
              <a:buNone/>
            </a:pPr>
            <a:r>
              <a:rPr lang="ru-RU" dirty="0" smtClean="0"/>
              <a:t>           </a:t>
            </a:r>
            <a:r>
              <a:rPr lang="ru-RU" dirty="0" smtClean="0">
                <a:latin typeface="Times New Roman" pitchFamily="18" charset="0"/>
                <a:cs typeface="Times New Roman" pitchFamily="18" charset="0"/>
              </a:rPr>
              <a:t>Этому способствуют различные </a:t>
            </a:r>
            <a:r>
              <a:rPr lang="ru-RU" dirty="0" smtClean="0">
                <a:latin typeface="Times New Roman" pitchFamily="18" charset="0"/>
                <a:cs typeface="Times New Roman" pitchFamily="18" charset="0"/>
              </a:rPr>
              <a:t>памятки </a:t>
            </a:r>
            <a:r>
              <a:rPr lang="ru-RU" dirty="0" smtClean="0">
                <a:solidFill>
                  <a:srgbClr val="FF0000"/>
                </a:solidFill>
                <a:latin typeface="Times New Roman" pitchFamily="18" charset="0"/>
                <a:cs typeface="Times New Roman" pitchFamily="18" charset="0"/>
              </a:rPr>
              <a:t>Проверь</a:t>
            </a:r>
            <a:r>
              <a:rPr lang="ru-RU" dirty="0" smtClean="0">
                <a:solidFill>
                  <a:srgbClr val="FF0000"/>
                </a:solidFill>
                <a:latin typeface="Times New Roman" pitchFamily="18" charset="0"/>
                <a:cs typeface="Times New Roman" pitchFamily="18" charset="0"/>
              </a:rPr>
              <a:t>!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1. Не пропустил ли ты буквы?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2. Правильно ли ты написал безударные гласные? А парные согласные?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3. Не уверен - спроси у учителя.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Целенаправленное обучение нахождению орфограмм должно начинаться с первого года обучения, главным образом, в процессе </a:t>
            </a:r>
            <a:r>
              <a:rPr lang="ru-RU" dirty="0" err="1" smtClean="0">
                <a:latin typeface="Times New Roman" pitchFamily="18" charset="0"/>
                <a:cs typeface="Times New Roman" pitchFamily="18" charset="0"/>
              </a:rPr>
              <a:t>звуко</a:t>
            </a:r>
            <a:r>
              <a:rPr lang="ru-RU" dirty="0" smtClean="0">
                <a:latin typeface="Times New Roman" pitchFamily="18" charset="0"/>
                <a:cs typeface="Times New Roman" pitchFamily="18" charset="0"/>
              </a:rPr>
              <a:t> – буквенного анализа слов.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descr="C:\Users\Людмила\Desktop\ФГОС1\рисунки ФГОС\portret_pervoklassnika.jpg"/>
          <p:cNvPicPr>
            <a:picLocks noGrp="1" noChangeAspect="1" noChangeArrowheads="1"/>
          </p:cNvPicPr>
          <p:nvPr>
            <p:ph idx="1"/>
          </p:nvPr>
        </p:nvPicPr>
        <p:blipFill>
          <a:blip r:embed="rId2"/>
          <a:srcRect/>
          <a:stretch>
            <a:fillRect/>
          </a:stretch>
        </p:blipFill>
        <p:spPr bwMode="auto">
          <a:xfrm>
            <a:off x="880062" y="357166"/>
            <a:ext cx="6524212" cy="524034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a:solidFill>
            <a:schemeClr val="bg1"/>
          </a:solidFill>
        </p:spPr>
        <p:txBody>
          <a:bodyPr>
            <a:normAutofit/>
          </a:bodyPr>
          <a:lstStyle/>
          <a:p>
            <a:r>
              <a:rPr lang="ru-RU" sz="2400" b="1" dirty="0" smtClean="0">
                <a:solidFill>
                  <a:srgbClr val="FF0000"/>
                </a:solidFill>
              </a:rPr>
              <a:t>Важно!</a:t>
            </a:r>
            <a:endParaRPr lang="ru-RU" sz="2400" b="1" dirty="0">
              <a:solidFill>
                <a:srgbClr val="FF0000"/>
              </a:solidFill>
            </a:endParaRPr>
          </a:p>
        </p:txBody>
      </p:sp>
      <p:sp>
        <p:nvSpPr>
          <p:cNvPr id="3" name="Содержимое 2"/>
          <p:cNvSpPr>
            <a:spLocks noGrp="1"/>
          </p:cNvSpPr>
          <p:nvPr>
            <p:ph idx="1"/>
          </p:nvPr>
        </p:nvSpPr>
        <p:spPr>
          <a:xfrm>
            <a:off x="457200" y="928670"/>
            <a:ext cx="8229600" cy="5197493"/>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r>
              <a:rPr lang="ru-RU" sz="3800" dirty="0" smtClean="0">
                <a:latin typeface="Times New Roman" pitchFamily="18" charset="0"/>
                <a:cs typeface="Times New Roman" pitchFamily="18" charset="0"/>
              </a:rPr>
              <a:t>систематически обучать детей осуществлять рефлексивное действие (оценивать свою готовность, обнаруживать незнание, находить причины затруднений и т.п.); </a:t>
            </a:r>
          </a:p>
          <a:p>
            <a:r>
              <a:rPr lang="ru-RU" sz="3800" dirty="0" smtClean="0">
                <a:latin typeface="Times New Roman" pitchFamily="18" charset="0"/>
                <a:cs typeface="Times New Roman" pitchFamily="18" charset="0"/>
              </a:rPr>
              <a:t>использовать разнообразные формы, методы и приемы обучения, повышающие степень активности учащихся в учебном процессе;</a:t>
            </a:r>
          </a:p>
          <a:p>
            <a:r>
              <a:rPr lang="ru-RU" sz="3800" dirty="0" smtClean="0">
                <a:latin typeface="Times New Roman" pitchFamily="18" charset="0"/>
                <a:cs typeface="Times New Roman" pitchFamily="18" charset="0"/>
              </a:rPr>
              <a:t>владеть технологией диалога, обучать учащихся ставить и адресовать вопросы; </a:t>
            </a:r>
          </a:p>
          <a:p>
            <a:r>
              <a:rPr lang="ru-RU" sz="3800" dirty="0" smtClean="0">
                <a:latin typeface="Times New Roman" pitchFamily="18" charset="0"/>
                <a:cs typeface="Times New Roman" pitchFamily="18" charset="0"/>
              </a:rPr>
              <a:t> сочетать репродуктивную и проблемную формы обучения, учить детей работать по правилу и творчески;</a:t>
            </a:r>
          </a:p>
          <a:p>
            <a:r>
              <a:rPr lang="ru-RU" sz="3800" dirty="0" smtClean="0">
                <a:latin typeface="Times New Roman" pitchFamily="18" charset="0"/>
                <a:cs typeface="Times New Roman" pitchFamily="18" charset="0"/>
              </a:rPr>
              <a:t>на уроке ставить задачи и задавать четкие критерии самоконтроля и самооценки; </a:t>
            </a:r>
          </a:p>
          <a:p>
            <a:r>
              <a:rPr lang="ru-RU" sz="3800" dirty="0" smtClean="0">
                <a:latin typeface="Times New Roman" pitchFamily="18" charset="0"/>
                <a:cs typeface="Times New Roman" pitchFamily="18" charset="0"/>
              </a:rPr>
              <a:t>принимать и поощрять собственную позицию ребенка, иное мнение, обучать корректным формам их выражения;</a:t>
            </a:r>
          </a:p>
          <a:p>
            <a:r>
              <a:rPr lang="ru-RU" sz="3800" dirty="0" smtClean="0">
                <a:latin typeface="Times New Roman" pitchFamily="18" charset="0"/>
                <a:cs typeface="Times New Roman" pitchFamily="18" charset="0"/>
              </a:rPr>
              <a:t>создавать атмосферу сотрудничества, сотворчества, психологического комфорта; </a:t>
            </a:r>
          </a:p>
          <a:p>
            <a:r>
              <a:rPr lang="ru-RU" sz="3800" dirty="0" smtClean="0">
                <a:latin typeface="Times New Roman" pitchFamily="18" charset="0"/>
                <a:cs typeface="Times New Roman" pitchFamily="18" charset="0"/>
              </a:rPr>
              <a:t>осуществлять глубокое личностное воздействие “учитель – ученик” (через отношения, совместную деятельность и т.д.) .</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3">
              <a:lumMod val="20000"/>
              <a:lumOff val="80000"/>
            </a:schemeClr>
          </a:solidFill>
        </p:spPr>
        <p:txBody>
          <a:bodyPr>
            <a:normAutofit/>
          </a:bodyPr>
          <a:lstStyle/>
          <a:p>
            <a:r>
              <a:rPr lang="ru-RU" sz="2400" b="1" dirty="0" smtClean="0">
                <a:solidFill>
                  <a:srgbClr val="FF0000"/>
                </a:solidFill>
                <a:latin typeface="Times New Roman" pitchFamily="18" charset="0"/>
                <a:cs typeface="Times New Roman" pitchFamily="18" charset="0"/>
              </a:rPr>
              <a:t>Один из основных предметов – русский язык</a:t>
            </a:r>
            <a:endParaRPr lang="ru-RU" sz="2400" b="1"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500174"/>
            <a:ext cx="8401080" cy="4929222"/>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buNone/>
            </a:pPr>
            <a:r>
              <a:rPr lang="ru-RU" dirty="0" smtClean="0">
                <a:latin typeface="Times New Roman" pitchFamily="18" charset="0"/>
                <a:cs typeface="Times New Roman" pitchFamily="18" charset="0"/>
              </a:rPr>
              <a:t>Сложности для Крыма:</a:t>
            </a:r>
          </a:p>
          <a:p>
            <a:r>
              <a:rPr lang="ru-RU" dirty="0" smtClean="0">
                <a:latin typeface="Times New Roman" pitchFamily="18" charset="0"/>
                <a:cs typeface="Times New Roman" pitchFamily="18" charset="0"/>
              </a:rPr>
              <a:t>Разница в программах</a:t>
            </a:r>
          </a:p>
          <a:p>
            <a:r>
              <a:rPr lang="ru-RU" dirty="0" smtClean="0">
                <a:latin typeface="Times New Roman" pitchFamily="18" charset="0"/>
                <a:cs typeface="Times New Roman" pitchFamily="18" charset="0"/>
              </a:rPr>
              <a:t>Стереотипы</a:t>
            </a:r>
          </a:p>
          <a:p>
            <a:r>
              <a:rPr lang="ru-RU" dirty="0" smtClean="0">
                <a:latin typeface="Times New Roman" pitchFamily="18" charset="0"/>
                <a:cs typeface="Times New Roman" pitchFamily="18" charset="0"/>
              </a:rPr>
              <a:t>Устаревшие методики преподавания или их отсутствие</a:t>
            </a:r>
          </a:p>
          <a:p>
            <a:r>
              <a:rPr lang="ru-RU" dirty="0" smtClean="0">
                <a:latin typeface="Times New Roman" pitchFamily="18" charset="0"/>
                <a:cs typeface="Times New Roman" pitchFamily="18" charset="0"/>
              </a:rPr>
              <a:t>Недостаточное внимание личностно ориентированному подходу, дифференциации</a:t>
            </a:r>
          </a:p>
          <a:p>
            <a:r>
              <a:rPr lang="ru-RU" dirty="0" smtClean="0">
                <a:latin typeface="Times New Roman" pitchFamily="18" charset="0"/>
                <a:cs typeface="Times New Roman" pitchFamily="18" charset="0"/>
              </a:rPr>
              <a:t>Нет системы работы</a:t>
            </a:r>
          </a:p>
          <a:p>
            <a:r>
              <a:rPr lang="ru-RU" dirty="0" smtClean="0">
                <a:latin typeface="Times New Roman" pitchFamily="18" charset="0"/>
                <a:cs typeface="Times New Roman" pitchFamily="18" charset="0"/>
              </a:rPr>
              <a:t>Неумение или нежелание работать над предупреждением ошибок</a:t>
            </a:r>
          </a:p>
          <a:p>
            <a:r>
              <a:rPr lang="ru-RU" dirty="0" smtClean="0">
                <a:latin typeface="Times New Roman" pitchFamily="18" charset="0"/>
                <a:cs typeface="Times New Roman" pitchFamily="18" charset="0"/>
              </a:rPr>
              <a:t>Создание благоприятного психологического климата, атмосферы доверия</a:t>
            </a:r>
          </a:p>
          <a:p>
            <a:r>
              <a:rPr lang="ru-RU" dirty="0" smtClean="0">
                <a:latin typeface="Times New Roman" pitchFamily="18" charset="0"/>
                <a:cs typeface="Times New Roman" pitchFamily="18" charset="0"/>
              </a:rPr>
              <a:t>Значение имеет все (мимика, жесты и пр.)</a:t>
            </a:r>
          </a:p>
          <a:p>
            <a:endParaRPr lang="ru-RU" dirty="0" smtClean="0">
              <a:latin typeface="Times New Roman" pitchFamily="18" charset="0"/>
              <a:cs typeface="Times New Roman" pitchFamily="18" charset="0"/>
            </a:endParaRPr>
          </a:p>
          <a:p>
            <a:endParaRPr lang="ru-RU" dirty="0"/>
          </a:p>
        </p:txBody>
      </p:sp>
      <p:pic>
        <p:nvPicPr>
          <p:cNvPr id="2054" name="Picture 6" descr="C:\Users\Людмила\Desktop\рабочий стол\Анимация1\475545a0c245.gif"/>
          <p:cNvPicPr>
            <a:picLocks noChangeAspect="1" noChangeArrowheads="1" noCrop="1"/>
          </p:cNvPicPr>
          <p:nvPr/>
        </p:nvPicPr>
        <p:blipFill>
          <a:blip r:embed="rId2"/>
          <a:srcRect/>
          <a:stretch>
            <a:fillRect/>
          </a:stretch>
        </p:blipFill>
        <p:spPr bwMode="auto">
          <a:xfrm>
            <a:off x="7471753" y="5357826"/>
            <a:ext cx="1672247" cy="131921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linds(horizont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linds(horizontal)">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blinds(horizontal)">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blinds(horizontal)">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blinds(horizontal)">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style>
          <a:lnRef idx="1">
            <a:schemeClr val="accent5"/>
          </a:lnRef>
          <a:fillRef idx="2">
            <a:schemeClr val="accent5"/>
          </a:fillRef>
          <a:effectRef idx="1">
            <a:schemeClr val="accent5"/>
          </a:effectRef>
          <a:fontRef idx="minor">
            <a:schemeClr val="dk1"/>
          </a:fontRef>
        </p:style>
        <p:txBody>
          <a:bodyPr>
            <a:normAutofit/>
          </a:bodyPr>
          <a:lstStyle/>
          <a:p>
            <a:r>
              <a:rPr lang="ru-RU" sz="3600" b="1" dirty="0" smtClean="0">
                <a:solidFill>
                  <a:srgbClr val="C00000"/>
                </a:solidFill>
              </a:rPr>
              <a:t>НАПРАВЛЕНИЯ РАБОТЫ</a:t>
            </a:r>
            <a:endParaRPr lang="ru-RU" sz="3600" b="1" dirty="0">
              <a:solidFill>
                <a:srgbClr val="C00000"/>
              </a:solidFill>
            </a:endParaRPr>
          </a:p>
        </p:txBody>
      </p:sp>
      <p:sp>
        <p:nvSpPr>
          <p:cNvPr id="3" name="Содержимое 2"/>
          <p:cNvSpPr>
            <a:spLocks noGrp="1"/>
          </p:cNvSpPr>
          <p:nvPr>
            <p:ph idx="1"/>
          </p:nvPr>
        </p:nvSpPr>
        <p:spPr>
          <a:xfrm>
            <a:off x="457200" y="1357298"/>
            <a:ext cx="8229600" cy="4768865"/>
          </a:xfrm>
          <a:solidFill>
            <a:schemeClr val="bg1"/>
          </a:solidFill>
        </p:spPr>
        <p:txBody>
          <a:bodyPr>
            <a:normAutofit lnSpcReduction="10000"/>
          </a:bodyPr>
          <a:lstStyle/>
          <a:p>
            <a:r>
              <a:rPr lang="ru-RU" b="1" dirty="0" smtClean="0"/>
              <a:t>Работа над речью:</a:t>
            </a:r>
          </a:p>
          <a:p>
            <a:r>
              <a:rPr lang="ru-RU" dirty="0" smtClean="0"/>
              <a:t>связная </a:t>
            </a:r>
            <a:r>
              <a:rPr lang="ru-RU" dirty="0"/>
              <a:t>речь (работа над текстом, пересказы, обучающие устные и письменные изложения и сочинения);</a:t>
            </a:r>
          </a:p>
          <a:p>
            <a:r>
              <a:rPr lang="ru-RU" dirty="0" smtClean="0"/>
              <a:t>работа </a:t>
            </a:r>
            <a:r>
              <a:rPr lang="ru-RU" dirty="0"/>
              <a:t>над предложением и </a:t>
            </a:r>
            <a:r>
              <a:rPr lang="ru-RU" dirty="0" smtClean="0"/>
              <a:t>словосочетанием;</a:t>
            </a:r>
            <a:endParaRPr lang="ru-RU" dirty="0"/>
          </a:p>
          <a:p>
            <a:r>
              <a:rPr lang="ru-RU" dirty="0" smtClean="0"/>
              <a:t>обогащение </a:t>
            </a:r>
            <a:r>
              <a:rPr lang="ru-RU" dirty="0"/>
              <a:t>словарного запаса </a:t>
            </a:r>
            <a:r>
              <a:rPr lang="ru-RU" dirty="0" smtClean="0"/>
              <a:t>учащихся;</a:t>
            </a:r>
            <a:endParaRPr lang="ru-RU" dirty="0"/>
          </a:p>
          <a:p>
            <a:r>
              <a:rPr lang="ru-RU" dirty="0"/>
              <a:t>работа над звуковой культурой речи (артикуляция, правильное произношение).</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a:bodyPr>
          <a:lstStyle/>
          <a:p>
            <a:r>
              <a:rPr lang="ru-RU" sz="2800" b="1" dirty="0">
                <a:solidFill>
                  <a:srgbClr val="C00000"/>
                </a:solidFill>
              </a:rPr>
              <a:t>Систематическая и системная работа по развитию навыков каллиграфического письма</a:t>
            </a:r>
            <a:endParaRPr lang="ru-RU" sz="2800" dirty="0">
              <a:solidFill>
                <a:srgbClr val="C00000"/>
              </a:solidFill>
            </a:endParaRPr>
          </a:p>
        </p:txBody>
      </p:sp>
      <p:sp>
        <p:nvSpPr>
          <p:cNvPr id="3" name="Содержимое 2"/>
          <p:cNvSpPr>
            <a:spLocks noGrp="1"/>
          </p:cNvSpPr>
          <p:nvPr>
            <p:ph idx="1"/>
          </p:nvPr>
        </p:nvSpPr>
        <p:spPr/>
        <p:style>
          <a:lnRef idx="2">
            <a:schemeClr val="accent6"/>
          </a:lnRef>
          <a:fillRef idx="1">
            <a:schemeClr val="lt1"/>
          </a:fillRef>
          <a:effectRef idx="0">
            <a:schemeClr val="accent6"/>
          </a:effectRef>
          <a:fontRef idx="minor">
            <a:schemeClr val="dk1"/>
          </a:fontRef>
        </p:style>
        <p:txBody>
          <a:bodyPr>
            <a:normAutofit/>
          </a:bodyPr>
          <a:lstStyle/>
          <a:p>
            <a:r>
              <a:rPr lang="ru-RU" dirty="0"/>
              <a:t>Минутки </a:t>
            </a:r>
            <a:r>
              <a:rPr lang="ru-RU" dirty="0" smtClean="0"/>
              <a:t>чистописания; </a:t>
            </a:r>
          </a:p>
          <a:p>
            <a:r>
              <a:rPr lang="ru-RU" dirty="0" smtClean="0"/>
              <a:t>списывание</a:t>
            </a:r>
            <a:r>
              <a:rPr lang="ru-RU" dirty="0"/>
              <a:t>;</a:t>
            </a:r>
          </a:p>
          <a:p>
            <a:r>
              <a:rPr lang="ru-RU" dirty="0" smtClean="0"/>
              <a:t>диктанты;</a:t>
            </a:r>
            <a:endParaRPr lang="ru-RU" dirty="0"/>
          </a:p>
          <a:p>
            <a:r>
              <a:rPr lang="ru-RU" dirty="0"/>
              <a:t>орфографический разбор;</a:t>
            </a:r>
          </a:p>
          <a:p>
            <a:r>
              <a:rPr lang="ru-RU" dirty="0" smtClean="0"/>
              <a:t> </a:t>
            </a:r>
            <a:r>
              <a:rPr lang="ru-RU" dirty="0"/>
              <a:t>изложение, сочинение и др.;</a:t>
            </a:r>
          </a:p>
          <a:p>
            <a:r>
              <a:rPr lang="ru-RU" dirty="0"/>
              <a:t> </a:t>
            </a:r>
            <a:r>
              <a:rPr lang="ru-RU" dirty="0" smtClean="0"/>
              <a:t>коррекция </a:t>
            </a:r>
            <a:r>
              <a:rPr lang="ru-RU" dirty="0"/>
              <a:t>текста (исправление ошибок). </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style>
          <a:lnRef idx="2">
            <a:schemeClr val="accent4"/>
          </a:lnRef>
          <a:fillRef idx="1">
            <a:schemeClr val="lt1"/>
          </a:fillRef>
          <a:effectRef idx="0">
            <a:schemeClr val="accent4"/>
          </a:effectRef>
          <a:fontRef idx="minor">
            <a:schemeClr val="dk1"/>
          </a:fontRef>
        </p:style>
        <p:txBody>
          <a:bodyPr>
            <a:normAutofit/>
          </a:bodyPr>
          <a:lstStyle/>
          <a:p>
            <a:r>
              <a:rPr lang="ru-RU" sz="2800" b="1" dirty="0" smtClean="0">
                <a:solidFill>
                  <a:srgbClr val="00B050"/>
                </a:solidFill>
              </a:rPr>
              <a:t>СПИСЫВАНИЕ</a:t>
            </a:r>
            <a:endParaRPr lang="ru-RU" sz="2800" dirty="0">
              <a:solidFill>
                <a:srgbClr val="00B050"/>
              </a:solidFill>
            </a:endParaRPr>
          </a:p>
        </p:txBody>
      </p:sp>
      <p:sp>
        <p:nvSpPr>
          <p:cNvPr id="3" name="Содержимое 2"/>
          <p:cNvSpPr>
            <a:spLocks noGrp="1"/>
          </p:cNvSpPr>
          <p:nvPr>
            <p:ph idx="1"/>
          </p:nvPr>
        </p:nvSpPr>
        <p:spPr>
          <a:xfrm>
            <a:off x="457200" y="1142984"/>
            <a:ext cx="8229600" cy="4983179"/>
          </a:xfrm>
          <a:solidFill>
            <a:srgbClr val="F2FBD5"/>
          </a:solidFill>
        </p:spPr>
        <p:txBody>
          <a:bodyPr>
            <a:normAutofit fontScale="92500"/>
          </a:bodyPr>
          <a:lstStyle/>
          <a:p>
            <a:r>
              <a:rPr lang="ru-RU" b="1" i="1" dirty="0"/>
              <a:t>списывание с готового </a:t>
            </a:r>
            <a:r>
              <a:rPr lang="ru-RU" b="1" i="1" dirty="0" smtClean="0"/>
              <a:t>образца; </a:t>
            </a:r>
          </a:p>
          <a:p>
            <a:r>
              <a:rPr lang="ru-RU" b="1" i="1" dirty="0"/>
              <a:t>списывание с дополнительными </a:t>
            </a:r>
            <a:r>
              <a:rPr lang="ru-RU" b="1" i="1" dirty="0" smtClean="0"/>
              <a:t>заданиями; </a:t>
            </a:r>
          </a:p>
          <a:p>
            <a:r>
              <a:rPr lang="ru-RU" b="1" dirty="0"/>
              <a:t>творческое </a:t>
            </a:r>
            <a:r>
              <a:rPr lang="ru-RU" b="1" i="1" dirty="0"/>
              <a:t>списывание </a:t>
            </a:r>
            <a:r>
              <a:rPr lang="ru-RU" dirty="0"/>
              <a:t>— восстановление деформированных предложений или текста; изменение </a:t>
            </a:r>
            <a:r>
              <a:rPr lang="ru-RU" dirty="0" smtClean="0"/>
              <a:t>грамматической формы </a:t>
            </a:r>
            <a:r>
              <a:rPr lang="ru-RU" dirty="0"/>
              <a:t>слов;</a:t>
            </a:r>
          </a:p>
          <a:p>
            <a:r>
              <a:rPr lang="ru-RU" b="1" i="1" dirty="0"/>
              <a:t>выборочное </a:t>
            </a:r>
            <a:r>
              <a:rPr lang="ru-RU" b="1" i="1" dirty="0" smtClean="0"/>
              <a:t>списывание; </a:t>
            </a:r>
          </a:p>
          <a:p>
            <a:r>
              <a:rPr lang="ru-RU" b="1" i="1" dirty="0"/>
              <a:t>списывание с группировкой </a:t>
            </a:r>
            <a:r>
              <a:rPr lang="ru-RU" i="1" dirty="0"/>
              <a:t>— </a:t>
            </a:r>
            <a:r>
              <a:rPr lang="ru-RU" dirty="0"/>
              <a:t>запись слов в два, три столбика с учётом содержащихся в словах </a:t>
            </a:r>
            <a:r>
              <a:rPr lang="ru-RU" dirty="0" smtClean="0"/>
              <a:t>орфограмм.</a:t>
            </a:r>
            <a:endParaRPr lang="ru-RU" dirty="0"/>
          </a:p>
        </p:txBody>
      </p:sp>
      <p:pic>
        <p:nvPicPr>
          <p:cNvPr id="3074" name="Picture 2" descr="C:\Documents and Settings\Людмила\Рабочий стол\Анимация\T10011.gif"/>
          <p:cNvPicPr>
            <a:picLocks noChangeAspect="1" noChangeArrowheads="1" noCrop="1"/>
          </p:cNvPicPr>
          <p:nvPr/>
        </p:nvPicPr>
        <p:blipFill>
          <a:blip r:embed="rId2"/>
          <a:srcRect/>
          <a:stretch>
            <a:fillRect/>
          </a:stretch>
        </p:blipFill>
        <p:spPr bwMode="auto">
          <a:xfrm>
            <a:off x="6929454" y="285728"/>
            <a:ext cx="1320680" cy="147161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571504"/>
          </a:xfrm>
          <a:solidFill>
            <a:srgbClr val="FFFF00"/>
          </a:solidFill>
        </p:spPr>
        <p:txBody>
          <a:bodyPr>
            <a:normAutofit fontScale="90000"/>
          </a:bodyPr>
          <a:lstStyle/>
          <a:p>
            <a:r>
              <a:rPr lang="ru-RU" sz="2400" b="1" dirty="0" smtClean="0"/>
              <a:t/>
            </a:r>
            <a:br>
              <a:rPr lang="ru-RU" sz="2400" b="1" dirty="0" smtClean="0"/>
            </a:br>
            <a:r>
              <a:rPr lang="ru-RU" sz="2400" b="1" dirty="0" smtClean="0"/>
              <a:t>Правила </a:t>
            </a:r>
            <a:r>
              <a:rPr lang="ru-RU" sz="2400" b="1" dirty="0" smtClean="0"/>
              <a:t>списывания</a:t>
            </a:r>
            <a:r>
              <a:rPr lang="ru-RU" sz="2400" dirty="0" smtClean="0"/>
              <a:t/>
            </a:r>
            <a:br>
              <a:rPr lang="ru-RU" sz="2400" dirty="0" smtClean="0"/>
            </a:br>
            <a:endParaRPr lang="ru-RU" sz="2400" dirty="0"/>
          </a:p>
        </p:txBody>
      </p:sp>
      <p:sp>
        <p:nvSpPr>
          <p:cNvPr id="3" name="Содержимое 2"/>
          <p:cNvSpPr>
            <a:spLocks noGrp="1"/>
          </p:cNvSpPr>
          <p:nvPr>
            <p:ph idx="1"/>
          </p:nvPr>
        </p:nvSpPr>
        <p:spPr>
          <a:xfrm>
            <a:off x="457200" y="1000108"/>
            <a:ext cx="8229600" cy="5126055"/>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ru-RU" dirty="0" smtClean="0">
                <a:latin typeface="Times New Roman" pitchFamily="18" charset="0"/>
                <a:cs typeface="Times New Roman" pitchFamily="18" charset="0"/>
              </a:rPr>
              <a:t>Прочитай</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Закрой образец и повтори по памяти.</a:t>
            </a:r>
          </a:p>
          <a:p>
            <a:r>
              <a:rPr lang="ru-RU" dirty="0" smtClean="0">
                <a:latin typeface="Times New Roman" pitchFamily="18" charset="0"/>
                <a:cs typeface="Times New Roman" pitchFamily="18" charset="0"/>
              </a:rPr>
              <a:t>Подчеркни все орфограммы. </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Прочитай по слогам так, как написано. Чётко проговаривай каждый слог.</a:t>
            </a:r>
          </a:p>
          <a:p>
            <a:r>
              <a:rPr lang="ru-RU" dirty="0" smtClean="0">
                <a:latin typeface="Times New Roman" pitchFamily="18" charset="0"/>
                <a:cs typeface="Times New Roman" pitchFamily="18" charset="0"/>
              </a:rPr>
              <a:t>Закрой </a:t>
            </a:r>
            <a:r>
              <a:rPr lang="ru-RU" dirty="0" smtClean="0">
                <a:latin typeface="Times New Roman" pitchFamily="18" charset="0"/>
                <a:cs typeface="Times New Roman" pitchFamily="18" charset="0"/>
              </a:rPr>
              <a:t>образец (закладкой, листом) и повтори по памяти так, как будешь писать. Чётко проговаривай все слоги.</a:t>
            </a:r>
          </a:p>
          <a:p>
            <a:r>
              <a:rPr lang="ru-RU" dirty="0" smtClean="0">
                <a:latin typeface="Times New Roman" pitchFamily="18" charset="0"/>
                <a:cs typeface="Times New Roman" pitchFamily="18" charset="0"/>
              </a:rPr>
              <a:t>Диктуй себе по слогам и записывай. </a:t>
            </a:r>
            <a:r>
              <a:rPr lang="ru-RU" i="1" dirty="0" smtClean="0">
                <a:latin typeface="Times New Roman" pitchFamily="18" charset="0"/>
                <a:cs typeface="Times New Roman" pitchFamily="18" charset="0"/>
              </a:rPr>
              <a:t>(Образец закрыт.</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Проверь, все ли слоги ты записал. Прочитай свою запись по слогам. </a:t>
            </a:r>
            <a:r>
              <a:rPr lang="ru-RU" i="1" dirty="0" smtClean="0">
                <a:latin typeface="Times New Roman" pitchFamily="18" charset="0"/>
                <a:cs typeface="Times New Roman" pitchFamily="18" charset="0"/>
              </a:rPr>
              <a:t>(Образец закрыт.)</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Подчеркни орфограммы карандашом. </a:t>
            </a:r>
            <a:r>
              <a:rPr lang="ru-RU" i="1" dirty="0" smtClean="0">
                <a:latin typeface="Times New Roman" pitchFamily="18" charset="0"/>
                <a:cs typeface="Times New Roman" pitchFamily="18" charset="0"/>
              </a:rPr>
              <a:t>(Образец закрыт.</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Открой образец и сверь орфограммы, которые ты подчеркнул, с орфограммами в образце.</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additive="base">
                                        <p:cTn id="5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additive="base">
                                        <p:cTn id="6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 calcmode="lin" valueType="num">
                                      <p:cBhvr additive="base">
                                        <p:cTn id="6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a:solidFill>
            <a:srgbClr val="FFFF00"/>
          </a:solidFill>
        </p:spPr>
        <p:txBody>
          <a:bodyPr>
            <a:normAutofit fontScale="90000"/>
          </a:bodyPr>
          <a:lstStyle/>
          <a:p>
            <a:r>
              <a:rPr lang="ru-RU" sz="2400" b="1" dirty="0" smtClean="0">
                <a:solidFill>
                  <a:srgbClr val="FF0000"/>
                </a:solidFill>
              </a:rPr>
              <a:t>Правила списывания (сокращенный алгоритм списывания</a:t>
            </a:r>
            <a:r>
              <a:rPr lang="ru-RU" sz="2400" b="1" dirty="0" smtClean="0"/>
              <a:t>)</a:t>
            </a:r>
            <a:r>
              <a:rPr lang="ru-RU" sz="2400" dirty="0" smtClean="0"/>
              <a:t/>
            </a:r>
            <a:br>
              <a:rPr lang="ru-RU" sz="2400" dirty="0" smtClean="0"/>
            </a:br>
            <a:endParaRPr lang="ru-RU" sz="2400" dirty="0"/>
          </a:p>
        </p:txBody>
      </p:sp>
      <p:sp>
        <p:nvSpPr>
          <p:cNvPr id="3" name="Содержимое 2"/>
          <p:cNvSpPr>
            <a:spLocks noGrp="1"/>
          </p:cNvSpPr>
          <p:nvPr>
            <p:ph idx="1"/>
          </p:nvPr>
        </p:nvSpPr>
        <p:spPr>
          <a:xfrm>
            <a:off x="457200" y="928670"/>
            <a:ext cx="8229600" cy="5197493"/>
          </a:xfrm>
        </p:spPr>
        <p:style>
          <a:lnRef idx="2">
            <a:schemeClr val="accent5"/>
          </a:lnRef>
          <a:fillRef idx="1">
            <a:schemeClr val="lt1"/>
          </a:fillRef>
          <a:effectRef idx="0">
            <a:schemeClr val="accent5"/>
          </a:effectRef>
          <a:fontRef idx="minor">
            <a:schemeClr val="dk1"/>
          </a:fontRef>
        </p:style>
        <p:txBody>
          <a:bodyPr>
            <a:normAutofit/>
          </a:bodyPr>
          <a:lstStyle/>
          <a:p>
            <a:r>
              <a:rPr lang="ru-RU" dirty="0" smtClean="0">
                <a:latin typeface="Times New Roman" pitchFamily="18" charset="0"/>
                <a:cs typeface="Times New Roman" pitchFamily="18" charset="0"/>
              </a:rPr>
              <a:t>Прочитай </a:t>
            </a:r>
            <a:r>
              <a:rPr lang="ru-RU" dirty="0" smtClean="0">
                <a:latin typeface="Times New Roman" pitchFamily="18" charset="0"/>
                <a:cs typeface="Times New Roman" pitchFamily="18" charset="0"/>
              </a:rPr>
              <a:t>предложение и повтори его по памяти.</a:t>
            </a:r>
          </a:p>
          <a:p>
            <a:r>
              <a:rPr lang="ru-RU" dirty="0" smtClean="0">
                <a:latin typeface="Times New Roman" pitchFamily="18" charset="0"/>
                <a:cs typeface="Times New Roman" pitchFamily="18" charset="0"/>
              </a:rPr>
              <a:t>Прочитай предложение ещё раз так, как оно написано.</a:t>
            </a:r>
          </a:p>
          <a:p>
            <a:r>
              <a:rPr lang="ru-RU" dirty="0" smtClean="0">
                <a:latin typeface="Times New Roman" pitchFamily="18" charset="0"/>
                <a:cs typeface="Times New Roman" pitchFamily="18" charset="0"/>
              </a:rPr>
              <a:t>Диктуй себе каждое слово по ходу записи предложения.</a:t>
            </a:r>
          </a:p>
          <a:p>
            <a:r>
              <a:rPr lang="ru-RU" dirty="0" smtClean="0">
                <a:latin typeface="Times New Roman" pitchFamily="18" charset="0"/>
                <a:cs typeface="Times New Roman" pitchFamily="18" charset="0"/>
              </a:rPr>
              <a:t>Проверь написанное. Прочитай каждое слово. Открой образец и сравни написанное с образцом.</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449</TotalTime>
  <Words>1325</Words>
  <Application>Microsoft Office PowerPoint</Application>
  <PresentationFormat>Экран (4:3)</PresentationFormat>
  <Paragraphs>196</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  ОСНОВНЫЕ ВИДЫ  РАБОТ  НА УРОКАХ  РУССКОГО ЯЗЫКА   </vt:lpstr>
      <vt:lpstr>Меняются цели и содержание образования, появляются новые средства и технологии обучения</vt:lpstr>
      <vt:lpstr>Важно!</vt:lpstr>
      <vt:lpstr>Один из основных предметов – русский язык</vt:lpstr>
      <vt:lpstr>НАПРАВЛЕНИЯ РАБОТЫ</vt:lpstr>
      <vt:lpstr>Систематическая и системная работа по развитию навыков каллиграфического письма</vt:lpstr>
      <vt:lpstr>СПИСЫВАНИЕ</vt:lpstr>
      <vt:lpstr> Правила списывания </vt:lpstr>
      <vt:lpstr>Правила списывания (сокращенный алгоритм списывания) </vt:lpstr>
      <vt:lpstr> Методика проведения контрольного списывания </vt:lpstr>
      <vt:lpstr>ДИКТАНТЫ, ИХ КЛАССИФИКАЦИЯ</vt:lpstr>
      <vt:lpstr>Слуховой диктант</vt:lpstr>
      <vt:lpstr> Зрительный диктант  </vt:lpstr>
      <vt:lpstr>РАБОТА НАД ИЗЛОЖЕНИЕМ</vt:lpstr>
      <vt:lpstr>СОЧИНЕНИЕ, ЕГО КЛАССИФИКАЦИЯ</vt:lpstr>
      <vt:lpstr> Формирование орфографической грамотности </vt:lpstr>
      <vt:lpstr> Причины трудностей обучения письму </vt:lpstr>
      <vt:lpstr>  Классификация дисграфических ошибок  </vt:lpstr>
      <vt:lpstr> Ошибки, обусловленные несформированностью лексико-грамматической стороны речи </vt:lpstr>
      <vt:lpstr>Типичные ошибки в начальной школе</vt:lpstr>
      <vt:lpstr>  Цель работы над ошибками - объяснение орфограмм, на которые допущены ошибки и закрепление навыка правописания, т.е. предупреждение возможности повторного появления ошибок.    </vt:lpstr>
      <vt:lpstr>Орфографическая зоркость развивается постепенно, в процессе разнообразных занятий, при чтении, при письме диктантов, при списывании и др. видах работы. Важно- формирование навыков самопроверки </vt:lpstr>
      <vt:lpstr>Слайд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СОВРЕМЕННЫЙ УРОК РУССКОГО ЯЗЫКА  В НАЧАЛЬНОЙ ШКОЛЕ </dc:title>
  <dc:creator>Людмила</dc:creator>
  <cp:lastModifiedBy>Людмила</cp:lastModifiedBy>
  <cp:revision>60</cp:revision>
  <dcterms:created xsi:type="dcterms:W3CDTF">2015-09-30T10:02:38Z</dcterms:created>
  <dcterms:modified xsi:type="dcterms:W3CDTF">2015-10-06T17:33:35Z</dcterms:modified>
</cp:coreProperties>
</file>