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  <p:sldMasterId id="2147483776" r:id="rId2"/>
    <p:sldMasterId id="2147483793" r:id="rId3"/>
    <p:sldMasterId id="2147483846" r:id="rId4"/>
  </p:sldMasterIdLst>
  <p:sldIdLst>
    <p:sldId id="269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8" autoAdjust="0"/>
  </p:normalViewPr>
  <p:slideViewPr>
    <p:cSldViewPr snapToGrid="0">
      <p:cViewPr varScale="1">
        <p:scale>
          <a:sx n="63" d="100"/>
          <a:sy n="63" d="100"/>
        </p:scale>
        <p:origin x="-126" y="-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8091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480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9768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6647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821518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1950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4731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4889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2631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6858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68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3297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7775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6552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43525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47348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9353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0680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5079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0805904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40984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611483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48852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11163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20895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34379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08987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54459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96123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05128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96398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52387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167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48175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55552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84735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40377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446513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44841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9643645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08686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51040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2507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86901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92051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46473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687521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3717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270542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419925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87297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486145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55675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41537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17720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90286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54858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47245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43149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586276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230101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54058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0256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151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700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718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141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284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545A3E-FED8-494C-B81C-4507D31E9589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7AAC5E5-CBCB-4802-99A0-96566FDAA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939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24758" y="453811"/>
            <a:ext cx="6815669" cy="20150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99360" y="1615440"/>
            <a:ext cx="7239000" cy="3749040"/>
          </a:xfrm>
        </p:spPr>
        <p:txBody>
          <a:bodyPr/>
          <a:lstStyle/>
          <a:p>
            <a:r>
              <a:rPr lang="ru-RU" sz="2400" b="1" dirty="0" smtClean="0"/>
              <a:t>Тещина Лилия Васильевна</a:t>
            </a:r>
          </a:p>
          <a:p>
            <a:r>
              <a:rPr lang="ru-RU" sz="2400" b="1" dirty="0" smtClean="0"/>
              <a:t>МКОУ Орловская СОШ им. И.Ф. </a:t>
            </a:r>
            <a:r>
              <a:rPr lang="ru-RU" sz="2400" b="1" dirty="0" err="1" smtClean="0"/>
              <a:t>Жужукина</a:t>
            </a:r>
            <a:r>
              <a:rPr lang="ru-RU" sz="2400" b="1" dirty="0" smtClean="0"/>
              <a:t>,</a:t>
            </a:r>
          </a:p>
          <a:p>
            <a:r>
              <a:rPr lang="ru-RU" sz="2400" b="1" dirty="0" smtClean="0"/>
              <a:t>Учитель английского языка</a:t>
            </a:r>
          </a:p>
          <a:p>
            <a:endParaRPr lang="ru-RU" b="1" dirty="0" smtClean="0"/>
          </a:p>
          <a:p>
            <a:r>
              <a:rPr lang="ru-RU" sz="3200" b="1" smtClean="0"/>
              <a:t> </a:t>
            </a:r>
            <a:r>
              <a:rPr lang="ru-RU" sz="3200" b="1" dirty="0" smtClean="0"/>
              <a:t>Презентация к уроку</a:t>
            </a:r>
          </a:p>
          <a:p>
            <a:r>
              <a:rPr lang="ru-RU" sz="3200" b="1" dirty="0" smtClean="0"/>
              <a:t>«Ангелина любит танцевать»</a:t>
            </a:r>
          </a:p>
          <a:p>
            <a:pPr algn="l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86854"/>
            <a:ext cx="11887200" cy="66874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Now tell me, please, what </a:t>
            </a:r>
            <a:r>
              <a:rPr lang="en-US" b="1" dirty="0" smtClean="0">
                <a:solidFill>
                  <a:srgbClr val="002060"/>
                </a:solidFill>
              </a:rPr>
              <a:t>you and your </a:t>
            </a:r>
            <a:r>
              <a:rPr lang="en-US" b="1" dirty="0">
                <a:solidFill>
                  <a:srgbClr val="002060"/>
                </a:solidFill>
              </a:rPr>
              <a:t>friends like doing.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6478" y="2160589"/>
            <a:ext cx="5254388" cy="3880772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>I like          .        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</a:rPr>
              <a:t>    </a:t>
            </a:r>
          </a:p>
          <a:p>
            <a:r>
              <a:rPr lang="en-US" sz="5400" b="1" dirty="0" smtClean="0">
                <a:solidFill>
                  <a:schemeClr val="tx1"/>
                </a:solidFill>
              </a:rPr>
              <a:t>… like</a:t>
            </a:r>
            <a:r>
              <a:rPr lang="en-US" sz="5400" b="1" dirty="0" smtClean="0">
                <a:solidFill>
                  <a:srgbClr val="C00000"/>
                </a:solidFill>
              </a:rPr>
              <a:t>s          </a:t>
            </a:r>
            <a:r>
              <a:rPr lang="en-US" sz="5400" b="1" dirty="0" smtClean="0">
                <a:solidFill>
                  <a:schemeClr val="tx1"/>
                </a:solidFill>
              </a:rPr>
              <a:t>.</a:t>
            </a:r>
            <a:r>
              <a:rPr lang="en-US" sz="5400" b="1" dirty="0" smtClean="0">
                <a:solidFill>
                  <a:srgbClr val="C00000"/>
                </a:solidFill>
              </a:rPr>
              <a:t>      </a:t>
            </a:r>
            <a:r>
              <a:rPr lang="en-US" sz="5400" b="1" dirty="0" smtClean="0">
                <a:solidFill>
                  <a:schemeClr val="tx1"/>
                </a:solidFill>
              </a:rPr>
              <a:t>         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3533" y="1255594"/>
            <a:ext cx="3971499" cy="550004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d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ancing</a:t>
            </a:r>
          </a:p>
          <a:p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h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elping</a:t>
            </a:r>
          </a:p>
          <a:p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p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laying tricks</a:t>
            </a:r>
          </a:p>
          <a:p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p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laying</a:t>
            </a:r>
          </a:p>
          <a:p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t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elling tales</a:t>
            </a:r>
          </a:p>
          <a:p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p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ainting</a:t>
            </a:r>
          </a:p>
          <a:p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r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eading</a:t>
            </a:r>
          </a:p>
          <a:p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singing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57981" y="2351657"/>
            <a:ext cx="1813770" cy="62355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74895" y="4196509"/>
            <a:ext cx="1813770" cy="62355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91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1237" y="0"/>
            <a:ext cx="8882765" cy="6858000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21" descr="70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4823" y="2950808"/>
            <a:ext cx="1809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22"/>
          <p:cNvSpPr>
            <a:spLocks noChangeArrowheads="1"/>
          </p:cNvSpPr>
          <p:nvPr/>
        </p:nvSpPr>
        <p:spPr bwMode="auto">
          <a:xfrm>
            <a:off x="4975668" y="205760"/>
            <a:ext cx="3960813" cy="3095625"/>
          </a:xfrm>
          <a:prstGeom prst="cloudCallout">
            <a:avLst>
              <a:gd name="adj1" fmla="val -113088"/>
              <a:gd name="adj2" fmla="val 42769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2000" b="1">
              <a:solidFill>
                <a:srgbClr val="0000FF"/>
              </a:solidFill>
            </a:endParaRPr>
          </a:p>
          <a:p>
            <a:pPr algn="ctr"/>
            <a:r>
              <a:rPr lang="en-US" sz="4000" b="1">
                <a:solidFill>
                  <a:srgbClr val="FF0000"/>
                </a:solidFill>
              </a:rPr>
              <a:t>Good job!</a:t>
            </a:r>
            <a:endParaRPr lang="ru-RU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738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8018"/>
          </a:xfrm>
        </p:spPr>
        <p:txBody>
          <a:bodyPr>
            <a:noAutofit/>
          </a:bodyPr>
          <a:lstStyle/>
          <a:p>
            <a:pPr algn="l"/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9409" y="905846"/>
            <a:ext cx="9544334" cy="595215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Название учреждения: </a:t>
            </a:r>
            <a:r>
              <a:rPr lang="ru-RU" dirty="0" smtClean="0">
                <a:solidFill>
                  <a:schemeClr val="tx1"/>
                </a:solidFill>
              </a:rPr>
              <a:t>МКОУ Орловская СОШ им. И.Ф. </a:t>
            </a:r>
            <a:r>
              <a:rPr lang="ru-RU" dirty="0" err="1" smtClean="0">
                <a:solidFill>
                  <a:schemeClr val="tx1"/>
                </a:solidFill>
              </a:rPr>
              <a:t>Жужукина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Ф.И.О. педагога: </a:t>
            </a:r>
            <a:r>
              <a:rPr lang="ru-RU" dirty="0" smtClean="0">
                <a:solidFill>
                  <a:schemeClr val="tx1"/>
                </a:solidFill>
              </a:rPr>
              <a:t>Тещина Лилия Васильевна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Презентация к уроку по учебному предмету «Английский язык» в </a:t>
            </a:r>
            <a:r>
              <a:rPr lang="en-US" dirty="0" smtClean="0">
                <a:solidFill>
                  <a:schemeClr val="tx1"/>
                </a:solidFill>
              </a:rPr>
              <a:t>2</a:t>
            </a:r>
            <a:r>
              <a:rPr lang="ru-RU" dirty="0" smtClean="0">
                <a:solidFill>
                  <a:schemeClr val="tx1"/>
                </a:solidFill>
              </a:rPr>
              <a:t>-ом классе УМК «</a:t>
            </a:r>
            <a:r>
              <a:rPr lang="en-US" dirty="0" smtClean="0">
                <a:solidFill>
                  <a:schemeClr val="tx1"/>
                </a:solidFill>
              </a:rPr>
              <a:t>English</a:t>
            </a:r>
            <a:r>
              <a:rPr lang="ru-RU" dirty="0" smtClean="0">
                <a:solidFill>
                  <a:schemeClr val="tx1"/>
                </a:solidFill>
              </a:rPr>
              <a:t>» В.П </a:t>
            </a:r>
            <a:r>
              <a:rPr lang="ru-RU" dirty="0" err="1" smtClean="0">
                <a:solidFill>
                  <a:schemeClr val="tx1"/>
                </a:solidFill>
              </a:rPr>
              <a:t>Кузовлев</a:t>
            </a:r>
            <a:r>
              <a:rPr lang="ru-RU" dirty="0" smtClean="0">
                <a:solidFill>
                  <a:schemeClr val="tx1"/>
                </a:solidFill>
              </a:rPr>
              <a:t>, Э.Ш. </a:t>
            </a:r>
            <a:r>
              <a:rPr lang="ru-RU" dirty="0" err="1" smtClean="0">
                <a:solidFill>
                  <a:schemeClr val="tx1"/>
                </a:solidFill>
              </a:rPr>
              <a:t>Перегудова</a:t>
            </a:r>
            <a:r>
              <a:rPr lang="ru-RU" dirty="0" smtClean="0">
                <a:solidFill>
                  <a:schemeClr val="tx1"/>
                </a:solidFill>
              </a:rPr>
              <a:t>, С.А. Пастухова, О.В. Стрельникова на тему «Ангелина любит танцевать»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Тип урока: </a:t>
            </a:r>
            <a:r>
              <a:rPr lang="ru-RU" dirty="0" smtClean="0">
                <a:solidFill>
                  <a:schemeClr val="tx1"/>
                </a:solidFill>
              </a:rPr>
              <a:t>комбинированный.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Материально-технические средства: </a:t>
            </a:r>
            <a:r>
              <a:rPr lang="ru-RU" dirty="0" smtClean="0">
                <a:solidFill>
                  <a:schemeClr val="tx1"/>
                </a:solidFill>
              </a:rPr>
              <a:t>транскрипционные карточки, звуковое </a:t>
            </a:r>
            <a:r>
              <a:rPr lang="ru-RU" dirty="0">
                <a:solidFill>
                  <a:schemeClr val="tx1"/>
                </a:solidFill>
              </a:rPr>
              <a:t>приложение (CD); </a:t>
            </a:r>
            <a:r>
              <a:rPr lang="ru-RU" dirty="0" smtClean="0">
                <a:solidFill>
                  <a:schemeClr val="tx1"/>
                </a:solidFill>
              </a:rPr>
              <a:t>презентация; книга Н. Носова.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Образ. ресурс: </a:t>
            </a:r>
            <a:r>
              <a:rPr lang="ru-RU" dirty="0" smtClean="0">
                <a:solidFill>
                  <a:schemeClr val="tx1"/>
                </a:solidFill>
              </a:rPr>
              <a:t>интернет-­сайт http://prosv.ru/umk/</a:t>
            </a:r>
            <a:r>
              <a:rPr lang="en-US" dirty="0" smtClean="0">
                <a:solidFill>
                  <a:schemeClr val="tx1"/>
                </a:solidFill>
              </a:rPr>
              <a:t>we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8299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773" y="0"/>
            <a:ext cx="11174104" cy="53226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Цели: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093" y="668740"/>
            <a:ext cx="10877266" cy="6073254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1"/>
                </a:solidFill>
              </a:rPr>
              <a:t>л</a:t>
            </a:r>
            <a:r>
              <a:rPr lang="ru-RU" sz="1800" b="1" dirty="0" smtClean="0">
                <a:solidFill>
                  <a:schemeClr val="tx1"/>
                </a:solidFill>
              </a:rPr>
              <a:t>ичностные: </a:t>
            </a:r>
            <a:r>
              <a:rPr lang="ru-RU" sz="1800" dirty="0" smtClean="0">
                <a:solidFill>
                  <a:schemeClr val="tx1"/>
                </a:solidFill>
              </a:rPr>
              <a:t>воспитание внимательного отношения к занятиям, интересам других людей и уважительного отношения к чужому мнению; установление дружеских взаимоотношений в коллектив; расширение познавательных потребностей, воспитание интереса к чтению; воспитание дисциплинированности и настойчивости в выполнении учебных и творческих заданий; формирование стремления соблюдать </a:t>
            </a:r>
            <a:r>
              <a:rPr lang="ru-RU" sz="1800" dirty="0" err="1" smtClean="0">
                <a:solidFill>
                  <a:schemeClr val="tx1"/>
                </a:solidFill>
              </a:rPr>
              <a:t>здоровьесберегающий</a:t>
            </a:r>
            <a:r>
              <a:rPr lang="ru-RU" sz="1800" dirty="0" smtClean="0">
                <a:solidFill>
                  <a:schemeClr val="tx1"/>
                </a:solidFill>
              </a:rPr>
              <a:t> режим дня.</a:t>
            </a:r>
          </a:p>
          <a:p>
            <a:r>
              <a:rPr lang="ru-RU" sz="1800" b="1" dirty="0" err="1" smtClean="0">
                <a:solidFill>
                  <a:schemeClr val="tx1"/>
                </a:solidFill>
              </a:rPr>
              <a:t>метапредметные</a:t>
            </a:r>
            <a:r>
              <a:rPr lang="ru-RU" sz="1800" b="1" dirty="0" smtClean="0">
                <a:solidFill>
                  <a:schemeClr val="tx1"/>
                </a:solidFill>
              </a:rPr>
              <a:t>: </a:t>
            </a:r>
            <a:r>
              <a:rPr lang="ru-RU" sz="1800" dirty="0" smtClean="0">
                <a:solidFill>
                  <a:schemeClr val="tx1"/>
                </a:solidFill>
              </a:rPr>
              <a:t>развитие языковых способностей: к слуховой и зрительной </a:t>
            </a:r>
            <a:r>
              <a:rPr lang="ru-RU" sz="1800" dirty="0" err="1" smtClean="0">
                <a:solidFill>
                  <a:schemeClr val="tx1"/>
                </a:solidFill>
              </a:rPr>
              <a:t>диффиринциации</a:t>
            </a:r>
            <a:r>
              <a:rPr lang="ru-RU" sz="1800" dirty="0" smtClean="0">
                <a:solidFill>
                  <a:schemeClr val="tx1"/>
                </a:solidFill>
              </a:rPr>
              <a:t>, к имитации, выявлению языковых закономерностей, догадке; развитие способности к решению речемыслительных задач; развитие психических процессов и функций: внимания, памяти, умения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анализировать и сравнивать; развитие компенсаторных умений: догадываться о значении слов по иллюстративной наглядности и по аналогии с родным языком; развитие учебных умений: работа со справочным материалом.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п</a:t>
            </a:r>
            <a:r>
              <a:rPr lang="ru-RU" sz="1800" b="1" dirty="0" smtClean="0">
                <a:solidFill>
                  <a:schemeClr val="tx1"/>
                </a:solidFill>
              </a:rPr>
              <a:t>редметные: </a:t>
            </a:r>
            <a:r>
              <a:rPr lang="ru-RU" sz="1800" dirty="0" smtClean="0">
                <a:solidFill>
                  <a:schemeClr val="tx1"/>
                </a:solidFill>
              </a:rPr>
              <a:t>формирование </a:t>
            </a:r>
            <a:r>
              <a:rPr lang="ru-RU" sz="1800" dirty="0" err="1" smtClean="0">
                <a:solidFill>
                  <a:schemeClr val="tx1"/>
                </a:solidFill>
              </a:rPr>
              <a:t>призносительных</a:t>
            </a:r>
            <a:r>
              <a:rPr lang="ru-RU" sz="1800" dirty="0" smtClean="0">
                <a:solidFill>
                  <a:schemeClr val="tx1"/>
                </a:solidFill>
              </a:rPr>
              <a:t> навыков (логическое ударение, интонация утвердительных предложений), формирование лексических и грамматических навыков, развитие навыков </a:t>
            </a:r>
            <a:r>
              <a:rPr lang="ru-RU" sz="1800" dirty="0" smtClean="0">
                <a:solidFill>
                  <a:schemeClr val="tx1"/>
                </a:solidFill>
              </a:rPr>
              <a:t>чтения и говорения.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  </a:t>
            </a:r>
            <a:r>
              <a:rPr lang="ru-RU" sz="1800" i="1" dirty="0" smtClean="0">
                <a:solidFill>
                  <a:schemeClr val="tx1"/>
                </a:solidFill>
              </a:rPr>
              <a:t>Языковой материал: </a:t>
            </a:r>
            <a:r>
              <a:rPr lang="ru-RU" sz="1800" dirty="0" smtClean="0">
                <a:solidFill>
                  <a:schemeClr val="tx1"/>
                </a:solidFill>
              </a:rPr>
              <a:t>фонетический: материал предыдущих уроков; лексический: </a:t>
            </a:r>
            <a:r>
              <a:rPr lang="en-US" sz="1800" dirty="0" smtClean="0">
                <a:solidFill>
                  <a:schemeClr val="tx1"/>
                </a:solidFill>
              </a:rPr>
              <a:t>dancing,    helping, playing tricks, playing, telling tales, reading, singing, no, a banana, a rabbit, a panda</a:t>
            </a:r>
            <a:r>
              <a:rPr lang="ru-RU" sz="1800" dirty="0" smtClean="0">
                <a:solidFill>
                  <a:schemeClr val="tx1"/>
                </a:solidFill>
              </a:rPr>
              <a:t>; грамматический: глагол </a:t>
            </a:r>
            <a:r>
              <a:rPr lang="en-US" sz="1800" dirty="0" smtClean="0">
                <a:solidFill>
                  <a:schemeClr val="tx1"/>
                </a:solidFill>
              </a:rPr>
              <a:t>like </a:t>
            </a:r>
            <a:r>
              <a:rPr lang="ru-RU" sz="1800" dirty="0" smtClean="0">
                <a:solidFill>
                  <a:schemeClr val="tx1"/>
                </a:solidFill>
              </a:rPr>
              <a:t>в 3-м </a:t>
            </a:r>
            <a:r>
              <a:rPr lang="en-US" sz="1800" dirty="0" smtClean="0">
                <a:solidFill>
                  <a:schemeClr val="tx1"/>
                </a:solidFill>
              </a:rPr>
              <a:t>  </a:t>
            </a:r>
            <a:r>
              <a:rPr lang="ru-RU" sz="1800" dirty="0" smtClean="0">
                <a:solidFill>
                  <a:schemeClr val="tx1"/>
                </a:solidFill>
              </a:rPr>
              <a:t>лице единственного числа в </a:t>
            </a:r>
            <a:r>
              <a:rPr lang="en-US" sz="1800" dirty="0" smtClean="0">
                <a:solidFill>
                  <a:schemeClr val="tx1"/>
                </a:solidFill>
              </a:rPr>
              <a:t>Present Simple            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chemeClr val="tx1"/>
                </a:solidFill>
              </a:rPr>
              <a:t>социокультурный аспект: </a:t>
            </a:r>
            <a:r>
              <a:rPr lang="ru-RU" sz="1800" dirty="0" smtClean="0">
                <a:solidFill>
                  <a:schemeClr val="tx1"/>
                </a:solidFill>
              </a:rPr>
              <a:t>дальнейшее знакомство с любимыми занятиями сказочных персонажей, с песней на традиционную мелодию (</a:t>
            </a:r>
            <a:r>
              <a:rPr lang="en-US" sz="1800" dirty="0" smtClean="0">
                <a:solidFill>
                  <a:schemeClr val="tx1"/>
                </a:solidFill>
              </a:rPr>
              <a:t>“Peter likes eating …”)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5018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6479"/>
            <a:ext cx="10515600" cy="57320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Say, what you think about these characters.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7421" y="850404"/>
            <a:ext cx="6141491" cy="578240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3200" b="1" dirty="0" smtClean="0"/>
              <a:t>Mickey Mouse is a … mouse.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 smtClean="0"/>
          </a:p>
          <a:p>
            <a:r>
              <a:rPr lang="en-US" sz="3200" b="1" dirty="0" smtClean="0"/>
              <a:t>Leopold is a … cat.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69290" y="850404"/>
            <a:ext cx="2934268" cy="578240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smart</a:t>
            </a:r>
          </a:p>
          <a:p>
            <a:r>
              <a:rPr lang="en-US" sz="4400" dirty="0"/>
              <a:t>k</a:t>
            </a:r>
            <a:r>
              <a:rPr lang="en-US" sz="4400" dirty="0" smtClean="0"/>
              <a:t>ind</a:t>
            </a:r>
          </a:p>
          <a:p>
            <a:r>
              <a:rPr lang="en-US" sz="4400" dirty="0" smtClean="0"/>
              <a:t>talented</a:t>
            </a:r>
          </a:p>
          <a:p>
            <a:r>
              <a:rPr lang="en-US" sz="4400" dirty="0"/>
              <a:t>m</a:t>
            </a:r>
            <a:r>
              <a:rPr lang="en-US" sz="4400" dirty="0" smtClean="0"/>
              <a:t>erry</a:t>
            </a:r>
          </a:p>
          <a:p>
            <a:r>
              <a:rPr lang="en-US" sz="4400" dirty="0"/>
              <a:t>s</a:t>
            </a:r>
            <a:r>
              <a:rPr lang="en-US" sz="4400" dirty="0" smtClean="0"/>
              <a:t>illy</a:t>
            </a:r>
          </a:p>
          <a:p>
            <a:r>
              <a:rPr lang="en-US" sz="4400" dirty="0"/>
              <a:t>c</a:t>
            </a:r>
            <a:r>
              <a:rPr lang="en-US" sz="4400" dirty="0" smtClean="0"/>
              <a:t>ute</a:t>
            </a:r>
          </a:p>
          <a:p>
            <a:r>
              <a:rPr lang="en-US" sz="4400" dirty="0" smtClean="0"/>
              <a:t>nice</a:t>
            </a:r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7" y="3741607"/>
            <a:ext cx="1751585" cy="21836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93" y="825689"/>
            <a:ext cx="1897039" cy="18970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282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6479"/>
            <a:ext cx="10515600" cy="57320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Say, what you think about these characters.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7421" y="850404"/>
            <a:ext cx="6141491" cy="578240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3200" b="1" dirty="0" err="1" smtClean="0"/>
              <a:t>Tyubik</a:t>
            </a:r>
            <a:r>
              <a:rPr lang="en-US" sz="3200" b="1" dirty="0" smtClean="0"/>
              <a:t> is a … Mite.</a:t>
            </a:r>
          </a:p>
          <a:p>
            <a:endParaRPr lang="en-US" sz="3200" b="1" dirty="0"/>
          </a:p>
          <a:p>
            <a:endParaRPr lang="en-US" sz="3200" b="1" dirty="0" smtClean="0"/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sz="3200" b="1" dirty="0" smtClean="0"/>
          </a:p>
          <a:p>
            <a:r>
              <a:rPr lang="en-US" sz="3200" b="1" dirty="0" err="1" smtClean="0"/>
              <a:t>Medunitsa</a:t>
            </a:r>
            <a:r>
              <a:rPr lang="en-US" sz="3200" b="1" dirty="0" smtClean="0"/>
              <a:t> is a … Mite.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69290" y="850404"/>
            <a:ext cx="2934268" cy="578240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smart</a:t>
            </a:r>
          </a:p>
          <a:p>
            <a:r>
              <a:rPr lang="en-US" sz="4400" dirty="0"/>
              <a:t>k</a:t>
            </a:r>
            <a:r>
              <a:rPr lang="en-US" sz="4400" dirty="0" smtClean="0"/>
              <a:t>ind</a:t>
            </a:r>
          </a:p>
          <a:p>
            <a:r>
              <a:rPr lang="en-US" sz="4400" dirty="0" smtClean="0"/>
              <a:t>talented</a:t>
            </a:r>
          </a:p>
          <a:p>
            <a:r>
              <a:rPr lang="en-US" sz="4400" dirty="0"/>
              <a:t>m</a:t>
            </a:r>
            <a:r>
              <a:rPr lang="en-US" sz="4400" dirty="0" smtClean="0"/>
              <a:t>erry</a:t>
            </a:r>
          </a:p>
          <a:p>
            <a:r>
              <a:rPr lang="en-US" sz="4400" dirty="0"/>
              <a:t>s</a:t>
            </a:r>
            <a:r>
              <a:rPr lang="en-US" sz="4400" dirty="0" smtClean="0"/>
              <a:t>illy</a:t>
            </a:r>
          </a:p>
          <a:p>
            <a:r>
              <a:rPr lang="en-US" sz="4400" dirty="0"/>
              <a:t>c</a:t>
            </a:r>
            <a:r>
              <a:rPr lang="en-US" sz="4400" dirty="0" smtClean="0"/>
              <a:t>ute</a:t>
            </a:r>
          </a:p>
          <a:p>
            <a:r>
              <a:rPr lang="en-US" sz="4400" dirty="0" smtClean="0"/>
              <a:t>nice</a:t>
            </a:r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72" y="3405027"/>
            <a:ext cx="1368197" cy="25863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72" y="850404"/>
            <a:ext cx="2688254" cy="20382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771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6479"/>
            <a:ext cx="10515600" cy="57320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Say, what you think about these characters.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7421" y="850404"/>
            <a:ext cx="6141491" cy="578240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3200" b="1" dirty="0" err="1" smtClean="0"/>
              <a:t>Znaika</a:t>
            </a:r>
            <a:r>
              <a:rPr lang="en-US" sz="3200" b="1" dirty="0" smtClean="0"/>
              <a:t> is a … Mite.</a:t>
            </a:r>
          </a:p>
          <a:p>
            <a:endParaRPr lang="en-US" sz="3200" b="1" dirty="0"/>
          </a:p>
          <a:p>
            <a:endParaRPr lang="en-US" sz="3200" b="1" dirty="0" smtClean="0"/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sz="3200" b="1" dirty="0" smtClean="0"/>
          </a:p>
          <a:p>
            <a:r>
              <a:rPr lang="en-US" sz="3200" b="1" dirty="0" err="1" smtClean="0"/>
              <a:t>Neznaika</a:t>
            </a:r>
            <a:r>
              <a:rPr lang="en-US" sz="3200" b="1" dirty="0" smtClean="0"/>
              <a:t> is a … Mite.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69290" y="850404"/>
            <a:ext cx="2934268" cy="578240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smart</a:t>
            </a:r>
          </a:p>
          <a:p>
            <a:r>
              <a:rPr lang="en-US" sz="4400" dirty="0"/>
              <a:t>k</a:t>
            </a:r>
            <a:r>
              <a:rPr lang="en-US" sz="4400" dirty="0" smtClean="0"/>
              <a:t>ind</a:t>
            </a:r>
          </a:p>
          <a:p>
            <a:r>
              <a:rPr lang="en-US" sz="4400" dirty="0" smtClean="0"/>
              <a:t>talented</a:t>
            </a:r>
          </a:p>
          <a:p>
            <a:r>
              <a:rPr lang="en-US" sz="4400" dirty="0"/>
              <a:t>m</a:t>
            </a:r>
            <a:r>
              <a:rPr lang="en-US" sz="4400" dirty="0" smtClean="0"/>
              <a:t>erry</a:t>
            </a:r>
          </a:p>
          <a:p>
            <a:r>
              <a:rPr lang="en-US" sz="4400" dirty="0"/>
              <a:t>s</a:t>
            </a:r>
            <a:r>
              <a:rPr lang="en-US" sz="4400" dirty="0" smtClean="0"/>
              <a:t>illy</a:t>
            </a:r>
          </a:p>
          <a:p>
            <a:r>
              <a:rPr lang="en-US" sz="4400" dirty="0"/>
              <a:t>c</a:t>
            </a:r>
            <a:r>
              <a:rPr lang="en-US" sz="4400" dirty="0" smtClean="0"/>
              <a:t>ute</a:t>
            </a:r>
          </a:p>
          <a:p>
            <a:r>
              <a:rPr lang="en-US" sz="4400" dirty="0" smtClean="0"/>
              <a:t>nice</a:t>
            </a:r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684"/>
            <a:ext cx="2292823" cy="22928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22" y="3575712"/>
            <a:ext cx="1450074" cy="23201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108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818866"/>
          </a:xfrm>
        </p:spPr>
        <p:txBody>
          <a:bodyPr/>
          <a:lstStyle/>
          <a:p>
            <a:r>
              <a:rPr lang="en-US" b="1" dirty="0"/>
              <a:t>Tell the story about a Mite.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1069" y="818866"/>
            <a:ext cx="5500047" cy="5800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/>
              <a:t>I like … .</a:t>
            </a:r>
          </a:p>
          <a:p>
            <a:pPr marL="0" indent="0">
              <a:buNone/>
            </a:pPr>
            <a:r>
              <a:rPr lang="en-US" sz="4800" b="1" dirty="0"/>
              <a:t>… is a Mite.</a:t>
            </a:r>
          </a:p>
          <a:p>
            <a:pPr marL="0" indent="0">
              <a:buNone/>
            </a:pPr>
            <a:r>
              <a:rPr lang="en-US" sz="4800" b="1" dirty="0"/>
              <a:t>… is          .</a:t>
            </a:r>
          </a:p>
          <a:p>
            <a:pPr marL="0" indent="0">
              <a:buNone/>
            </a:pPr>
            <a:r>
              <a:rPr lang="en-US" sz="4800" b="1" dirty="0"/>
              <a:t>… is a          Mite.</a:t>
            </a:r>
            <a:endParaRPr lang="ru-RU" sz="4800" b="1" dirty="0"/>
          </a:p>
        </p:txBody>
      </p:sp>
      <p:sp>
        <p:nvSpPr>
          <p:cNvPr id="5" name="Овал 4"/>
          <p:cNvSpPr/>
          <p:nvPr/>
        </p:nvSpPr>
        <p:spPr>
          <a:xfrm flipV="1">
            <a:off x="1542197" y="2729551"/>
            <a:ext cx="1473958" cy="6141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937982" y="3562065"/>
            <a:ext cx="1624084" cy="6005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395" y="561641"/>
            <a:ext cx="2162139" cy="1639313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67" y="916017"/>
            <a:ext cx="1633997" cy="17163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907" y="2273383"/>
            <a:ext cx="2080253" cy="20802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223" y="3234516"/>
            <a:ext cx="1458779" cy="23340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313" y="4498494"/>
            <a:ext cx="1178341" cy="22274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450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86520"/>
            <a:ext cx="10331354" cy="134203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Today we’ll speak, what some characters … .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3686" y="1119116"/>
            <a:ext cx="8596668" cy="5636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I like                  .</a:t>
            </a:r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r>
              <a:rPr lang="en-US" sz="4000" b="1" dirty="0"/>
              <a:t> </a:t>
            </a:r>
            <a:r>
              <a:rPr lang="en-US" sz="4000" b="1" dirty="0" smtClean="0"/>
              <a:t>           likes             .</a:t>
            </a:r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r>
              <a:rPr lang="en-US" sz="4000" b="1" dirty="0"/>
              <a:t> </a:t>
            </a:r>
            <a:r>
              <a:rPr lang="en-US" sz="4000" b="1" dirty="0" smtClean="0"/>
              <a:t>           likes             .</a:t>
            </a:r>
            <a:endParaRPr lang="ru-RU" sz="4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928" b="15512"/>
          <a:stretch/>
        </p:blipFill>
        <p:spPr>
          <a:xfrm>
            <a:off x="2063089" y="1104130"/>
            <a:ext cx="2372434" cy="1198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197" y="4138685"/>
            <a:ext cx="1565423" cy="24620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159" r="9899" b="65392"/>
          <a:stretch/>
        </p:blipFill>
        <p:spPr>
          <a:xfrm>
            <a:off x="663686" y="5095131"/>
            <a:ext cx="1719618" cy="12658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349" y="2365678"/>
            <a:ext cx="1849271" cy="18492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698" r="40090" b="53906"/>
          <a:stretch/>
        </p:blipFill>
        <p:spPr>
          <a:xfrm>
            <a:off x="468824" y="2554203"/>
            <a:ext cx="1703193" cy="16437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854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63773"/>
            <a:ext cx="8596668" cy="873457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Let’s learn and sing the song.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829" y="1037231"/>
            <a:ext cx="11709780" cy="567746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Barney likes telling tales! (2 </a:t>
            </a:r>
            <a:r>
              <a:rPr lang="ru-RU" sz="3200" b="1" dirty="0" smtClean="0">
                <a:solidFill>
                  <a:srgbClr val="C00000"/>
                </a:solidFill>
              </a:rPr>
              <a:t>раза)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  Barney </a:t>
            </a:r>
            <a:r>
              <a:rPr lang="en-US" sz="3200" b="1" dirty="0">
                <a:solidFill>
                  <a:srgbClr val="C00000"/>
                </a:solidFill>
              </a:rPr>
              <a:t>likes telling tales, tales, telling tales</a:t>
            </a:r>
            <a:r>
              <a:rPr lang="en-US" sz="3200" b="1" dirty="0" smtClean="0">
                <a:solidFill>
                  <a:srgbClr val="C00000"/>
                </a:solidFill>
              </a:rPr>
              <a:t>!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Jerry likes playing tricks! (2 </a:t>
            </a:r>
            <a:r>
              <a:rPr lang="ru-RU" sz="3200" b="1" dirty="0" smtClean="0">
                <a:solidFill>
                  <a:schemeClr val="tx1"/>
                </a:solidFill>
              </a:rPr>
              <a:t>раза)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  Jerry likes playing tricks, tricks! </a:t>
            </a:r>
            <a:r>
              <a:rPr lang="en-US" sz="3200" b="1" dirty="0">
                <a:solidFill>
                  <a:schemeClr val="tx1"/>
                </a:solidFill>
              </a:rPr>
              <a:t>Jerry likes playing </a:t>
            </a:r>
            <a:r>
              <a:rPr lang="en-US" sz="3200" b="1" dirty="0" smtClean="0">
                <a:solidFill>
                  <a:schemeClr val="tx1"/>
                </a:solidFill>
              </a:rPr>
              <a:t>tricks</a:t>
            </a:r>
            <a:r>
              <a:rPr lang="en-US" sz="3200" b="1" dirty="0">
                <a:solidFill>
                  <a:schemeClr val="tx1"/>
                </a:solidFill>
              </a:rPr>
              <a:t>! </a:t>
            </a:r>
            <a:endParaRPr lang="en-US" sz="3200" b="1" dirty="0" smtClean="0">
              <a:solidFill>
                <a:schemeClr val="tx1"/>
              </a:solidFill>
            </a:endParaRPr>
          </a:p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Daisy likes singing and dancing!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(2 раза)</a:t>
            </a:r>
            <a:endParaRPr lang="en-US" sz="3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 Daisy likes singing and dancing,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singing and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dancing!</a:t>
            </a:r>
          </a:p>
          <a:p>
            <a:r>
              <a:rPr lang="en-US" sz="3200" b="1" dirty="0" smtClean="0">
                <a:solidFill>
                  <a:srgbClr val="002060"/>
                </a:solidFill>
              </a:rPr>
              <a:t>Angelina likes dancing ballet! </a:t>
            </a:r>
            <a:r>
              <a:rPr lang="ru-RU" sz="3200" b="1" dirty="0" smtClean="0">
                <a:solidFill>
                  <a:srgbClr val="002060"/>
                </a:solidFill>
              </a:rPr>
              <a:t>(2 раза)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  Angelina likes dancing ballet, dancing, dancing ballet!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     </a:t>
            </a:r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50232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23659B44-6E34-4CE8-8F0D-387DA7996826}"/>
    </a:ext>
  </a:extLst>
</a:theme>
</file>

<file path=ppt/theme/theme3.xml><?xml version="1.0" encoding="utf-8"?>
<a:theme xmlns:a="http://schemas.openxmlformats.org/drawingml/2006/main" name="2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589</Words>
  <Application>Microsoft Office PowerPoint</Application>
  <PresentationFormat>Произвольный</PresentationFormat>
  <Paragraphs>135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Грань</vt:lpstr>
      <vt:lpstr>1_Грань</vt:lpstr>
      <vt:lpstr>2_Грань</vt:lpstr>
      <vt:lpstr>Натуральные материалы</vt:lpstr>
      <vt:lpstr>Слайд 1</vt:lpstr>
      <vt:lpstr>Слайд 2</vt:lpstr>
      <vt:lpstr>Цели:</vt:lpstr>
      <vt:lpstr>Say, what you think about these characters.</vt:lpstr>
      <vt:lpstr>Say, what you think about these characters.</vt:lpstr>
      <vt:lpstr>Say, what you think about these characters.</vt:lpstr>
      <vt:lpstr>Tell the story about a Mite.</vt:lpstr>
      <vt:lpstr>Today we’ll speak, what some characters … . </vt:lpstr>
      <vt:lpstr>Let’s learn and sing the song.</vt:lpstr>
      <vt:lpstr>Now tell me, please, what you and your friends like doing.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Dorothea</dc:creator>
  <cp:lastModifiedBy>Галина</cp:lastModifiedBy>
  <cp:revision>29</cp:revision>
  <dcterms:created xsi:type="dcterms:W3CDTF">2017-08-08T12:39:18Z</dcterms:created>
  <dcterms:modified xsi:type="dcterms:W3CDTF">2017-08-30T08:44:45Z</dcterms:modified>
</cp:coreProperties>
</file>