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316" r:id="rId4"/>
    <p:sldId id="317" r:id="rId5"/>
    <p:sldId id="318" r:id="rId6"/>
    <p:sldId id="299" r:id="rId7"/>
    <p:sldId id="319" r:id="rId8"/>
    <p:sldId id="320" r:id="rId9"/>
    <p:sldId id="321" r:id="rId10"/>
    <p:sldId id="322" r:id="rId11"/>
    <p:sldId id="323" r:id="rId12"/>
    <p:sldId id="324" r:id="rId13"/>
    <p:sldId id="285" r:id="rId14"/>
    <p:sldId id="29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75" autoAdjust="0"/>
  </p:normalViewPr>
  <p:slideViewPr>
    <p:cSldViewPr>
      <p:cViewPr>
        <p:scale>
          <a:sx n="90" d="100"/>
          <a:sy n="90" d="100"/>
        </p:scale>
        <p:origin x="-8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BB60B-8C6D-4F56-8C8D-ACCCDD0F5658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85478-41A7-4CCA-91F5-5AE61C235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658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F467-A312-4BFC-8164-02AA10912476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A8AF-4F56-405C-A7B0-273AEDCCE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914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0D6EF-369E-40EC-BBEA-C9262C41FFDB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C812-A8A3-4E33-BAC3-9560DD28C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778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9732A-BA1C-4FC7-A26F-2A2D2C04B098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93655-36CE-4406-A121-7CE812D2E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618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3DF90-3EE3-409F-9F37-0C449E61C28C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79B0D-7515-44C9-B6C5-4E41C6CFB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073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481A-8CA2-41E7-A6A3-0C1CE4A3A9E0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6C807-29EC-43B0-BE68-B16A35D9F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148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70B5E-17AF-409A-BD34-2603045BF788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80F5C-23F5-4133-952D-0B8EDCB6E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795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D04D-CAEC-4CEA-B4B2-959B677D9C58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0B445-A699-4477-81AD-36EA1798C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870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9EFC6-AC4B-4990-9EE6-D53D361E553D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4484D-F98D-4879-9033-5F5184709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608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CF552-A9E8-4273-91E1-8130EF6F5764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52D72-7BEC-44BB-8492-6EE9816F9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595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2F3B9-7AA6-4838-B2EC-3F8C5E3F35C6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F7198-FF17-4495-AD75-D7C95400D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835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B9078A-17DF-46B4-8993-90D8621E665C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3C425D-C1F8-455E-8AFB-97C3611A8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Pictures\Мои рисунки\Фотошоп\+ школьные\! Рамки\3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4652963"/>
            <a:ext cx="8208963" cy="13208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" pitchFamily="34" charset="-52"/>
              </a:rPr>
              <a:t>Подготовила: учитель начальных классов МБОУ СОШ № 13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" pitchFamily="34" charset="-52"/>
              </a:rPr>
              <a:t>Хазеева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" pitchFamily="34" charset="-52"/>
              </a:rPr>
              <a:t> Светлана Владимировна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" pitchFamily="34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6013" y="857232"/>
            <a:ext cx="6840537" cy="342902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" pitchFamily="34" charset="-52"/>
              </a:rPr>
              <a:t>«Совершенствование качества образования на основе использования современных технологий в образовательной практике»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_Albionic" pitchFamily="34" charset="-52"/>
              </a:rPr>
              <a:t>  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14554"/>
            <a:ext cx="8229600" cy="1143000"/>
          </a:xfrm>
        </p:spPr>
        <p:txBody>
          <a:bodyPr/>
          <a:lstStyle/>
          <a:p>
            <a:r>
              <a:rPr lang="ru-RU" sz="3600" dirty="0" smtClean="0"/>
              <a:t>Учебный диалог- позволяет осуществлять </a:t>
            </a:r>
            <a:r>
              <a:rPr lang="ru-RU" sz="3600" b="1" i="1" dirty="0" smtClean="0"/>
              <a:t>личностно ориентированный образовательный процесс, развивает пытливость и самостоятельность ребёнка</a:t>
            </a:r>
            <a:r>
              <a:rPr lang="ru-RU" sz="3600" dirty="0" smtClean="0"/>
              <a:t>, способствует обогащению его субъектного опыта.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ru-RU" dirty="0" smtClean="0"/>
              <a:t>Проектная деятельность –</a:t>
            </a:r>
            <a:br>
              <a:rPr lang="ru-RU" dirty="0" smtClean="0"/>
            </a:br>
            <a:r>
              <a:rPr lang="ru-RU" sz="3200" dirty="0" smtClean="0"/>
              <a:t>решение нескольких интересных, полезных и связанных с реальной жизнью задач.</a:t>
            </a:r>
            <a:endParaRPr lang="ru-RU" sz="3200" dirty="0"/>
          </a:p>
        </p:txBody>
      </p:sp>
      <p:pic>
        <p:nvPicPr>
          <p:cNvPr id="4" name="Содержимое 3" descr="SAM_18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071678"/>
            <a:ext cx="3803126" cy="3013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SAM_17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143116"/>
            <a:ext cx="357190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SAM_18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071942"/>
            <a:ext cx="357190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/>
          <a:lstStyle/>
          <a:p>
            <a:r>
              <a:rPr lang="ru-RU" sz="3600" dirty="0" err="1" smtClean="0"/>
              <a:t>Здоровьесберегающие</a:t>
            </a:r>
            <a:r>
              <a:rPr lang="ru-RU" sz="3600" dirty="0" smtClean="0"/>
              <a:t> технологии – раскрытие творческих способностей и профилактика асоциального поведения.</a:t>
            </a:r>
            <a:endParaRPr lang="ru-RU" sz="3600" dirty="0"/>
          </a:p>
        </p:txBody>
      </p:sp>
      <p:pic>
        <p:nvPicPr>
          <p:cNvPr id="4" name="Содержимое 3" descr="SAM_18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786058"/>
            <a:ext cx="3691468" cy="2768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SAM_18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928934"/>
            <a:ext cx="3419475" cy="25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5843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Для повышения качества образования необходимо: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yarsky" pitchFamily="33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/>
              <a:t>использовать   </a:t>
            </a:r>
            <a:r>
              <a:rPr lang="ru-RU" sz="2800" b="1" dirty="0"/>
              <a:t>на   уроках   и   во   внеурочное   время  современные  инновационные методики, новые формы организации и проведения учебных </a:t>
            </a:r>
            <a:r>
              <a:rPr lang="ru-RU" sz="2800" b="1" dirty="0" smtClean="0"/>
              <a:t>занятий;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/>
              <a:t>п</a:t>
            </a:r>
            <a:r>
              <a:rPr lang="ru-RU" sz="2800" b="1" dirty="0" smtClean="0"/>
              <a:t>родолжать </a:t>
            </a:r>
            <a:r>
              <a:rPr lang="ru-RU" sz="2800" b="1" dirty="0"/>
              <a:t>методическое совершенствование  </a:t>
            </a:r>
            <a:r>
              <a:rPr lang="ru-RU" sz="2800" b="1" dirty="0" smtClean="0"/>
              <a:t>учителей  </a:t>
            </a:r>
            <a:r>
              <a:rPr lang="ru-RU" sz="2800" b="1" dirty="0"/>
              <a:t>для повышения </a:t>
            </a:r>
            <a:r>
              <a:rPr lang="ru-RU" sz="2800" b="1" dirty="0" smtClean="0"/>
              <a:t>их профессионализма;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/>
              <a:t>а</a:t>
            </a:r>
            <a:r>
              <a:rPr lang="ru-RU" sz="2800" b="1" dirty="0" smtClean="0"/>
              <a:t>ктивнее </a:t>
            </a:r>
            <a:r>
              <a:rPr lang="ru-RU" sz="2800" b="1" dirty="0"/>
              <a:t>и шире использовать на уроках современные педагогические технологии, возможности информационно-коммуникационных технологий, сети Интернет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31748" name="Picture 2" descr="C:\Users\Татьяна\Pictures\Мои рисунки\Фотошоп\+ школьные\объекты\15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4379913"/>
            <a:ext cx="14335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400" y="1341438"/>
            <a:ext cx="91440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500" dirty="0" smtClean="0">
                <a:solidFill>
                  <a:schemeClr val="accent2">
                    <a:lumMod val="50000"/>
                  </a:schemeClr>
                </a:solidFill>
                <a:latin typeface="Boyarsky" pitchFamily="33" charset="0"/>
              </a:rPr>
              <a:t>Спасибо за внимание.</a:t>
            </a:r>
            <a:endParaRPr lang="ru-RU" sz="5500" dirty="0">
              <a:solidFill>
                <a:schemeClr val="accent2">
                  <a:lumMod val="50000"/>
                </a:schemeClr>
              </a:solidFill>
              <a:latin typeface="Boyarsky" pitchFamily="33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25" y="3573463"/>
            <a:ext cx="8229600" cy="1328737"/>
          </a:xfrm>
        </p:spPr>
        <p:txBody>
          <a:bodyPr/>
          <a:lstStyle/>
          <a:p>
            <a:pPr marL="0" lvl="1" indent="0" algn="ctr">
              <a:buFont typeface="Arial" charset="0"/>
              <a:buNone/>
            </a:pPr>
            <a:r>
              <a:rPr lang="ru-RU" sz="4000" b="1" i="1" dirty="0" smtClean="0">
                <a:solidFill>
                  <a:schemeClr val="hlink"/>
                </a:solidFill>
                <a:latin typeface="Arial" charset="0"/>
              </a:rPr>
              <a:t>Всем высокого качества!</a:t>
            </a:r>
            <a:endParaRPr lang="ru-RU" sz="4000" b="1" i="1" smtClean="0">
              <a:solidFill>
                <a:schemeClr val="hlink"/>
              </a:solidFill>
              <a:latin typeface="Arial" charset="0"/>
            </a:endParaRPr>
          </a:p>
          <a:p>
            <a:endParaRPr lang="ru-RU" smtClean="0"/>
          </a:p>
        </p:txBody>
      </p:sp>
      <p:pic>
        <p:nvPicPr>
          <p:cNvPr id="32772" name="Picture 2" descr="C:\Users\Татьяна\Pictures\Мои рисунки\Фотошоп\+ школьные\объекты\8044a01f5c4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3192463"/>
            <a:ext cx="4041775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b="1" i="1" dirty="0" smtClean="0"/>
              <a:t>«Кто не хочет применять новые средства,</a:t>
            </a:r>
            <a:br>
              <a:rPr lang="ru-RU" b="1" i="1" dirty="0" smtClean="0"/>
            </a:br>
            <a:r>
              <a:rPr lang="ru-RU" b="1" i="1" dirty="0" smtClean="0"/>
              <a:t>должен ждать новых бед»</a:t>
            </a:r>
            <a:endParaRPr lang="ru-RU" b="1" dirty="0" smtClean="0"/>
          </a:p>
          <a:p>
            <a:pPr>
              <a:buNone/>
            </a:pPr>
            <a:endParaRPr lang="ru-RU" i="1" dirty="0" smtClean="0"/>
          </a:p>
          <a:p>
            <a:pPr algn="r">
              <a:buNone/>
            </a:pPr>
            <a:r>
              <a:rPr lang="ru-RU" b="1" dirty="0" smtClean="0"/>
              <a:t>Френсис Бэкон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/>
          <a:lstStyle/>
          <a:p>
            <a:r>
              <a:rPr lang="ru-RU" sz="2400" b="1" dirty="0" smtClean="0"/>
              <a:t>Основа Стандарта - </a:t>
            </a:r>
            <a:r>
              <a:rPr lang="ru-RU" sz="2400" b="1" dirty="0" err="1" smtClean="0"/>
              <a:t>системно-деятельностный</a:t>
            </a:r>
            <a:r>
              <a:rPr lang="ru-RU" sz="2400" b="1" dirty="0" smtClean="0"/>
              <a:t> подход, </a:t>
            </a:r>
            <a:br>
              <a:rPr lang="ru-RU" sz="2400" b="1" dirty="0" smtClean="0"/>
            </a:br>
            <a:r>
              <a:rPr lang="ru-RU" sz="2400" b="1" dirty="0" smtClean="0"/>
              <a:t>который обеспечивает:</a:t>
            </a:r>
            <a:endParaRPr lang="ru-RU" sz="24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 smtClean="0"/>
              <a:t>формирование готовности к саморазвитию и непрерывному образованию; </a:t>
            </a:r>
          </a:p>
          <a:p>
            <a:pPr lvl="0"/>
            <a:r>
              <a:rPr lang="ru-RU" sz="2800" dirty="0" smtClean="0"/>
              <a:t>проектирование и конструирование социальной среды развития обучающихся в системе образования; </a:t>
            </a:r>
          </a:p>
          <a:p>
            <a:pPr lvl="0"/>
            <a:r>
              <a:rPr lang="ru-RU" sz="2800" dirty="0" smtClean="0"/>
              <a:t>активную учебно-познавательную деятельность обучающихся; </a:t>
            </a:r>
          </a:p>
          <a:p>
            <a:pPr lvl="0"/>
            <a:r>
              <a:rPr lang="ru-RU" sz="2800" dirty="0" smtClean="0"/>
              <a:t>построение образовательного процесса с учётом индивидуальных возрастных, психологических и физиологических особенностей обучающихся.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8"/>
          </a:xfrm>
        </p:spPr>
        <p:txBody>
          <a:bodyPr/>
          <a:lstStyle/>
          <a:p>
            <a:r>
              <a:rPr lang="ru-RU" dirty="0" smtClean="0"/>
              <a:t>Поиск технологии – достижение высоких результатов в обучении.</a:t>
            </a:r>
            <a:endParaRPr lang="ru-RU" dirty="0"/>
          </a:p>
        </p:txBody>
      </p:sp>
      <p:pic>
        <p:nvPicPr>
          <p:cNvPr id="5" name="Содержимое 4" descr="SAM_18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2857496"/>
            <a:ext cx="392909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b="1" i="1" dirty="0" smtClean="0"/>
              <a:t>Применение личностно-ориентированного подхода, активное </a:t>
            </a:r>
            <a:r>
              <a:rPr lang="ru-RU" b="1" i="1" smtClean="0"/>
              <a:t>использование </a:t>
            </a:r>
            <a:r>
              <a:rPr lang="ru-RU" b="1" i="1" smtClean="0"/>
              <a:t>ИКТ</a:t>
            </a:r>
            <a:r>
              <a:rPr lang="ru-RU" b="1" i="1" dirty="0" smtClean="0"/>
              <a:t>, Интернет – технологий  - создаёт «ситуацию успеха».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333375"/>
            <a:ext cx="8928100" cy="1800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ехнологии и методики применяемые в начальной школе: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yarsky" pitchFamily="33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2492375"/>
            <a:ext cx="8785225" cy="38893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технология личностно-ориентированного образования;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технология уровневой дифференциации;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технология игрового обучения;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технология </a:t>
            </a:r>
            <a:r>
              <a:rPr lang="ru-RU" sz="2400" b="1" dirty="0" err="1" smtClean="0"/>
              <a:t>системно-деятельностного</a:t>
            </a:r>
            <a:r>
              <a:rPr lang="ru-RU" sz="2400" b="1" dirty="0" smtClean="0"/>
              <a:t> подхода (проблемное обучение);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проектная деятельность;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err="1" smtClean="0"/>
              <a:t>здоровьесберегающие</a:t>
            </a:r>
            <a:r>
              <a:rPr lang="ru-RU" sz="2400" b="1" dirty="0" smtClean="0"/>
              <a:t> технологии;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информационно-коммуникационные технологии;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Групповая работа и учебный диалог.</a:t>
            </a:r>
          </a:p>
        </p:txBody>
      </p:sp>
      <p:pic>
        <p:nvPicPr>
          <p:cNvPr id="10244" name="Объект 3" descr="j0343363.w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4365625"/>
            <a:ext cx="1749425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58204" cy="1917728"/>
          </a:xfrm>
        </p:spPr>
        <p:txBody>
          <a:bodyPr/>
          <a:lstStyle/>
          <a:p>
            <a:r>
              <a:rPr lang="ru-RU" dirty="0" smtClean="0"/>
              <a:t>Проблемное обучение.</a:t>
            </a:r>
            <a:br>
              <a:rPr lang="ru-RU" dirty="0" smtClean="0"/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Суть его в том, что я ставлю перед учениками проблему (учебную задачу) и вместе с ними рассматриваю её.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SAM_17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500306"/>
            <a:ext cx="37719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SAM_17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643182"/>
            <a:ext cx="3733800" cy="279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439850"/>
          </a:xfrm>
        </p:spPr>
        <p:txBody>
          <a:bodyPr/>
          <a:lstStyle/>
          <a:p>
            <a:r>
              <a:rPr lang="ru-RU" dirty="0" smtClean="0"/>
              <a:t>Групповая работа.</a:t>
            </a:r>
            <a:br>
              <a:rPr lang="ru-RU" dirty="0" smtClean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Самостоятельное добывание знаний в результате поисковой деятельности.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AM_18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714620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SAM_18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643182"/>
            <a:ext cx="4000528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групповой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    – работа в парах; </a:t>
            </a:r>
            <a:br>
              <a:rPr lang="ru-RU" dirty="0" smtClean="0"/>
            </a:br>
            <a:r>
              <a:rPr lang="ru-RU" dirty="0" smtClean="0"/>
              <a:t>– мозговой штурм; </a:t>
            </a:r>
            <a:br>
              <a:rPr lang="ru-RU" dirty="0" smtClean="0"/>
            </a:br>
            <a:r>
              <a:rPr lang="ru-RU" dirty="0" smtClean="0"/>
              <a:t>– игра “Продолжи”; </a:t>
            </a:r>
            <a:br>
              <a:rPr lang="ru-RU" dirty="0" smtClean="0"/>
            </a:br>
            <a:r>
              <a:rPr lang="ru-RU" dirty="0" smtClean="0"/>
              <a:t>– охота за сокровищами; </a:t>
            </a:r>
            <a:br>
              <a:rPr lang="ru-RU" dirty="0" smtClean="0"/>
            </a:br>
            <a:r>
              <a:rPr lang="ru-RU" dirty="0" smtClean="0"/>
              <a:t>– снежный ком; </a:t>
            </a:r>
            <a:br>
              <a:rPr lang="ru-RU" dirty="0" smtClean="0"/>
            </a:br>
            <a:r>
              <a:rPr lang="ru-RU" dirty="0" smtClean="0"/>
              <a:t>– мозаичная группа.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вышение качества образования учащихс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Повышение качества образования учащихся</Template>
  <TotalTime>99</TotalTime>
  <Words>255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Повышение качества образования учащихся</vt:lpstr>
      <vt:lpstr>«Совершенствование качества образования на основе использования современных технологий в образовательной практике»  </vt:lpstr>
      <vt:lpstr>Слайд 2</vt:lpstr>
      <vt:lpstr>Основа Стандарта - системно-деятельностный подход,  который обеспечивает:</vt:lpstr>
      <vt:lpstr>Поиск технологии – достижение высоких результатов в обучении.</vt:lpstr>
      <vt:lpstr>Слайд 5</vt:lpstr>
      <vt:lpstr>Технологии и методики применяемые в начальной школе:</vt:lpstr>
      <vt:lpstr>Проблемное обучение. Суть его в том, что я ставлю перед учениками проблему (учебную задачу) и вместе с ними рассматриваю её.  </vt:lpstr>
      <vt:lpstr>Групповая работа. Самостоятельное добывание знаний в результате поисковой деятельности.</vt:lpstr>
      <vt:lpstr>Виды групповой работы:</vt:lpstr>
      <vt:lpstr>Учебный диалог- позволяет осуществлять личностно ориентированный образовательный процесс, развивает пытливость и самостоятельность ребёнка, способствует обогащению его субъектного опыта.</vt:lpstr>
      <vt:lpstr>Проектная деятельность – решение нескольких интересных, полезных и связанных с реальной жизнью задач.</vt:lpstr>
      <vt:lpstr>Здоровьесберегающие технологии – раскрытие творческих способностей и профилактика асоциального поведения.</vt:lpstr>
      <vt:lpstr>Для повышения качества образования необходимо: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«ПОВЫШЕНИЕ КАЧЕСТВА ОБРАЗОВАНИЯ УЧАЩИХСЯ»</dc:title>
  <dc:creator>Татьяна</dc:creator>
  <cp:lastModifiedBy>Людмила</cp:lastModifiedBy>
  <cp:revision>14</cp:revision>
  <dcterms:created xsi:type="dcterms:W3CDTF">2012-11-15T19:51:52Z</dcterms:created>
  <dcterms:modified xsi:type="dcterms:W3CDTF">2014-01-08T08:52:01Z</dcterms:modified>
</cp:coreProperties>
</file>