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8599581850104947"/>
          <c:y val="0.22890583989501326"/>
          <c:w val="3.1353071947436334E-2"/>
          <c:h val="0.1265288713910761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cylinder"/>
        <c:axId val="76440704"/>
        <c:axId val="76442240"/>
        <c:axId val="0"/>
      </c:bar3DChart>
      <c:catAx>
        <c:axId val="76440704"/>
        <c:scaling>
          <c:orientation val="minMax"/>
        </c:scaling>
        <c:axPos val="b"/>
        <c:tickLblPos val="nextTo"/>
        <c:crossAx val="76442240"/>
        <c:crosses val="autoZero"/>
        <c:auto val="1"/>
        <c:lblAlgn val="ctr"/>
        <c:lblOffset val="100"/>
      </c:catAx>
      <c:valAx>
        <c:axId val="76442240"/>
        <c:scaling>
          <c:orientation val="minMax"/>
        </c:scaling>
        <c:axPos val="l"/>
        <c:majorGridlines/>
        <c:numFmt formatCode="General" sourceLinked="1"/>
        <c:tickLblPos val="nextTo"/>
        <c:crossAx val="764407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8599581850104947"/>
          <c:y val="0.22890583989501323"/>
          <c:w val="3.135307194743632E-2"/>
          <c:h val="0.1265288713910761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cylinder"/>
        <c:axId val="83639296"/>
        <c:axId val="83657472"/>
        <c:axId val="0"/>
      </c:bar3DChart>
      <c:catAx>
        <c:axId val="83639296"/>
        <c:scaling>
          <c:orientation val="minMax"/>
        </c:scaling>
        <c:axPos val="b"/>
        <c:tickLblPos val="nextTo"/>
        <c:crossAx val="83657472"/>
        <c:crosses val="autoZero"/>
        <c:auto val="1"/>
        <c:lblAlgn val="ctr"/>
        <c:lblOffset val="100"/>
      </c:catAx>
      <c:valAx>
        <c:axId val="83657472"/>
        <c:scaling>
          <c:orientation val="minMax"/>
        </c:scaling>
        <c:axPos val="l"/>
        <c:majorGridlines/>
        <c:numFmt formatCode="General" sourceLinked="1"/>
        <c:tickLblPos val="nextTo"/>
        <c:crossAx val="836392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9426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508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228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453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6916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044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6877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9415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4601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873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978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3F8FA-AF93-4F0D-A2C6-9EA758EC42DD}" type="datetimeFigureOut">
              <a:rPr lang="ru-RU" smtClean="0"/>
              <a:pPr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CC924-7AF0-46C0-B7CA-DC64F57B6C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07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3096344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bg1"/>
                </a:solidFill>
              </a:rPr>
              <a:t>Исследовательская работа </a:t>
            </a:r>
            <a:br>
              <a:rPr lang="ru-RU" sz="3200" b="1" i="1" dirty="0" smtClean="0">
                <a:solidFill>
                  <a:schemeClr val="bg1"/>
                </a:solidFill>
              </a:rPr>
            </a:br>
            <a:r>
              <a:rPr lang="ru-RU" sz="3200" b="1" i="1" dirty="0" smtClean="0">
                <a:solidFill>
                  <a:schemeClr val="bg1"/>
                </a:solidFill>
              </a:rPr>
              <a:t>на тему: </a:t>
            </a:r>
            <a:br>
              <a:rPr lang="ru-RU" sz="3200" b="1" i="1" dirty="0" smtClean="0">
                <a:solidFill>
                  <a:schemeClr val="bg1"/>
                </a:solidFill>
              </a:rPr>
            </a:br>
            <a:r>
              <a:rPr lang="ru-RU" b="1" i="1" dirty="0" smtClean="0">
                <a:solidFill>
                  <a:schemeClr val="bg1"/>
                </a:solidFill>
              </a:rPr>
              <a:t>«Читают ли дети книги</a:t>
            </a:r>
            <a:r>
              <a:rPr lang="en-US" b="1" i="1" dirty="0" smtClean="0">
                <a:solidFill>
                  <a:schemeClr val="bg1"/>
                </a:solidFill>
              </a:rPr>
              <a:t>?</a:t>
            </a:r>
            <a:r>
              <a:rPr lang="ru-RU" b="1" i="1" dirty="0" smtClean="0">
                <a:solidFill>
                  <a:schemeClr val="bg1"/>
                </a:solidFill>
              </a:rPr>
              <a:t>»</a:t>
            </a:r>
            <a:br>
              <a:rPr lang="ru-RU" b="1" i="1" dirty="0" smtClean="0">
                <a:solidFill>
                  <a:schemeClr val="bg1"/>
                </a:solidFill>
              </a:rPr>
            </a:br>
            <a:r>
              <a:rPr lang="ru-RU" b="1" i="1" dirty="0" smtClean="0">
                <a:solidFill>
                  <a:schemeClr val="bg1"/>
                </a:solidFill>
              </a:rPr>
              <a:t> 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58280" y="2276872"/>
            <a:ext cx="3384376" cy="4392488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</a:rPr>
              <a:t>Выполнила:</a:t>
            </a:r>
          </a:p>
          <a:p>
            <a:r>
              <a:rPr lang="ru-RU" sz="2400" b="1" i="1" dirty="0" err="1" smtClean="0">
                <a:solidFill>
                  <a:schemeClr val="bg1"/>
                </a:solidFill>
              </a:rPr>
              <a:t>Мамыкина</a:t>
            </a:r>
            <a:r>
              <a:rPr lang="ru-RU" sz="2400" b="1" i="1" dirty="0" smtClean="0">
                <a:solidFill>
                  <a:schemeClr val="bg1"/>
                </a:solidFill>
              </a:rPr>
              <a:t>  Анна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ученица 4А класса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МБОУ  СОШ №111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г. Казань</a:t>
            </a:r>
          </a:p>
          <a:p>
            <a:endParaRPr lang="ru-RU" sz="2400" b="1" i="1" dirty="0" smtClean="0">
              <a:solidFill>
                <a:schemeClr val="bg1"/>
              </a:solidFill>
            </a:endParaRP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Руководитель: Соловьёва  Елена  Игоревна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1" y="2708920"/>
            <a:ext cx="4296139" cy="32221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784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sz="4600" dirty="0" smtClean="0">
                <a:solidFill>
                  <a:schemeClr val="bg1"/>
                </a:solidFill>
              </a:rPr>
              <a:t>Проведение </a:t>
            </a:r>
            <a:r>
              <a:rPr lang="ru-RU" sz="4600" dirty="0">
                <a:solidFill>
                  <a:schemeClr val="bg1"/>
                </a:solidFill>
              </a:rPr>
              <a:t>литературных игр. Литературная игра – это игры и упражнения по развитию речи: головоломки, игры со словами (кроссворды), викторины, стилизованные игры («Поле чудес», «Умники и умницы»). В основе  литературных игр лежит узнавание художественных произведений по отдельным отрывкам, разгадывание имён литературных героев, фамилий авторов, названий книг и произведений.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8115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68052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Читательский </a:t>
            </a:r>
            <a:r>
              <a:rPr lang="ru-RU" dirty="0">
                <a:solidFill>
                  <a:schemeClr val="bg1"/>
                </a:solidFill>
              </a:rPr>
              <a:t>дневник в форме презентаций произведений, прочитанных учеником за определённый период, обсуждение их.</a:t>
            </a:r>
          </a:p>
          <a:p>
            <a:r>
              <a:rPr lang="ru-RU" dirty="0" err="1" smtClean="0">
                <a:solidFill>
                  <a:schemeClr val="bg1"/>
                </a:solidFill>
              </a:rPr>
              <a:t>Инстенирование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художественных произведений, то есть «вживание» ребёнка в состояние действующего героя, при этом широко используются творческие возможности детей.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55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«Любите книгу, она облегчает Вам жизнь, дружески поможет разобраться в пестрой и бурной путанице мыслей, чувств, событий, она научит Вас уважать человека и самих себя, она окрыляет ум и сердце чувством любви к миру, к человечеству».</a:t>
            </a:r>
          </a:p>
          <a:p>
            <a:pPr algn="r"/>
            <a:r>
              <a:rPr lang="ru-RU" dirty="0">
                <a:solidFill>
                  <a:schemeClr val="bg1"/>
                </a:solidFill>
              </a:rPr>
              <a:t>Горький М</a:t>
            </a:r>
            <a:r>
              <a:rPr lang="ru-RU" dirty="0" smtClean="0">
                <a:solidFill>
                  <a:schemeClr val="bg1"/>
                </a:solidFill>
              </a:rPr>
              <a:t>. писатель (1863-1936)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51" y="4149080"/>
            <a:ext cx="1914403" cy="25202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861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492896"/>
            <a:ext cx="6192688" cy="3633267"/>
          </a:xfrm>
        </p:spPr>
        <p:txBody>
          <a:bodyPr>
            <a:normAutofit/>
          </a:bodyPr>
          <a:lstStyle/>
          <a:p>
            <a:r>
              <a:rPr lang="ru-RU" sz="9600" dirty="0" smtClean="0">
                <a:solidFill>
                  <a:schemeClr val="bg1"/>
                </a:solidFill>
              </a:rPr>
              <a:t>Читайте книги!</a:t>
            </a:r>
            <a:endParaRPr lang="ru-RU" sz="9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9501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bg1"/>
                </a:solidFill>
              </a:rPr>
              <a:t>«Книги – это корабли мысли, странствующие по волнам  времени  и  бережно  несущие  свой драгоценный груз  от  поколения к поколению».</a:t>
            </a:r>
          </a:p>
          <a:p>
            <a:pPr marL="0" indent="0" algn="ctr">
              <a:buNone/>
            </a:pPr>
            <a:endParaRPr lang="ru-RU" sz="3600" b="1" i="1" dirty="0" smtClean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ru-RU" sz="4400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Фрэнсис</a:t>
            </a:r>
            <a:r>
              <a:rPr lang="ru-RU" b="1" i="1" dirty="0" smtClean="0">
                <a:solidFill>
                  <a:schemeClr val="bg1"/>
                </a:solidFill>
              </a:rPr>
              <a:t> Бэкон, английский философ, историк, политический деятель</a:t>
            </a:r>
          </a:p>
          <a:p>
            <a:pPr marL="0" indent="0" algn="r"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(1561-1626) 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221088"/>
            <a:ext cx="1844257" cy="21967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2621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Я выбрала именно эту тему потому, что: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эта проблема волнует не только меня, но также многих родителей и учителей;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мне стало интересно: читают ли  мои одноклассники книги</a:t>
            </a:r>
            <a:r>
              <a:rPr lang="en-US" sz="4000" dirty="0" smtClean="0">
                <a:solidFill>
                  <a:schemeClr val="bg1"/>
                </a:solidFill>
              </a:rPr>
              <a:t>?</a:t>
            </a:r>
            <a:endParaRPr lang="ru-RU" sz="4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4000" dirty="0" smtClean="0">
              <a:solidFill>
                <a:srgbClr val="FF0000"/>
              </a:solidFill>
            </a:endParaRPr>
          </a:p>
          <a:p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375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40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Цель работы:</a:t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25922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	</a:t>
            </a:r>
            <a:r>
              <a:rPr lang="ru-RU" sz="4000" dirty="0" smtClean="0">
                <a:solidFill>
                  <a:schemeClr val="bg1"/>
                </a:solidFill>
              </a:rPr>
              <a:t>Выяснить, читают ли мои одноклассники книги, а также  узнать их предпочтения.</a:t>
            </a:r>
          </a:p>
          <a:p>
            <a:pPr marL="0" indent="0" algn="just"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	В анкетировании приняли участие 30 человек, учащиеся 4А класса.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27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7703" y="1988840"/>
            <a:ext cx="5880653" cy="4642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99592" y="332656"/>
            <a:ext cx="76328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chemeClr val="bg1"/>
                </a:solidFill>
              </a:rPr>
              <a:t>Учащимся были заданы следующие вопросы:</a:t>
            </a:r>
          </a:p>
        </p:txBody>
      </p:sp>
    </p:spTree>
    <p:extLst>
      <p:ext uri="{BB962C8B-B14F-4D97-AF65-F5344CB8AC3E}">
        <p14:creationId xmlns="" xmlns:p14="http://schemas.microsoft.com/office/powerpoint/2010/main" val="408627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Результаты анкетирования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35" name="Объект 3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5017963"/>
              </p:ext>
            </p:extLst>
          </p:nvPr>
        </p:nvGraphicFramePr>
        <p:xfrm flipH="1">
          <a:off x="-3970662" y="9021762"/>
          <a:ext cx="45719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Объект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0" y="1905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23528" y="1844824"/>
            <a:ext cx="8820472" cy="4738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066800" y="2209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23528" y="161409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371600" y="2514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762000" y="1905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914400" y="2057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1066800" y="2209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2883423" y="402631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1371600" y="2514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1524000" y="2667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1676400" y="2819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609600" y="13184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1981200" y="3124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2286000" y="3429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38400" y="3581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323528" y="135037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2743200" y="3886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2895600" y="972344"/>
            <a:ext cx="8229600" cy="7439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800" dirty="0"/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3048000" y="4191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3200400" y="4343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0" name="Объект 2"/>
          <p:cNvSpPr txBox="1">
            <a:spLocks/>
          </p:cNvSpPr>
          <p:nvPr/>
        </p:nvSpPr>
        <p:spPr>
          <a:xfrm>
            <a:off x="3352800" y="4495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-19665" y="2746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3657600" y="4800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3810000" y="4953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3962400" y="5105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179512" y="-7101115"/>
            <a:ext cx="68976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prstClr val="black"/>
                </a:solidFill>
              </a:rPr>
              <a:t>Большинство учащихся книги читают, что составляет 87% от числа опрошенных. Из них более половины (62%) читают книги из школьной программы. Дополнительно опрощенные сообщили, что также читают приключения (58%) и прочую литературу  (журналы, комиксы и т.д.) - (54%). Фантастикой увлекаются 19% учеников. Также было выявлено, что лишь 13% опрошенных книг не читают. Среди причин, опрошенные назвали отсутствие свободного времени и отсутствие книг.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49" y="1386014"/>
            <a:ext cx="7376050" cy="4490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2009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438" y="274637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Результаты анкетирования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35" name="Объект 3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64738372"/>
              </p:ext>
            </p:extLst>
          </p:nvPr>
        </p:nvGraphicFramePr>
        <p:xfrm flipH="1">
          <a:off x="-3970662" y="9021762"/>
          <a:ext cx="45719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Объект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62000" y="1905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23528" y="1844824"/>
            <a:ext cx="8820472" cy="4738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066800" y="2209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23528" y="161409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371600" y="2514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762000" y="1905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914400" y="2057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1066800" y="2209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2883423" y="402631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1371600" y="2514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1524000" y="2667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1676400" y="2819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609600" y="13184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1981200" y="3124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2286000" y="3429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38400" y="3581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323528" y="135037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2743200" y="3886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2895600" y="972344"/>
            <a:ext cx="8229600" cy="7439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800" dirty="0"/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3048000" y="4191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914400" y="16140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0" name="Объект 2"/>
          <p:cNvSpPr txBox="1">
            <a:spLocks/>
          </p:cNvSpPr>
          <p:nvPr/>
        </p:nvSpPr>
        <p:spPr>
          <a:xfrm>
            <a:off x="3352800" y="4495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-19665" y="2746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3657600" y="4800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3810000" y="4953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3962400" y="5105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179512" y="-7101115"/>
            <a:ext cx="68976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prstClr val="black"/>
                </a:solidFill>
              </a:rPr>
              <a:t>Большинство учащихся книги читают, что составляет 87% от числа опрошенных. Из них более половины (62%) читают книги из школьной программы. Дополнительно опрощенные сообщили, что также читают приключения (58%) и прочую литературу  (журналы, комиксы и т.д.) - (54%). Фантастикой увлекаются 19% учеников. Также было выявлено, что лишь 13% опрошенных книг не читают. Среди причин, опрошенные назвали отсутствие свободного времени и отсутствие книг.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30" y="1337419"/>
            <a:ext cx="7930244" cy="481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43762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57018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Для того, чтобы снизить процент не читающих детей в нашем классе, я предлагаю следующие меры: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4176464"/>
          </a:xfrm>
        </p:spPr>
        <p:txBody>
          <a:bodyPr>
            <a:normAutofit fontScale="92500" lnSpcReduction="10000"/>
          </a:bodyPr>
          <a:lstStyle/>
          <a:p>
            <a:r>
              <a:rPr lang="ru-RU" sz="3500" dirty="0" smtClean="0">
                <a:solidFill>
                  <a:schemeClr val="bg1"/>
                </a:solidFill>
              </a:rPr>
              <a:t>Известно, что у читающих родителей, читающие дети. Поэтому родители должны собственным примером учить детей чтению.</a:t>
            </a:r>
          </a:p>
          <a:p>
            <a:r>
              <a:rPr lang="ru-RU" sz="3500" dirty="0" smtClean="0">
                <a:solidFill>
                  <a:schemeClr val="bg1"/>
                </a:solidFill>
              </a:rPr>
              <a:t>Важно делиться впечатлением от прочитанной книги   </a:t>
            </a:r>
            <a:r>
              <a:rPr lang="ru-RU" sz="3500" dirty="0">
                <a:solidFill>
                  <a:schemeClr val="bg1"/>
                </a:solidFill>
              </a:rPr>
              <a:t>с родителями, друзьями, одноклассниками.</a:t>
            </a:r>
          </a:p>
          <a:p>
            <a:r>
              <a:rPr lang="ru-RU" sz="3500" dirty="0" smtClean="0">
                <a:solidFill>
                  <a:schemeClr val="bg1"/>
                </a:solidFill>
              </a:rPr>
              <a:t>Собирайте </a:t>
            </a:r>
            <a:r>
              <a:rPr lang="ru-RU" sz="3500" dirty="0">
                <a:solidFill>
                  <a:schemeClr val="bg1"/>
                </a:solidFill>
              </a:rPr>
              <a:t>свою домашнюю </a:t>
            </a:r>
            <a:r>
              <a:rPr lang="ru-RU" sz="3500" dirty="0" smtClean="0">
                <a:solidFill>
                  <a:schemeClr val="bg1"/>
                </a:solidFill>
              </a:rPr>
              <a:t>библиотеку. </a:t>
            </a:r>
            <a:endParaRPr lang="ru-RU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8051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25000" lnSpcReduction="20000"/>
          </a:bodyPr>
          <a:lstStyle/>
          <a:p>
            <a:r>
              <a:rPr lang="ru-RU" sz="12800" dirty="0">
                <a:solidFill>
                  <a:schemeClr val="bg1"/>
                </a:solidFill>
              </a:rPr>
              <a:t>В группе продлённого дня без телефонов!     Было замечено, что     учащиеся быстро сделали домашнее задание и решили сходить в библиотеку.</a:t>
            </a:r>
          </a:p>
          <a:p>
            <a:r>
              <a:rPr lang="ru-RU" sz="12800" dirty="0">
                <a:solidFill>
                  <a:schemeClr val="bg1"/>
                </a:solidFill>
              </a:rPr>
              <a:t>2. Оформление классного уголка для чтения.        Учащихся  взяли книги, на каждой перемене учащиеся обсуждали прочитанное, обменивались книгами, советовали  почитать то, что понравилось им самим.</a:t>
            </a:r>
          </a:p>
          <a:p>
            <a:r>
              <a:rPr lang="ru-RU" sz="12800" dirty="0">
                <a:solidFill>
                  <a:schemeClr val="bg1"/>
                </a:solidFill>
              </a:rPr>
              <a:t>3. Задание библиотекаря: КВН, обзоры книжных новинок, дни рождения книги, интерактивные книжные выставки</a:t>
            </a:r>
            <a:r>
              <a:rPr lang="ru-RU" sz="12800" dirty="0" smtClean="0">
                <a:solidFill>
                  <a:schemeClr val="bg1"/>
                </a:solidFill>
              </a:rPr>
              <a:t>.</a:t>
            </a:r>
            <a:endParaRPr lang="ru-RU" sz="1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178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549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Исследовательская работа  на тему:  «Читают ли дети книги?»  </vt:lpstr>
      <vt:lpstr>Слайд 2</vt:lpstr>
      <vt:lpstr>Я выбрала именно эту тему потому, что:</vt:lpstr>
      <vt:lpstr>Цель работы: </vt:lpstr>
      <vt:lpstr>Слайд 5</vt:lpstr>
      <vt:lpstr>Результаты анкетирования</vt:lpstr>
      <vt:lpstr>Результаты анкетирования</vt:lpstr>
      <vt:lpstr>Для того, чтобы снизить процент не читающих детей в нашем классе, я предлагаю следующие меры: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Мамыкина</dc:creator>
  <cp:lastModifiedBy>1</cp:lastModifiedBy>
  <cp:revision>26</cp:revision>
  <dcterms:created xsi:type="dcterms:W3CDTF">2015-01-23T16:18:06Z</dcterms:created>
  <dcterms:modified xsi:type="dcterms:W3CDTF">2015-02-07T14:28:31Z</dcterms:modified>
</cp:coreProperties>
</file>