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8"/>
  </p:notesMasterIdLst>
  <p:sldIdLst>
    <p:sldId id="296" r:id="rId3"/>
    <p:sldId id="286" r:id="rId4"/>
    <p:sldId id="278" r:id="rId5"/>
    <p:sldId id="297" r:id="rId6"/>
    <p:sldId id="302" r:id="rId7"/>
    <p:sldId id="303" r:id="rId8"/>
    <p:sldId id="290" r:id="rId9"/>
    <p:sldId id="273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0" r:id="rId18"/>
    <p:sldId id="301" r:id="rId19"/>
    <p:sldId id="312" r:id="rId20"/>
    <p:sldId id="313" r:id="rId21"/>
    <p:sldId id="314" r:id="rId22"/>
    <p:sldId id="315" r:id="rId23"/>
    <p:sldId id="288" r:id="rId24"/>
    <p:sldId id="316" r:id="rId25"/>
    <p:sldId id="299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6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BEF59-9224-4FE6-9A34-7AADE0A7D7D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E1437-A5AD-4CC0-B53B-F3309936A9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3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DA494-348F-4FEB-8572-4F500F7E6F0B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B91F8D-556D-40B0-A09A-2C536B0A6E12}" type="slidenum">
              <a:rPr lang="ru-RU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3CB1412-8C55-4648-87AA-BA8CA3F305F0}" type="slidenum">
              <a:rPr lang="ru-RU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2253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spcBef>
                <a:spcPct val="0"/>
              </a:spcBef>
            </a:pPr>
            <a:endParaRPr lang="ru-RU"/>
          </a:p>
        </p:txBody>
      </p:sp>
      <p:sp>
        <p:nvSpPr>
          <p:cNvPr id="2253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F7CB81-667C-4746-B7DA-ADD926B51281}" type="slidenum">
              <a:rPr lang="ru-RU" sz="1200" smtClean="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200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C92856-907E-4C9F-BB22-E3434D6A7C80}" type="slidenum">
              <a:rPr lang="ru-RU">
                <a:solidFill>
                  <a:prstClr val="black"/>
                </a:solidFill>
              </a:rPr>
              <a:pPr eaLnBrk="1" hangingPunct="1"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FF69-70E6-4D3B-8E34-E6A1895C21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0D6A-F7C2-4336-B05E-EC57D47098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859377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6B2D-7528-43FF-8569-E14D0AD3DC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1A15-0A6C-4911-B376-DD3C3580D6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8669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86F5-F752-467C-BCDD-D41D14034AC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5423-15ED-443F-AD95-41ABB91231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074278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8B38-A1D0-4FC2-AA05-79BC841544D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EA13-37D2-47E1-A9D8-7BA0151FB1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416310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FF69-70E6-4D3B-8E34-E6A1895C218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0D6A-F7C2-4336-B05E-EC57D47098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891102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1EEE-04A1-4C56-8AF2-C734BF27189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9051-76C5-4A88-8A8D-438ADA4DD5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033223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C4E8-0BBE-484D-9D1B-67F7CEC0BA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136E-6DDB-4C97-B143-04DA8616B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348944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6725-81E1-4DA3-BD93-DE016B657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A4EB-51C0-4438-BC2A-EE3268FCD2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880919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DB1C6-105A-4DC1-A402-4F28806B09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EB57-A4DD-4AE8-B73E-7C1BFC53D3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808983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2A03-185C-46FA-95F5-A81685BEFFE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493F-085F-4B92-AE81-52AA5433DD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530824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C74D-AF12-4B4A-AA3D-E56C2374BB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1CFB-163B-458C-B919-C313B944C8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622212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1EEE-04A1-4C56-8AF2-C734BF27189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9051-76C5-4A88-8A8D-438ADA4DD5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104512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F78F-B67E-4FEC-97C2-335713F53E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2E78-31B7-4364-A79F-A9CE2059ED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52208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D13F-7443-4656-B157-9022947067E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F2F1-174A-471F-BDAA-CE9AD21DF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605693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6B2D-7528-43FF-8569-E14D0AD3DC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1A15-0A6C-4911-B376-DD3C3580D6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074743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86F5-F752-467C-BCDD-D41D14034AC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5423-15ED-443F-AD95-41ABB91231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454772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8B38-A1D0-4FC2-AA05-79BC841544D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EA13-37D2-47E1-A9D8-7BA0151FB1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43982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C4E8-0BBE-484D-9D1B-67F7CEC0BA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136E-6DDB-4C97-B143-04DA8616B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255098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6725-81E1-4DA3-BD93-DE016B657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A4EB-51C0-4438-BC2A-EE3268FCD2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37916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DB1C6-105A-4DC1-A402-4F28806B09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EB57-A4DD-4AE8-B73E-7C1BFC53D3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54022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2A03-185C-46FA-95F5-A81685BEFFE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493F-085F-4B92-AE81-52AA5433DD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666204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C74D-AF12-4B4A-AA3D-E56C2374BB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1CFB-163B-458C-B919-C313B944C8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25821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F78F-B67E-4FEC-97C2-335713F53E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2E78-31B7-4364-A79F-A9CE2059ED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861455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D13F-7443-4656-B157-9022947067E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F2F1-174A-471F-BDAA-CE9AD21DF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51439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E6661-CCD6-4B4C-A9E0-2178BDFA3A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84E692-DC4B-4305-A745-FAD3A38492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1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heel spokes="8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E6661-CCD6-4B4C-A9E0-2178BDFA3A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84E692-DC4B-4305-A745-FAD3A38492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23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wheel spokes="8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2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jpeg"/><Relationship Id="rId9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к уроку литературного чтения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в 1 классе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(УМК «Начальная школа </a:t>
            </a:r>
            <a:r>
              <a:rPr lang="en-US" dirty="0" smtClean="0">
                <a:solidFill>
                  <a:srgbClr val="002060"/>
                </a:solidFill>
              </a:rPr>
              <a:t>XXI</a:t>
            </a:r>
            <a:r>
              <a:rPr lang="ru-RU" dirty="0" smtClean="0">
                <a:solidFill>
                  <a:srgbClr val="002060"/>
                </a:solidFill>
              </a:rPr>
              <a:t> века»)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Тема урока: «Знакомство с буквой  И, и».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8E00"/>
                </a:solidFill>
              </a:rPr>
              <a:t> </a:t>
            </a:r>
            <a:r>
              <a:rPr lang="ru-RU" sz="2800" i="1" dirty="0" smtClean="0">
                <a:solidFill>
                  <a:srgbClr val="008E00"/>
                </a:solidFill>
                <a:latin typeface="Arial Narrow" pitchFamily="34" charset="0"/>
              </a:rPr>
              <a:t>Учитель начальных классов</a:t>
            </a:r>
            <a:br>
              <a:rPr lang="ru-RU" sz="2800" i="1" dirty="0" smtClean="0">
                <a:solidFill>
                  <a:srgbClr val="008E00"/>
                </a:solidFill>
                <a:latin typeface="Arial Narrow" pitchFamily="34" charset="0"/>
              </a:rPr>
            </a:br>
            <a:r>
              <a:rPr lang="ru-RU" sz="2800" i="1" dirty="0" smtClean="0">
                <a:solidFill>
                  <a:srgbClr val="008E00"/>
                </a:solidFill>
                <a:latin typeface="Arial Narrow" pitchFamily="34" charset="0"/>
              </a:rPr>
              <a:t>МБОУ СОШ №14</a:t>
            </a:r>
            <a:br>
              <a:rPr lang="ru-RU" sz="2800" i="1" dirty="0" smtClean="0">
                <a:solidFill>
                  <a:srgbClr val="008E00"/>
                </a:solidFill>
                <a:latin typeface="Arial Narrow" pitchFamily="34" charset="0"/>
              </a:rPr>
            </a:br>
            <a:r>
              <a:rPr lang="ru-RU" sz="2800" i="1" dirty="0" smtClean="0">
                <a:solidFill>
                  <a:srgbClr val="008E00"/>
                </a:solidFill>
                <a:latin typeface="Arial Narrow" pitchFamily="34" charset="0"/>
              </a:rPr>
              <a:t>Романова Н.П.</a:t>
            </a:r>
            <a:endParaRPr lang="ru-RU" sz="2800" b="1" i="1" dirty="0" smtClean="0">
              <a:solidFill>
                <a:srgbClr val="008E00"/>
              </a:solidFill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91EEE-04A1-4C56-8AF2-C734BF271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19051-76C5-4A88-8A8D-438ADA4DD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s60.radikal.ru/i169/1009/5d/d220988c03a3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4357676" cy="43576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500042"/>
            <a:ext cx="107157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500063"/>
            <a:ext cx="7915275" cy="2214562"/>
          </a:xfr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 с этой буквою знаком.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Стоят два колышка рядком.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между ними поясок,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Протянутый наискосок.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85775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813" y="285750"/>
            <a:ext cx="7772400" cy="571500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14688"/>
            <a:ext cx="22352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714750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857375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34290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27313" y="4005263"/>
            <a:ext cx="574675" cy="576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4005263"/>
            <a:ext cx="574675" cy="576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4005263"/>
            <a:ext cx="574675" cy="576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76375" y="4005263"/>
            <a:ext cx="574675" cy="576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051050" y="4005263"/>
            <a:ext cx="574675" cy="576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804025" y="3933825"/>
            <a:ext cx="57467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227763" y="3933825"/>
            <a:ext cx="57467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651500" y="3933825"/>
            <a:ext cx="57467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076825" y="3933825"/>
            <a:ext cx="57467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071688" y="4000500"/>
            <a:ext cx="646112" cy="576263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643188" y="4000500"/>
            <a:ext cx="574675" cy="57626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928688" y="4000500"/>
            <a:ext cx="574675" cy="5762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00188" y="4000500"/>
            <a:ext cx="574675" cy="57626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85750" y="4000500"/>
            <a:ext cx="646113" cy="5762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804025" y="3933825"/>
            <a:ext cx="574675" cy="57626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651500" y="3933825"/>
            <a:ext cx="574675" cy="57626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076825" y="3933825"/>
            <a:ext cx="574675" cy="576263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227763" y="3933825"/>
            <a:ext cx="574675" cy="576263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 rot="-205225">
            <a:off x="2728913" y="4583113"/>
            <a:ext cx="471487" cy="503237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 rot="10819817" flipV="1">
            <a:off x="5716588" y="4502150"/>
            <a:ext cx="557212" cy="569913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214438"/>
            <a:ext cx="32400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7" grpId="0" animBg="1"/>
      <p:bldP spid="3077" grpId="1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7" grpId="0" animBg="1"/>
      <p:bldP spid="3088" grpId="0" animBg="1"/>
      <p:bldP spid="3089" grpId="0" animBg="1"/>
      <p:bldP spid="3091" grpId="0" animBg="1"/>
      <p:bldP spid="3092" grpId="0" animBg="1"/>
      <p:bldP spid="3093" grpId="0" build="allAtOnce" animBg="1"/>
      <p:bldP spid="3095" grpId="0" animBg="1"/>
      <p:bldP spid="3098" grpId="0" animBg="1"/>
      <p:bldP spid="30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forchel.ru/uploads/posts/2011-07/thumbs/1310966824_ryisrriss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658661" cy="6858000"/>
          </a:xfrm>
          <a:prstGeom prst="rect">
            <a:avLst/>
          </a:prstGeom>
          <a:noFill/>
        </p:spPr>
      </p:pic>
      <p:pic>
        <p:nvPicPr>
          <p:cNvPr id="3074" name="Picture 2" descr="http://cs319716.userapi.com/v319716625/24e/DbCkjMirp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2571744"/>
            <a:ext cx="1124504" cy="1285867"/>
          </a:xfrm>
          <a:prstGeom prst="rect">
            <a:avLst/>
          </a:prstGeom>
          <a:noFill/>
        </p:spPr>
      </p:pic>
      <p:pic>
        <p:nvPicPr>
          <p:cNvPr id="3076" name="Picture 4" descr="http://dlm3.meta.ua/pic/0/25/169/dACPLhwy5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4500564"/>
            <a:ext cx="1556656" cy="2357436"/>
          </a:xfrm>
          <a:prstGeom prst="rect">
            <a:avLst/>
          </a:prstGeom>
          <a:noFill/>
        </p:spPr>
      </p:pic>
      <p:pic>
        <p:nvPicPr>
          <p:cNvPr id="3080" name="Picture 8" descr="kop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4888835"/>
            <a:ext cx="2948636" cy="23073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35896" y="227687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76872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я</a:t>
            </a:r>
            <a:endParaRPr lang="ru-RU" sz="6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3140968"/>
            <a:ext cx="642942" cy="6429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о</a:t>
            </a:r>
            <a:endParaRPr lang="ru-RU" sz="6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3140968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ё</a:t>
            </a:r>
            <a:endParaRPr lang="ru-RU" sz="6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4005064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у</a:t>
            </a:r>
            <a:endParaRPr lang="ru-RU" sz="6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4005064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/>
              <a:t>ю</a:t>
            </a:r>
            <a:endParaRPr lang="ru-RU" sz="6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4869160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э</a:t>
            </a:r>
            <a:endParaRPr lang="ru-RU" sz="6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869160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е</a:t>
            </a:r>
            <a:endParaRPr lang="ru-RU" sz="6000" b="1" dirty="0"/>
          </a:p>
        </p:txBody>
      </p:sp>
      <p:pic>
        <p:nvPicPr>
          <p:cNvPr id="20" name="Picture 8" descr="http://foto-magiya.ucoz.ru/_fr/0/738022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4929216"/>
            <a:ext cx="1928784" cy="19287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635896" y="5661248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/>
              <a:t>ы</a:t>
            </a:r>
            <a:endParaRPr lang="ru-RU" sz="6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5661248"/>
            <a:ext cx="64294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и</a:t>
            </a:r>
            <a:endParaRPr lang="ru-RU" sz="6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35896" y="1412776"/>
            <a:ext cx="642942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1412776"/>
            <a:ext cx="64294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700213"/>
            <a:ext cx="20510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20510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08050"/>
            <a:ext cx="20510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ффф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708275"/>
            <a:ext cx="27035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308850" y="333375"/>
            <a:ext cx="1439863" cy="143986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5" name="Picture 7" descr="r5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971550" y="3051175"/>
            <a:ext cx="25923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4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18177 0.05324 C 0.16736 0.06528 0.14618 0.07199 0.12396 0.07199 C 0.09861 0.07199 0.0783 0.06528 0.06406 0.05324 L -0.00382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4722 L -0.22656 0.1868 C -0.26666 0.21828 -0.32656 0.23611 -0.38888 0.23611 C -0.46007 0.23611 -0.51701 0.21828 -0.55711 0.1868 L -0.74809 0.04722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66 0.04722 L -0.53715 -0.03079 C -0.49861 -0.04838 -0.44097 -0.05787 -0.38107 -0.05787 C -0.3125 -0.05787 -0.25781 -0.04838 -0.21927 -0.03079 L -0.03541 0.04722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0463 L 0.00017 -0.46204 L 0.57517 -0.46204 L 0.57517 0.10463 L 0.00017 0.10463 Z " pathEditMode="relative" rAng="16200000" ptsTypes="FFFFF">
                                      <p:cBhvr>
                                        <p:cTn id="32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C 0.12101 0.17685 0.22552 0.04236 0.22552 -0.12246 C 0.2257 -0.28727 0.12101 -0.4213 -0.00694 -0.4213 C -0.13489 -0.4213 -0.23889 -0.2875 -0.23889 -0.12269 C -0.23889 0.04213 -0.13507 0.17662 -0.0066 0.17708 Z " pathEditMode="relative" rAng="0" ptsTypes="fffff">
                                      <p:cBhvr>
                                        <p:cTn id="39" dur="3000" spd="-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5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945 L 0.14236 -0.18194 C 0.17222 -0.22754 0.21684 -0.25208 0.26337 -0.25208 C 0.31667 -0.25208 0.35903 -0.22754 0.38889 -0.18194 L 0.5316 0.0194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L 0.14358 0.173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0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33073 2.59259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3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  <p:bldLst>
      <p:bldP spid="7174" grpId="0" animBg="1"/>
      <p:bldP spid="7174" grpId="1" animBg="1"/>
      <p:bldP spid="7174" grpId="2" animBg="1"/>
      <p:bldP spid="7174" grpId="3" animBg="1"/>
      <p:bldP spid="7174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Помогать друг другу.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Разговаривать шепотом.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Показать ответ, взявшись за руки.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91EEE-04A1-4C56-8AF2-C734BF271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19051-76C5-4A88-8A8D-438ADA4DD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642938" y="-428625"/>
            <a:ext cx="9786938" cy="7286625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500063"/>
            <a:ext cx="7915275" cy="2214562"/>
          </a:xfr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 , где в этих словах звук «и»?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85775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786188"/>
            <a:ext cx="16668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0"/>
            <a:ext cx="1476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071938"/>
            <a:ext cx="13874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38"/>
            <a:ext cx="10572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2500313"/>
            <a:ext cx="15763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3000375"/>
            <a:ext cx="20478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2000250"/>
            <a:ext cx="18843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63" y="1785938"/>
            <a:ext cx="16430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4875" y="3929063"/>
            <a:ext cx="18891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86063"/>
            <a:ext cx="12969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42912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1938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5717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572000"/>
            <a:ext cx="1357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214688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50031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71462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7175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14688"/>
            <a:ext cx="1252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Овальная выноска 47"/>
          <p:cNvSpPr/>
          <p:nvPr/>
        </p:nvSpPr>
        <p:spPr>
          <a:xfrm>
            <a:off x="3357563" y="2428875"/>
            <a:ext cx="2857500" cy="857250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C00000"/>
                </a:solidFill>
                <a:latin typeface="Century Gothic" pitchFamily="34" charset="0"/>
                <a:cs typeface="Arial" charset="0"/>
              </a:rPr>
              <a:t>Молодцы!</a:t>
            </a:r>
          </a:p>
        </p:txBody>
      </p:sp>
      <p:sp>
        <p:nvSpPr>
          <p:cNvPr id="20496" name="TextBox 16"/>
          <p:cNvSpPr txBox="1">
            <a:spLocks noChangeArrowheads="1"/>
          </p:cNvSpPr>
          <p:nvPr/>
        </p:nvSpPr>
        <p:spPr bwMode="auto">
          <a:xfrm>
            <a:off x="1714500" y="500063"/>
            <a:ext cx="607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C00000"/>
                </a:solidFill>
                <a:latin typeface="Century Gothic" pitchFamily="34" charset="0"/>
                <a:cs typeface="Arial" charset="0"/>
              </a:rPr>
              <a:t>Повторяй! Не зевай!</a:t>
            </a: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7200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572000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286125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714625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43125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0206054"/>
      </p:ext>
    </p:extLst>
  </p:cSld>
  <p:clrMapOvr>
    <a:masterClrMapping/>
  </p:clrMapOvr>
  <p:transition>
    <p:sndAc>
      <p:stSnd>
        <p:snd r:embed="rId3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Работа по тетради «Я учусь писать и читать».</a:t>
            </a:r>
            <a:endParaRPr lang="ru-RU" sz="36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Найдите среди букв букву И, и  </a:t>
            </a:r>
            <a:r>
              <a:rPr lang="ru-RU" i="1" dirty="0" err="1" smtClean="0"/>
              <a:t>и</a:t>
            </a:r>
            <a:r>
              <a:rPr lang="ru-RU" i="1" dirty="0" smtClean="0"/>
              <a:t> раскрасьте ее.</a:t>
            </a:r>
          </a:p>
          <a:p>
            <a:pPr eaLnBrk="1" hangingPunct="1"/>
            <a:r>
              <a:rPr lang="ru-RU" i="1" dirty="0" smtClean="0"/>
              <a:t>Вставьте гласные буквы в слова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Разгадай кроссворд.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060848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88" y="257175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14688" y="2071688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2060848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14750" y="3071813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6250" y="3071813"/>
            <a:ext cx="57378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43188" y="257175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14688" y="257175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14750" y="257175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68788" y="2544763"/>
            <a:ext cx="591244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188" y="3071813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14662" y="4581128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43250" y="3071813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4581128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43100" y="4581128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/>
              <a:t>ю</a:t>
            </a:r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114600" y="4581128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51720" y="3071813"/>
            <a:ext cx="59146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2428875"/>
            <a:ext cx="1419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571875"/>
            <a:ext cx="16716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41031" flipV="1">
            <a:off x="5156200" y="1349375"/>
            <a:ext cx="2133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929188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0641" flipV="1">
            <a:off x="400050" y="1120775"/>
            <a:ext cx="138588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3" y="521493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400100" y="4581128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051720" y="2060848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80728" y="3573016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80790" y="3573016"/>
            <a:ext cx="7143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3573016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616944" y="3562176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547664" y="4077072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4077072"/>
            <a:ext cx="570359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18594" y="4077072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11810" y="4066232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и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LENA\картинки для презентаций\shkol-ngody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675456"/>
            <a:ext cx="453548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11191" y="3284984"/>
            <a:ext cx="547260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ea typeface="Calibri" charset="-52"/>
                <a:cs typeface="Times New Roman" pitchFamily="18" charset="0"/>
              </a:rPr>
              <a:t>Прозвенел для нас звонок.</a:t>
            </a:r>
          </a:p>
          <a:p>
            <a:pPr eaLnBrk="0" hangingPunct="0"/>
            <a:r>
              <a:rPr lang="ru-RU" sz="2800" b="1" dirty="0">
                <a:solidFill>
                  <a:prstClr val="black"/>
                </a:solidFill>
                <a:ea typeface="Calibri" charset="-52"/>
                <a:cs typeface="Times New Roman" pitchFamily="18" charset="0"/>
              </a:rPr>
              <a:t>Начинается урок.</a:t>
            </a:r>
          </a:p>
          <a:p>
            <a:pPr eaLnBrk="0" hangingPunct="0"/>
            <a:r>
              <a:rPr lang="ru-RU" sz="2800" b="1" dirty="0">
                <a:solidFill>
                  <a:prstClr val="black"/>
                </a:solidFill>
                <a:ea typeface="Calibri" charset="-52"/>
                <a:cs typeface="Times New Roman" pitchFamily="18" charset="0"/>
              </a:rPr>
              <a:t>К нам без опоздания</a:t>
            </a:r>
          </a:p>
          <a:p>
            <a:pPr eaLnBrk="0" hangingPunct="0"/>
            <a:r>
              <a:rPr lang="ru-RU" sz="2800" b="1" dirty="0">
                <a:solidFill>
                  <a:prstClr val="black"/>
                </a:solidFill>
                <a:ea typeface="Calibri" charset="-52"/>
                <a:cs typeface="Times New Roman" pitchFamily="18" charset="0"/>
              </a:rPr>
              <a:t>Приходи старание.</a:t>
            </a:r>
          </a:p>
          <a:p>
            <a:pPr eaLnBrk="0" hangingPunct="0"/>
            <a:r>
              <a:rPr lang="ru-RU" sz="2800" b="1" dirty="0">
                <a:solidFill>
                  <a:prstClr val="black"/>
                </a:solidFill>
                <a:ea typeface="Calibri" charset="-52"/>
                <a:cs typeface="Times New Roman" pitchFamily="18" charset="0"/>
              </a:rPr>
              <a:t>Помоги нам потрудиться, </a:t>
            </a:r>
          </a:p>
          <a:p>
            <a:pPr eaLnBrk="0" hangingPunct="0"/>
            <a:r>
              <a:rPr lang="ru-RU" sz="2800" b="1" dirty="0">
                <a:solidFill>
                  <a:prstClr val="black"/>
                </a:solidFill>
                <a:ea typeface="Calibri" charset="-52"/>
                <a:cs typeface="Times New Roman" pitchFamily="18" charset="0"/>
              </a:rPr>
              <a:t>В школу мы пришли учиться.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3433448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Настало время завершить урок, </a:t>
            </a:r>
          </a:p>
          <a:p>
            <a:pPr>
              <a:buFontTx/>
              <a:buNone/>
            </a:pPr>
            <a:r>
              <a:rPr lang="ru-RU" smtClean="0"/>
              <a:t>	Пора нам подвести итог.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4413/119528728.baf/0_9c984_a3ada53c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717032"/>
            <a:ext cx="6572263" cy="2071132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Итог урока.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– С какой буквой познакомились?</a:t>
            </a:r>
          </a:p>
          <a:p>
            <a:pPr eaLnBrk="1" hangingPunct="1"/>
            <a:r>
              <a:rPr lang="ru-RU" sz="2800" dirty="0" smtClean="0"/>
              <a:t>– Какой секрет открыли? </a:t>
            </a:r>
          </a:p>
          <a:p>
            <a:pPr eaLnBrk="1" hangingPunct="1"/>
            <a:r>
              <a:rPr lang="ru-RU" sz="2800" dirty="0" smtClean="0"/>
              <a:t>Какой звук обозначает буква </a:t>
            </a:r>
            <a:r>
              <a:rPr lang="ru-RU" sz="2800" b="1" i="1" dirty="0" smtClean="0"/>
              <a:t>и</a:t>
            </a:r>
            <a:r>
              <a:rPr lang="ru-RU" sz="2800" dirty="0" smtClean="0"/>
              <a:t> в словах </a:t>
            </a:r>
            <a:r>
              <a:rPr lang="ru-RU" sz="2800" i="1" dirty="0" smtClean="0"/>
              <a:t>гиря</a:t>
            </a:r>
            <a:r>
              <a:rPr lang="ru-RU" sz="2800" dirty="0" smtClean="0"/>
              <a:t>, </a:t>
            </a:r>
            <a:r>
              <a:rPr lang="ru-RU" sz="2800" i="1" dirty="0" smtClean="0"/>
              <a:t>лиса, вишни</a:t>
            </a:r>
            <a:r>
              <a:rPr lang="ru-RU" sz="2800" dirty="0" smtClean="0"/>
              <a:t>? Почему?</a:t>
            </a:r>
          </a:p>
          <a:p>
            <a:pPr eaLnBrk="1" hangingPunct="1"/>
            <a:r>
              <a:rPr lang="ru-RU" sz="2800" dirty="0" smtClean="0"/>
              <a:t>– Страна Азбука прощается с нами и предлагает каждому оценить свою работу.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16013" y="2565400"/>
            <a:ext cx="2932112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7680" rIns="90000" bIns="45000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150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Я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76825" y="1268413"/>
            <a:ext cx="309562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charset="0"/>
              </a:rPr>
              <a:t>узнал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48263" y="2492375"/>
            <a:ext cx="3455987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charset="0"/>
              </a:rPr>
              <a:t>запомнил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219700" y="3789363"/>
            <a:ext cx="338455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charset="0"/>
              </a:rPr>
              <a:t>научился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64163" y="5013325"/>
            <a:ext cx="309562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charset="0"/>
              </a:rPr>
              <a:t>удивился</a:t>
            </a: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 flipV="1">
            <a:off x="3348038" y="2060575"/>
            <a:ext cx="1512887" cy="165893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 flipV="1">
            <a:off x="3348038" y="3068638"/>
            <a:ext cx="1800225" cy="72072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3419475" y="4005263"/>
            <a:ext cx="1584325" cy="28733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3419475" y="4076700"/>
            <a:ext cx="1728788" cy="136842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38300"/>
            <a:ext cx="1743075" cy="367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015599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 справился. </a:t>
            </a:r>
          </a:p>
          <a:p>
            <a:r>
              <a:rPr lang="ru-RU" dirty="0" smtClean="0"/>
              <a:t>Урок понравился. </a:t>
            </a:r>
          </a:p>
          <a:p>
            <a:r>
              <a:rPr lang="ru-RU" dirty="0" smtClean="0"/>
              <a:t>Я доволен собой.</a:t>
            </a:r>
          </a:p>
          <a:p>
            <a:endParaRPr lang="ru-RU" dirty="0" smtClean="0"/>
          </a:p>
          <a:p>
            <a:r>
              <a:rPr lang="ru-RU" dirty="0" smtClean="0"/>
              <a:t>Настроение хорошее. </a:t>
            </a:r>
          </a:p>
          <a:p>
            <a:r>
              <a:rPr lang="ru-RU" dirty="0" smtClean="0"/>
              <a:t>Мне было трудно, но я справился. </a:t>
            </a:r>
          </a:p>
          <a:p>
            <a:endParaRPr lang="ru-RU" dirty="0" smtClean="0"/>
          </a:p>
          <a:p>
            <a:r>
              <a:rPr lang="ru-RU" dirty="0" smtClean="0"/>
              <a:t>Задания оказались слишком трудными. </a:t>
            </a:r>
          </a:p>
          <a:p>
            <a:r>
              <a:rPr lang="ru-RU" dirty="0" smtClean="0"/>
              <a:t>Мне нужна помощь.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034" y="1428736"/>
            <a:ext cx="1485904" cy="14859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34" y="3071810"/>
            <a:ext cx="1485904" cy="14859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4643446"/>
            <a:ext cx="1485904" cy="14859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Какое у тебя настроение?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428736"/>
            <a:ext cx="6429419" cy="450059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91EEE-04A1-4C56-8AF2-C734BF271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19051-76C5-4A88-8A8D-438ADA4DD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8196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1916832"/>
            <a:ext cx="4572000" cy="251229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 сегодня - молодцы!                                      Отвечали как бойцы!                                                Всем спасибо за урок!                                                         А теперь звенит звонок!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6491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endParaRPr lang="ru-RU" sz="2000" b="1" dirty="0" smtClean="0">
              <a:latin typeface="Arial" charset="0"/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684213" y="1773238"/>
            <a:ext cx="4038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280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47175C-8778-4A31-9EF5-9A798771B5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6C766-A964-4F16-86AE-BB3CA14CAC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8407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39729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Какое у тебя настроение?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91EEE-04A1-4C56-8AF2-C734BF271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19051-76C5-4A88-8A8D-438ADA4DD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428736"/>
            <a:ext cx="6429419" cy="450059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&amp;Scy;&amp;mcy;&amp;iecy;&amp;shcy;&amp;acy;&amp;rcy;&amp;icy;&amp;kcy;&amp;icy;. &amp;Ocy; &amp;dcy;&amp;ocy;&amp;bcy;&amp;rcy;&amp;ocy;&amp;mcy; &amp;icy; &amp;vcy;&amp;iecy;&amp;chcy;&amp;ncy;&amp;ocy;&amp;mcy; (2009) DVDRip"/>
          <p:cNvPicPr>
            <a:picLocks noChangeAspect="1" noChangeArrowheads="1"/>
          </p:cNvPicPr>
          <p:nvPr/>
        </p:nvPicPr>
        <p:blipFill>
          <a:blip r:embed="rId2" cstate="print"/>
          <a:srcRect t="-106"/>
          <a:stretch>
            <a:fillRect/>
          </a:stretch>
        </p:blipFill>
        <p:spPr bwMode="auto">
          <a:xfrm>
            <a:off x="0" y="-19410"/>
            <a:ext cx="9132126" cy="68774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857364"/>
            <a:ext cx="8429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img-fotki.yandex.ru/get/4413/119528728.baf/0_9c984_a3ada53c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572263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242.imageshack.us/img242/4407/046n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42844" y="0"/>
            <a:ext cx="8858312" cy="12144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Учитесь   тайны  открывать!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85728"/>
            <a:ext cx="214314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97456"/>
            <a:ext cx="75608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900" dirty="0">
                <a:solidFill>
                  <a:srgbClr val="FF0000"/>
                </a:solidFill>
              </a:rPr>
              <a:t>Цели </a:t>
            </a:r>
            <a:r>
              <a:rPr lang="ru-RU" sz="4900" dirty="0" smtClean="0">
                <a:solidFill>
                  <a:srgbClr val="FF0000"/>
                </a:solidFill>
              </a:rPr>
              <a:t>урока:</a:t>
            </a:r>
            <a:r>
              <a:rPr lang="ru-RU" sz="4900" dirty="0">
                <a:solidFill>
                  <a:srgbClr val="FF0000"/>
                </a:solidFill>
              </a:rPr>
              <a:t/>
            </a:r>
            <a:br>
              <a:rPr lang="ru-RU" sz="4900" dirty="0">
                <a:solidFill>
                  <a:srgbClr val="FF0000"/>
                </a:solidFill>
              </a:rPr>
            </a:br>
            <a:r>
              <a:rPr lang="ru-RU" sz="4900" dirty="0">
                <a:solidFill>
                  <a:srgbClr val="FF0000"/>
                </a:solidFill>
              </a:rPr>
              <a:t/>
            </a:r>
            <a:br>
              <a:rPr lang="ru-RU" sz="49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prstClr val="black"/>
                </a:solidFill>
              </a:rPr>
              <a:t>ПОЗНАКОМИТЬСЯ С ….</a:t>
            </a:r>
            <a:br>
              <a:rPr lang="ru-RU" sz="4400" dirty="0">
                <a:solidFill>
                  <a:prstClr val="black"/>
                </a:solidFill>
              </a:rPr>
            </a:br>
            <a:r>
              <a:rPr lang="ru-RU" sz="4400" dirty="0">
                <a:solidFill>
                  <a:prstClr val="black"/>
                </a:solidFill>
              </a:rPr>
              <a:t>УЧИТЬСЯ ОТЛИЧАТЬ …</a:t>
            </a:r>
            <a:br>
              <a:rPr lang="ru-RU" sz="4400" dirty="0">
                <a:solidFill>
                  <a:prstClr val="black"/>
                </a:solidFill>
              </a:rPr>
            </a:br>
            <a:r>
              <a:rPr lang="ru-RU" sz="4400" dirty="0">
                <a:solidFill>
                  <a:prstClr val="black"/>
                </a:solidFill>
              </a:rPr>
              <a:t>УЧИТЬСЯ ЧИТАТЬ ….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0473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Pictures\фоны\пейз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550" y="476250"/>
            <a:ext cx="54006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cs typeface="Arial" charset="0"/>
              </a:rPr>
              <a:t>Оцени свою работу на уроке: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sz="2800" i="1" dirty="0">
                <a:solidFill>
                  <a:srgbClr val="002060"/>
                </a:solidFill>
                <a:cs typeface="Arial" charset="0"/>
              </a:rPr>
              <a:t>У меня всё получилось!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sz="2800" i="1" dirty="0">
                <a:solidFill>
                  <a:srgbClr val="002060"/>
                </a:solidFill>
                <a:cs typeface="Arial" charset="0"/>
              </a:rPr>
              <a:t>Были небольшие </a:t>
            </a:r>
            <a:r>
              <a:rPr lang="ru-RU" sz="2800" i="1" dirty="0" smtClean="0">
                <a:solidFill>
                  <a:srgbClr val="002060"/>
                </a:solidFill>
                <a:cs typeface="Arial" charset="0"/>
              </a:rPr>
              <a:t>трудности!</a:t>
            </a:r>
            <a:endParaRPr lang="ru-RU" sz="2800" i="1" dirty="0">
              <a:solidFill>
                <a:srgbClr val="00206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sz="2800" i="1" dirty="0">
                <a:solidFill>
                  <a:srgbClr val="002060"/>
                </a:solidFill>
                <a:cs typeface="Arial" charset="0"/>
              </a:rPr>
              <a:t>Было трудно, надо </a:t>
            </a:r>
            <a:r>
              <a:rPr lang="ru-RU" sz="2800" i="1" dirty="0" smtClean="0">
                <a:solidFill>
                  <a:srgbClr val="002060"/>
                </a:solidFill>
                <a:cs typeface="Arial" charset="0"/>
              </a:rPr>
              <a:t>поработать!</a:t>
            </a:r>
            <a:endParaRPr lang="ru-RU" sz="2800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509" name="Овал 6"/>
          <p:cNvSpPr>
            <a:spLocks noChangeArrowheads="1"/>
          </p:cNvSpPr>
          <p:nvPr/>
        </p:nvSpPr>
        <p:spPr bwMode="auto">
          <a:xfrm>
            <a:off x="7086600" y="762000"/>
            <a:ext cx="433388" cy="411163"/>
          </a:xfrm>
          <a:prstGeom prst="ellipse">
            <a:avLst/>
          </a:prstGeom>
          <a:solidFill>
            <a:srgbClr val="008000"/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8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510" name="Овал 7"/>
          <p:cNvSpPr>
            <a:spLocks noChangeArrowheads="1"/>
          </p:cNvSpPr>
          <p:nvPr/>
        </p:nvSpPr>
        <p:spPr bwMode="auto">
          <a:xfrm>
            <a:off x="7086600" y="1371600"/>
            <a:ext cx="433388" cy="409575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CC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511" name="Овал 7"/>
          <p:cNvSpPr>
            <a:spLocks noChangeArrowheads="1"/>
          </p:cNvSpPr>
          <p:nvPr/>
        </p:nvSpPr>
        <p:spPr bwMode="auto">
          <a:xfrm>
            <a:off x="7086600" y="2209800"/>
            <a:ext cx="433388" cy="4095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CC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647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lizinamama.ucoz.ru/_ph/3/6330641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4708/119528728.cb5/0_a0ead_344cd23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500306"/>
            <a:ext cx="3526965" cy="4687737"/>
          </a:xfrm>
          <a:prstGeom prst="rect">
            <a:avLst/>
          </a:prstGeom>
          <a:noFill/>
        </p:spPr>
      </p:pic>
      <p:pic>
        <p:nvPicPr>
          <p:cNvPr id="32776" name="Picture 8" descr="http://ursa-tm.ru/forum/uploads/imgs/pre_1326553821__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222" y="3188631"/>
            <a:ext cx="3500461" cy="3669369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0" y="-142900"/>
            <a:ext cx="9144000" cy="92869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Сыскное  агентство</a:t>
            </a:r>
            <a:endParaRPr lang="ru-RU" sz="4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312</Words>
  <Application>Microsoft Office PowerPoint</Application>
  <PresentationFormat>Экран (4:3)</PresentationFormat>
  <Paragraphs>99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2_Оформление по умолчанию</vt:lpstr>
      <vt:lpstr>Презентация к уроку литературного чтения в 1 классе</vt:lpstr>
      <vt:lpstr>Слайд 2</vt:lpstr>
      <vt:lpstr> </vt:lpstr>
      <vt:lpstr>Какое у тебя настроение?</vt:lpstr>
      <vt:lpstr>Слайд 5</vt:lpstr>
      <vt:lpstr>Слайд 6</vt:lpstr>
      <vt:lpstr>Слайд 7</vt:lpstr>
      <vt:lpstr>Слайд 8</vt:lpstr>
      <vt:lpstr>Слайд 9</vt:lpstr>
      <vt:lpstr>Слайд 10</vt:lpstr>
      <vt:lpstr>Ты с этой буквою знаком. Стоят два колышка рядком. А между ними поясок, Протянутый наискосок.</vt:lpstr>
      <vt:lpstr>Слайд 12</vt:lpstr>
      <vt:lpstr>Слайд 13</vt:lpstr>
      <vt:lpstr>Слайд 14</vt:lpstr>
      <vt:lpstr>Работа в паре</vt:lpstr>
      <vt:lpstr>Определи , где в этих словах звук «и»?</vt:lpstr>
      <vt:lpstr>Слайд 17</vt:lpstr>
      <vt:lpstr>Работа по тетради «Я учусь писать и читать».</vt:lpstr>
      <vt:lpstr>Разгадай кроссворд.</vt:lpstr>
      <vt:lpstr>Слайд 20</vt:lpstr>
      <vt:lpstr>Итог урока. </vt:lpstr>
      <vt:lpstr>Слайд 22</vt:lpstr>
      <vt:lpstr>Оцени свою работу:</vt:lpstr>
      <vt:lpstr>Какое у тебя настроение?</vt:lpstr>
      <vt:lpstr>Вы сегодня - молодцы!                                      Отвечали как бойцы!                                                Всем спасибо за урок!                                                         А теперь звенит звонок!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40</cp:revision>
  <dcterms:created xsi:type="dcterms:W3CDTF">2010-10-01T12:45:47Z</dcterms:created>
  <dcterms:modified xsi:type="dcterms:W3CDTF">2015-02-10T12:12:39Z</dcterms:modified>
</cp:coreProperties>
</file>