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56.jpg" ContentType="image/jpeg"/>
  <Override PartName="/ppt/media/image60.jpg" ContentType="image/jpeg"/>
  <Override PartName="/ppt/media/image61.jpg" ContentType="image/jpeg"/>
  <Override PartName="/ppt/media/image62.jpg" ContentType="image/jpeg"/>
  <Override PartName="/ppt/media/image63.jpg" ContentType="image/jpeg"/>
  <Override PartName="/ppt/media/image64.jpg" ContentType="image/jpeg"/>
  <Override PartName="/ppt/media/image65.JPG" ContentType="image/jpeg"/>
  <Override PartName="/ppt/media/image66.jpg" ContentType="image/jpeg"/>
  <Override PartName="/ppt/media/image68.jpg" ContentType="image/jpeg"/>
  <Override PartName="/ppt/media/image70.jpg" ContentType="image/jpeg"/>
  <Override PartName="/ppt/media/image71.jpg" ContentType="image/jpeg"/>
  <Override PartName="/ppt/media/image76.jpg" ContentType="image/jpeg"/>
  <Override PartName="/ppt/media/image77.jpg" ContentType="image/jpeg"/>
  <Override PartName="/ppt/media/image85.jpg" ContentType="image/jpeg"/>
  <Override PartName="/ppt/media/image86.jpg" ContentType="image/jpeg"/>
  <Override PartName="/ppt/media/image88.jpg" ContentType="image/jpeg"/>
  <Override PartName="/ppt/media/image90.jpg" ContentType="image/jpeg"/>
  <Override PartName="/ppt/media/image91.jpg" ContentType="image/jpeg"/>
  <Override PartName="/ppt/media/image92.jpg" ContentType="image/jpeg"/>
  <Override PartName="/ppt/media/image93.jpg" ContentType="image/jpeg"/>
  <Override PartName="/ppt/media/image94.jpg" ContentType="image/jpeg"/>
  <Override PartName="/ppt/media/image95.jpg" ContentType="image/jpeg"/>
  <Override PartName="/ppt/media/image96.jpg" ContentType="image/jpeg"/>
  <Override PartName="/ppt/media/image9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57" r:id="rId2"/>
    <p:sldId id="270" r:id="rId3"/>
    <p:sldId id="268" r:id="rId4"/>
    <p:sldId id="269" r:id="rId5"/>
    <p:sldId id="271" r:id="rId6"/>
    <p:sldId id="273" r:id="rId7"/>
    <p:sldId id="274" r:id="rId8"/>
    <p:sldId id="291" r:id="rId9"/>
    <p:sldId id="371" r:id="rId10"/>
    <p:sldId id="285" r:id="rId11"/>
    <p:sldId id="362" r:id="rId12"/>
    <p:sldId id="363" r:id="rId13"/>
    <p:sldId id="372" r:id="rId14"/>
    <p:sldId id="373" r:id="rId15"/>
    <p:sldId id="374" r:id="rId16"/>
    <p:sldId id="401" r:id="rId17"/>
    <p:sldId id="402" r:id="rId18"/>
    <p:sldId id="403" r:id="rId19"/>
    <p:sldId id="404" r:id="rId20"/>
    <p:sldId id="405" r:id="rId21"/>
    <p:sldId id="406" r:id="rId22"/>
    <p:sldId id="375" r:id="rId23"/>
    <p:sldId id="376" r:id="rId24"/>
    <p:sldId id="377" r:id="rId25"/>
    <p:sldId id="378" r:id="rId26"/>
    <p:sldId id="379" r:id="rId27"/>
    <p:sldId id="340" r:id="rId28"/>
    <p:sldId id="380" r:id="rId29"/>
    <p:sldId id="381" r:id="rId30"/>
    <p:sldId id="301" r:id="rId31"/>
    <p:sldId id="399" r:id="rId32"/>
    <p:sldId id="382" r:id="rId33"/>
    <p:sldId id="383" r:id="rId34"/>
    <p:sldId id="342" r:id="rId35"/>
    <p:sldId id="384" r:id="rId36"/>
    <p:sldId id="385" r:id="rId37"/>
    <p:sldId id="343" r:id="rId38"/>
    <p:sldId id="386" r:id="rId39"/>
    <p:sldId id="387" r:id="rId40"/>
    <p:sldId id="389" r:id="rId41"/>
    <p:sldId id="278" r:id="rId42"/>
    <p:sldId id="388" r:id="rId43"/>
    <p:sldId id="390" r:id="rId44"/>
    <p:sldId id="318" r:id="rId45"/>
    <p:sldId id="407" r:id="rId46"/>
    <p:sldId id="408" r:id="rId47"/>
    <p:sldId id="409" r:id="rId48"/>
    <p:sldId id="410" r:id="rId49"/>
    <p:sldId id="319" r:id="rId50"/>
    <p:sldId id="320" r:id="rId51"/>
    <p:sldId id="259" r:id="rId52"/>
    <p:sldId id="261" r:id="rId53"/>
    <p:sldId id="263" r:id="rId54"/>
    <p:sldId id="264" r:id="rId55"/>
    <p:sldId id="344" r:id="rId56"/>
    <p:sldId id="345" r:id="rId57"/>
    <p:sldId id="391" r:id="rId58"/>
    <p:sldId id="346" r:id="rId59"/>
    <p:sldId id="366" r:id="rId60"/>
    <p:sldId id="347" r:id="rId61"/>
    <p:sldId id="348" r:id="rId62"/>
    <p:sldId id="349" r:id="rId63"/>
    <p:sldId id="302" r:id="rId64"/>
    <p:sldId id="392" r:id="rId65"/>
    <p:sldId id="303" r:id="rId66"/>
    <p:sldId id="304" r:id="rId67"/>
    <p:sldId id="307" r:id="rId68"/>
    <p:sldId id="393" r:id="rId69"/>
    <p:sldId id="367" r:id="rId70"/>
    <p:sldId id="308" r:id="rId71"/>
    <p:sldId id="309" r:id="rId72"/>
    <p:sldId id="370" r:id="rId73"/>
    <p:sldId id="313" r:id="rId74"/>
    <p:sldId id="314" r:id="rId75"/>
    <p:sldId id="315" r:id="rId76"/>
    <p:sldId id="312" r:id="rId77"/>
    <p:sldId id="326" r:id="rId78"/>
    <p:sldId id="327" r:id="rId79"/>
    <p:sldId id="324" r:id="rId80"/>
    <p:sldId id="325" r:id="rId81"/>
    <p:sldId id="281" r:id="rId82"/>
    <p:sldId id="400" r:id="rId83"/>
    <p:sldId id="394" r:id="rId84"/>
    <p:sldId id="395" r:id="rId85"/>
    <p:sldId id="293" r:id="rId86"/>
    <p:sldId id="321" r:id="rId87"/>
    <p:sldId id="396" r:id="rId88"/>
    <p:sldId id="397" r:id="rId89"/>
    <p:sldId id="338" r:id="rId90"/>
    <p:sldId id="339" r:id="rId91"/>
    <p:sldId id="398" r:id="rId92"/>
    <p:sldId id="350" r:id="rId93"/>
    <p:sldId id="351" r:id="rId94"/>
    <p:sldId id="353" r:id="rId95"/>
    <p:sldId id="354" r:id="rId96"/>
    <p:sldId id="355" r:id="rId97"/>
    <p:sldId id="368" r:id="rId98"/>
    <p:sldId id="369" r:id="rId9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57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1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267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40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937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677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628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296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269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5333199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1" y="1536633"/>
            <a:ext cx="5333199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2712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04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28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27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18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7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50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FBCEEB9-49DD-4255-8D81-C6BD13677AE7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F98D39-E145-4F84-8982-B7AF51087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46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hyperlink" Target="http://ote4estvo.ru/nagrady-sssr/179-orden-lenina.html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hyperlink" Target="https://ru.wikipedia.org/wiki/%D0%A2%D1%80%D0%BE%D0%B8%D1%86%D0%BA_(%D0%A7%D0%B5%D0%BB%D1%8F%D0%B1%D0%B8%D0%BD%D1%81%D0%BA%D0%B0%D1%8F_%D0%BE%D0%B1%D0%BB%D0%B0%D1%81%D1%82%D1%8C)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769257"/>
            <a:ext cx="10211873" cy="134982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«Улицы города Троицка. Чьи  имена они носят?»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3" y="2540000"/>
            <a:ext cx="5863771" cy="316411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7307" y="2883109"/>
            <a:ext cx="3614057" cy="245127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algn="ctr"/>
            <a:r>
              <a:rPr lang="ru-RU" sz="4300" b="1" dirty="0" smtClean="0"/>
              <a:t>   </a:t>
            </a:r>
            <a:r>
              <a:rPr lang="ru-RU" sz="4300" b="1" dirty="0"/>
              <a:t>Проект подготовлен </a:t>
            </a:r>
            <a:r>
              <a:rPr lang="ru-RU" sz="4300" b="1" dirty="0" smtClean="0"/>
              <a:t>учащимися 4«А» </a:t>
            </a:r>
            <a:r>
              <a:rPr lang="ru-RU" sz="4300" b="1" dirty="0"/>
              <a:t>класса </a:t>
            </a:r>
            <a:r>
              <a:rPr lang="ru-RU" sz="4300" b="1" dirty="0" smtClean="0"/>
              <a:t>ГКОУ «ОШИ» г. Троицка</a:t>
            </a:r>
            <a:endParaRPr lang="ru-RU" sz="4300" b="1" dirty="0"/>
          </a:p>
          <a:p>
            <a:pPr algn="ctr"/>
            <a:r>
              <a:rPr lang="ru-RU" sz="4300" b="1" dirty="0"/>
              <a:t>Учитель: </a:t>
            </a:r>
            <a:r>
              <a:rPr lang="ru-RU" sz="4300" b="1" dirty="0" smtClean="0"/>
              <a:t>Печерица Н.П.</a:t>
            </a:r>
          </a:p>
          <a:p>
            <a:pPr algn="ctr"/>
            <a:endParaRPr lang="ru-RU" sz="4300" b="1" dirty="0"/>
          </a:p>
          <a:p>
            <a:pPr marL="0" indent="0" algn="ctr">
              <a:buNone/>
            </a:pPr>
            <a:r>
              <a:rPr lang="ru-RU" sz="4300" b="1" dirty="0" smtClean="0"/>
              <a:t>2019</a:t>
            </a:r>
            <a:endParaRPr lang="ru-RU" sz="4300" b="1" dirty="0"/>
          </a:p>
          <a:p>
            <a:pPr marL="0" indent="0">
              <a:buNone/>
            </a:pP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0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" y="515155"/>
            <a:ext cx="11011437" cy="58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" y="528033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" y="669702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8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" y="360608"/>
            <a:ext cx="10496282" cy="61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695459"/>
            <a:ext cx="10354614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850005"/>
            <a:ext cx="10934164" cy="5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1" y="515155"/>
            <a:ext cx="10045521" cy="56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02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509587"/>
            <a:ext cx="11101589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6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669701"/>
            <a:ext cx="11050073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42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96" y="2020824"/>
            <a:ext cx="4864608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4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4290" y="1292553"/>
            <a:ext cx="95283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sz="2400" dirty="0"/>
          </a:p>
          <a:p>
            <a:r>
              <a:rPr lang="ru-RU" sz="2400" b="1" dirty="0"/>
              <a:t>  </a:t>
            </a:r>
            <a:r>
              <a:rPr lang="ru-RU" sz="3200" b="1" dirty="0"/>
              <a:t>"Если человек не любит старые дома, старые улицы, пусть даже и плохонькие, </a:t>
            </a:r>
            <a:endParaRPr lang="ru-RU" sz="3200" b="1" dirty="0" smtClean="0"/>
          </a:p>
          <a:p>
            <a:r>
              <a:rPr lang="ru-RU" sz="3200" b="1" dirty="0" smtClean="0"/>
              <a:t>значит</a:t>
            </a:r>
            <a:r>
              <a:rPr lang="ru-RU" sz="3200" b="1" dirty="0"/>
              <a:t>, у него нет любви к своему городу. Если человек </a:t>
            </a:r>
            <a:r>
              <a:rPr lang="ru-RU" sz="3200" b="1" dirty="0" smtClean="0"/>
              <a:t>равнодушен </a:t>
            </a:r>
            <a:r>
              <a:rPr lang="ru-RU" sz="3200" b="1" dirty="0"/>
              <a:t>к </a:t>
            </a:r>
            <a:r>
              <a:rPr lang="ru-RU" sz="3200" b="1" dirty="0" smtClean="0"/>
              <a:t>памятникам </a:t>
            </a:r>
            <a:r>
              <a:rPr lang="ru-RU" sz="3200" b="1" dirty="0"/>
              <a:t>истории своей страны, </a:t>
            </a:r>
            <a:r>
              <a:rPr lang="ru-RU" sz="3200" b="1" dirty="0" smtClean="0"/>
              <a:t>значит</a:t>
            </a:r>
            <a:r>
              <a:rPr lang="ru-RU" sz="3200" b="1" dirty="0"/>
              <a:t>, он </a:t>
            </a:r>
            <a:r>
              <a:rPr lang="ru-RU" sz="3200" b="1" dirty="0" smtClean="0"/>
              <a:t>равнодушен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к своей стране" – сказал академик Д.С. Лихачев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0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631065"/>
            <a:ext cx="10895526" cy="56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58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592427"/>
            <a:ext cx="10625070" cy="5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08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" y="759853"/>
            <a:ext cx="10650828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824247"/>
            <a:ext cx="10908406" cy="54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669701"/>
            <a:ext cx="10856891" cy="56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592429"/>
            <a:ext cx="10444766" cy="56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:\Desktop\%D1%84%D0%BE%D1%82%D0%BE %D0%90%D0%A0%D0%A5%D0%B8%D0%B2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:\Desktop\%D1%84%D0%BE%D1%82%D0%BE %D0%90%D0%A0%D0%A5%D0%B8%D0%B2\s120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52" y="489398"/>
            <a:ext cx="4497375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0_19b1e2_46896fcc_X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1174" y="1481138"/>
            <a:ext cx="4042044" cy="4525962"/>
          </a:xfrm>
          <a:prstGeom prst="rect">
            <a:avLst/>
          </a:prstGeom>
        </p:spPr>
      </p:pic>
      <p:pic>
        <p:nvPicPr>
          <p:cNvPr id="3" name="Содержимое 5" descr="gvDFBSMhousZuGwSs-uFM6tpqp_UPzfj4gCJAqVQVxhfGmH1Et-ECzymHVND00j8mmhsBtb6YQZcgAqcBPF0Eb7wuT-DiyHK-C2R7TdwJ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032" y="1484784"/>
            <a:ext cx="4459979" cy="453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374" y="704305"/>
            <a:ext cx="8075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Улица </a:t>
            </a:r>
            <a:r>
              <a:rPr lang="ru-RU" sz="4000" dirty="0" smtClean="0"/>
              <a:t>имени </a:t>
            </a:r>
            <a:r>
              <a:rPr lang="ru-RU" sz="4000" dirty="0"/>
              <a:t>В.И. Ленина</a:t>
            </a:r>
          </a:p>
        </p:txBody>
      </p:sp>
    </p:spTree>
    <p:extLst>
      <p:ext uri="{BB962C8B-B14F-4D97-AF65-F5344CB8AC3E}">
        <p14:creationId xmlns:p14="http://schemas.microsoft.com/office/powerpoint/2010/main" val="15270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746975"/>
            <a:ext cx="10547797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579549"/>
            <a:ext cx="10856891" cy="56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3493" y="811369"/>
            <a:ext cx="5206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Цель: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6377" y="14939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959078"/>
              </p:ext>
            </p:extLst>
          </p:nvPr>
        </p:nvGraphicFramePr>
        <p:xfrm>
          <a:off x="1017431" y="1678616"/>
          <a:ext cx="9879169" cy="354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79169"/>
              </a:tblGrid>
              <a:tr h="2906264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3600" b="0" dirty="0">
                          <a:effectLst/>
                        </a:rPr>
                        <a:t>Изучить и проанализировать биографии героев, именами которых названы улицы Троицка</a:t>
                      </a:r>
                      <a:r>
                        <a:rPr lang="ru-RU" sz="3600" b="0" dirty="0" smtClean="0">
                          <a:effectLst/>
                        </a:rPr>
                        <a:t>;</a:t>
                      </a:r>
                    </a:p>
                    <a:p>
                      <a:pPr algn="l">
                        <a:spcAft>
                          <a:spcPts val="750"/>
                        </a:spcAft>
                      </a:pPr>
                      <a:endParaRPr lang="ru-RU" sz="1400" b="0" dirty="0" smtClean="0">
                        <a:effectLst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3600" b="0" dirty="0" smtClean="0">
                          <a:effectLst/>
                        </a:rPr>
                        <a:t>Рассказать </a:t>
                      </a:r>
                      <a:r>
                        <a:rPr lang="ru-RU" sz="3600" b="0" dirty="0">
                          <a:effectLst/>
                        </a:rPr>
                        <a:t>о людях достойных уважения</a:t>
                      </a:r>
                      <a:r>
                        <a:rPr lang="ru-RU" sz="3600" b="0" dirty="0" smtClean="0">
                          <a:effectLst/>
                        </a:rPr>
                        <a:t>;</a:t>
                      </a:r>
                    </a:p>
                    <a:p>
                      <a:pPr algn="l">
                        <a:spcAft>
                          <a:spcPts val="75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3600" b="0" dirty="0">
                          <a:effectLst/>
                        </a:rPr>
                        <a:t>Укрепить нравственно-патриотические чувства учащихся через внеклассные мероприятия.</a:t>
                      </a:r>
                      <a:endParaRPr lang="ru-RU" sz="4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5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637309"/>
            <a:ext cx="10515600" cy="55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69701"/>
            <a:ext cx="10625070" cy="55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682580"/>
            <a:ext cx="10637949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0_19b1e2_46896fcc_X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1174" y="1481138"/>
            <a:ext cx="4042044" cy="4525962"/>
          </a:xfrm>
          <a:prstGeom prst="rect">
            <a:avLst/>
          </a:prstGeom>
        </p:spPr>
      </p:pic>
      <p:pic>
        <p:nvPicPr>
          <p:cNvPr id="3" name="Содержимое 5" descr="gvDFBSMhousZuGwSs-uFM6tpqp_UPzfj4gCJAqVQVxhfGmH1Et-ECzymHVND00j8mmhsBtb6YQZcgAqcBPF0Eb7wuT-DiyHK-C2R7TdwJ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032" y="1484784"/>
            <a:ext cx="4459979" cy="453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374" y="704305"/>
            <a:ext cx="8075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В.И</a:t>
            </a:r>
            <a:r>
              <a:rPr lang="ru-RU" sz="4000" dirty="0"/>
              <a:t>. </a:t>
            </a:r>
            <a:r>
              <a:rPr lang="ru-RU" sz="4000" dirty="0" smtClean="0"/>
              <a:t>Ленин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228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памят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1425" y="772732"/>
            <a:ext cx="10151527" cy="546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579549"/>
            <a:ext cx="10856891" cy="56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579549"/>
            <a:ext cx="10573555" cy="5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5" y="785611"/>
            <a:ext cx="9697792" cy="52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515155"/>
            <a:ext cx="10290220" cy="57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1" y="571500"/>
            <a:ext cx="107152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5313" y="837128"/>
            <a:ext cx="16025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Задачи:  </a:t>
            </a:r>
          </a:p>
          <a:p>
            <a:r>
              <a:rPr lang="ru-RU" dirty="0" smtClean="0"/>
              <a:t>   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784131"/>
              </p:ext>
            </p:extLst>
          </p:nvPr>
        </p:nvGraphicFramePr>
        <p:xfrm>
          <a:off x="1120463" y="1751526"/>
          <a:ext cx="10085230" cy="4054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5230"/>
              </a:tblGrid>
              <a:tr h="4054283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</a:rPr>
                        <a:t>-Познакомиться с историей города Троицка.</a:t>
                      </a:r>
                      <a:endParaRPr lang="ru-RU" sz="3200" dirty="0">
                        <a:effectLst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</a:rPr>
                        <a:t>-Познакомиться с биографией людей, чьи имена присвоены улицам.</a:t>
                      </a:r>
                      <a:endParaRPr lang="ru-RU" sz="3200" dirty="0">
                        <a:effectLst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</a:rPr>
                        <a:t>- Обобщить материал.</a:t>
                      </a:r>
                      <a:endParaRPr lang="ru-RU" sz="3200" dirty="0">
                        <a:effectLst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</a:rPr>
                        <a:t>- Рассказать о результатах исследования учащимся школы.</a:t>
                      </a:r>
                      <a:endParaRPr lang="ru-RU" sz="3200" dirty="0">
                        <a:effectLst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</a:rPr>
                        <a:t>- Приобщить учащихся, педагогов и родителей к традициям школы в области патриотического воспитания учащихся.</a:t>
                      </a:r>
                      <a:endParaRPr lang="ru-RU" sz="3200" dirty="0">
                        <a:effectLst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</a:rPr>
                        <a:t>- </a:t>
                      </a:r>
                      <a:r>
                        <a:rPr lang="ru-RU" sz="2400" dirty="0" smtClean="0">
                          <a:effectLst/>
                        </a:rPr>
                        <a:t>Создать презентацию</a:t>
                      </a:r>
                      <a:r>
                        <a:rPr lang="ru-RU" sz="2400" dirty="0">
                          <a:effectLst/>
                        </a:rPr>
                        <a:t>, содержащую сведения об улицах носящих имена героев.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2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579549"/>
            <a:ext cx="10792496" cy="57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858982"/>
            <a:ext cx="8659091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" y="631065"/>
            <a:ext cx="10882648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489397"/>
            <a:ext cx="10522039" cy="5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208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5858" y="1814945"/>
            <a:ext cx="4030615" cy="4364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7145" y="70820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7237" y="1098091"/>
            <a:ext cx="7827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</a:rPr>
              <a:t>Первый космонавт земли –</a:t>
            </a:r>
            <a:r>
              <a:rPr lang="ru-RU" sz="3200" dirty="0" err="1">
                <a:solidFill>
                  <a:prstClr val="black"/>
                </a:solidFill>
              </a:rPr>
              <a:t>Ю.А.Гагарин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7" y="571500"/>
            <a:ext cx="42767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7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24" y="592428"/>
            <a:ext cx="4422339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15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463638"/>
            <a:ext cx="10972800" cy="59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27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14" y="489396"/>
            <a:ext cx="5462832" cy="583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0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740225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302327" y="1133476"/>
            <a:ext cx="4502728" cy="3398545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667504" y="1967487"/>
            <a:ext cx="5143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tumblr_nmo0wrQFbi1qf8cm7o2_1280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206836" y="1133476"/>
            <a:ext cx="5290897" cy="339854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1333" y="60325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1"/>
    </mc:Choice>
    <mc:Fallback xmlns="">
      <p:transition spd="slow" advTm="2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42" y="1146220"/>
            <a:ext cx="1146110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Методы </a:t>
            </a:r>
            <a:r>
              <a:rPr lang="ru-RU" sz="4000" b="1" i="1" dirty="0"/>
              <a:t>исследования</a:t>
            </a:r>
            <a:endParaRPr lang="ru-RU" sz="4000" dirty="0"/>
          </a:p>
          <a:p>
            <a:pPr lvl="0"/>
            <a:r>
              <a:rPr lang="ru-RU" sz="4000" dirty="0"/>
              <a:t>Изучение и анализ литературы в библиотеке</a:t>
            </a:r>
            <a:r>
              <a:rPr lang="ru-RU" sz="4000" dirty="0" smtClean="0"/>
              <a:t>.</a:t>
            </a:r>
          </a:p>
          <a:p>
            <a:pPr lvl="0"/>
            <a:endParaRPr lang="ru-RU" dirty="0"/>
          </a:p>
          <a:p>
            <a:pPr lvl="0"/>
            <a:r>
              <a:rPr lang="ru-RU" sz="4000" dirty="0"/>
              <a:t> Беседы со старшим поколением</a:t>
            </a:r>
            <a:r>
              <a:rPr lang="ru-RU" sz="4000" dirty="0" smtClean="0"/>
              <a:t>.</a:t>
            </a:r>
          </a:p>
          <a:p>
            <a:pPr lvl="0"/>
            <a:endParaRPr lang="ru-RU" sz="2800" dirty="0"/>
          </a:p>
          <a:p>
            <a:pPr lvl="0"/>
            <a:r>
              <a:rPr lang="ru-RU" sz="4000" dirty="0"/>
              <a:t> Посещение музея и городского архивного отдела</a:t>
            </a:r>
            <a:r>
              <a:rPr lang="ru-RU" sz="4000" dirty="0" smtClean="0"/>
              <a:t>.</a:t>
            </a:r>
          </a:p>
          <a:p>
            <a:pPr lvl="0"/>
            <a:endParaRPr lang="ru-RU" sz="2800" dirty="0"/>
          </a:p>
          <a:p>
            <a:pPr lvl="0"/>
            <a:r>
              <a:rPr lang="ru-RU" sz="4000" dirty="0"/>
              <a:t> Анкетирование одноклассников.</a:t>
            </a:r>
          </a:p>
        </p:txBody>
      </p:sp>
    </p:spTree>
    <p:extLst>
      <p:ext uri="{BB962C8B-B14F-4D97-AF65-F5344CB8AC3E}">
        <p14:creationId xmlns:p14="http://schemas.microsoft.com/office/powerpoint/2010/main" val="200945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80960" y="645179"/>
            <a:ext cx="5810291" cy="29546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Этот день навсегда войдет не только в историю России, но и в историю всего человечества. В этот день на Земную орбиту впервые был выведен корабль «Восток», на котором находился человек. Космическим первопроходцем в истории человечества, стал ни кто иной, как Юрий Гагарин. Его дублером был назначен Герман Титов.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Юрий Алексеевич успешно справился с поставленной задачей. За 1 час и 48 минут он облетел всю Землю, и успешно закончил полет приземлением в деревне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Смеловки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что в Саратовской области. За полет на корабле «Восход», Гагарин был удостоен Звания Героя Советского Союза, Звания Героя Социалистического труда и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ордена Ленина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1" descr="gagar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04" y="285728"/>
            <a:ext cx="4667240" cy="2928958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667504" y="3895042"/>
            <a:ext cx="4857784" cy="1815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первый полет в Космос, Гагарин получил самое главное – всенародное признание и любовь простого народа. Юрий Алексеевич стал очень популярным и был избран почетным гражданином в таких городах как: Смоленск, Новочеркасск, Севастополь, Саратов, Калуга, Винницы. Любили его и за рубежом, так он стал почетным г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ражданином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Пернике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Лимасоле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Теплице, Афинах.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i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571461" y="3526017"/>
            <a:ext cx="6096043" cy="271464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1333" y="60325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6"/>
    </mc:Choice>
    <mc:Fallback xmlns="">
      <p:transition spd="slow" advTm="3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r="3279"/>
          <a:stretch>
            <a:fillRect/>
          </a:stretch>
        </p:blipFill>
        <p:spPr>
          <a:xfrm>
            <a:off x="5588000" y="987425"/>
            <a:ext cx="5767388" cy="46291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2116" y="1146628"/>
            <a:ext cx="3976914" cy="4688115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имени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братьев МАЛЫШЕВЫХ (центр),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прежнее название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Зарубинский пер., пр. 1311 п/м. Малышевы Иван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Петрович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из них - Иван Петрович, 1886 г. р., - активный революционер-подпольщик, в 1917-1918 гг. - комиссар народного хозяйства г. Троицка. Убежденными борцами за власть Советов были и его младшие братья -Яков и Георгий. Все они пали от рук белогвардейцев летом 1918 г.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8603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448" y="1175656"/>
            <a:ext cx="5287438" cy="47316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6686" y="769256"/>
            <a:ext cx="4383314" cy="5384801"/>
          </a:xfrm>
        </p:spPr>
        <p:txBody>
          <a:bodyPr>
            <a:normAutofit/>
          </a:bodyPr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самых достопримечательных строений этого переулка были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торговые дома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купцов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гильдии Валеева и Бакирова, пассаж братьев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Яушевых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контора Троицкого горно-промышленного товарищества, мануфактурный магазин К. Б. Абдрашитова и склады землеройных орудий А. 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Меснянкина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чаеразвесочная фабрика П. 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Солодовникова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9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28913" y="5529941"/>
            <a:ext cx="10261601" cy="55154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Торговый дом Бакирова , Доходный дом.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1" y="1030288"/>
            <a:ext cx="4615543" cy="449897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351" y="1030288"/>
            <a:ext cx="4633362" cy="4499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8509" y="633742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800" dirty="0" smtClean="0"/>
              <a:t>Улица   братьев   Малышевых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2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3087" y="914401"/>
            <a:ext cx="3909180" cy="4920342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братьев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Яушевых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универсальный магазин (прообраз нынешних торговых центров) в начале ХХ века был прогрессивным типом торгового заведения. Пассаж был оснащен техническими новшествами: телефоном, лифтом, электрическим освещением. По тем временам трехэтажный пассаж был одним из самых видных зданий в Троицке.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13" y="1377835"/>
            <a:ext cx="5469775" cy="4102331"/>
          </a:xfrm>
        </p:spPr>
      </p:pic>
    </p:spTree>
    <p:extLst>
      <p:ext uri="{BB962C8B-B14F-4D97-AF65-F5344CB8AC3E}">
        <p14:creationId xmlns:p14="http://schemas.microsoft.com/office/powerpoint/2010/main" val="11277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7285" y="927279"/>
            <a:ext cx="844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Улица имени А.М. </a:t>
            </a:r>
            <a:r>
              <a:rPr lang="ru-RU" sz="2800" dirty="0"/>
              <a:t>К</a:t>
            </a:r>
            <a:r>
              <a:rPr lang="ru-RU" sz="2800" dirty="0" smtClean="0"/>
              <a:t>лимова</a:t>
            </a:r>
            <a:endParaRPr lang="ru-RU" sz="2800" dirty="0"/>
          </a:p>
        </p:txBody>
      </p:sp>
      <p:pic>
        <p:nvPicPr>
          <p:cNvPr id="6" name="Picture 2" descr="http://pisateli.ch-lib.ru/tin/klimov/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46" y="1738649"/>
            <a:ext cx="4158847" cy="44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4" y="1450500"/>
            <a:ext cx="9965565" cy="47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sateli.ch-lib.ru/tin/klimov/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46" y="1712889"/>
            <a:ext cx="4158847" cy="45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84868" y="965915"/>
            <a:ext cx="565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Анатолий </a:t>
            </a:r>
            <a:r>
              <a:rPr lang="ru-RU" sz="2800" dirty="0"/>
              <a:t>М</a:t>
            </a:r>
            <a:r>
              <a:rPr lang="ru-RU" sz="2800" dirty="0" smtClean="0"/>
              <a:t>атвеевич  Климов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93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476518"/>
            <a:ext cx="10380372" cy="58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1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3" y="862885"/>
            <a:ext cx="9775065" cy="522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7285" y="927279"/>
            <a:ext cx="844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Улица имени А.М. </a:t>
            </a:r>
            <a:r>
              <a:rPr lang="ru-RU" sz="2800" dirty="0"/>
              <a:t>К</a:t>
            </a:r>
            <a:r>
              <a:rPr lang="ru-RU" sz="2800" dirty="0" smtClean="0"/>
              <a:t>лимова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1654936"/>
            <a:ext cx="10238705" cy="45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0157" y="759854"/>
            <a:ext cx="100455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/>
              <a:t>Определение:</a:t>
            </a:r>
            <a:endParaRPr lang="ru-RU" sz="3600" dirty="0"/>
          </a:p>
          <a:p>
            <a:r>
              <a:rPr lang="ru-RU" sz="3600" i="1" dirty="0"/>
              <a:t>Улица</a:t>
            </a:r>
            <a:r>
              <a:rPr lang="ru-RU" sz="3600" dirty="0"/>
              <a:t> – простор меж двух порядков домов; полоса, проезд, дорога, оставляемая промеж рядами домов. (</a:t>
            </a:r>
            <a:r>
              <a:rPr lang="ru-RU" sz="3600" dirty="0" err="1"/>
              <a:t>В.Даль</a:t>
            </a:r>
            <a:r>
              <a:rPr lang="ru-RU" sz="3600" dirty="0" smtClean="0"/>
              <a:t>)</a:t>
            </a:r>
          </a:p>
          <a:p>
            <a:endParaRPr lang="ru-RU" sz="3600" dirty="0"/>
          </a:p>
          <a:p>
            <a:r>
              <a:rPr lang="ru-RU" sz="3600" i="1" dirty="0"/>
              <a:t>Улица</a:t>
            </a:r>
            <a:r>
              <a:rPr lang="ru-RU" sz="3600" dirty="0"/>
              <a:t> – в населённых пунктах: два ряда домов и пространство между ними для прохода и проезда, а также само это пространство. (</a:t>
            </a:r>
            <a:r>
              <a:rPr lang="ru-RU" sz="3600" dirty="0" err="1"/>
              <a:t>С.И.Ожегов</a:t>
            </a:r>
            <a:r>
              <a:rPr lang="ru-RU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56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09" y="623455"/>
            <a:ext cx="6858000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6" y="890587"/>
            <a:ext cx="9379528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8" y="381001"/>
            <a:ext cx="5888181" cy="4398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2580409"/>
            <a:ext cx="6317673" cy="410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256" y="667643"/>
            <a:ext cx="7803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4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r>
              <a:rPr lang="ru" sz="4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" sz="4000" dirty="0" smtClean="0">
                <a:latin typeface="Times New Roman" pitchFamily="18" charset="0"/>
                <a:cs typeface="Times New Roman" pitchFamily="18" charset="0"/>
              </a:rPr>
              <a:t>Улица  имени                                   им</a:t>
            </a:r>
            <a:r>
              <a:rPr lang="ru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" sz="4000" dirty="0" smtClean="0">
                <a:latin typeface="Times New Roman" pitchFamily="18" charset="0"/>
                <a:cs typeface="Times New Roman" pitchFamily="18" charset="0"/>
              </a:rPr>
              <a:t>Семёна Илларионовича</a:t>
            </a:r>
          </a:p>
          <a:p>
            <a:r>
              <a:rPr lang="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" sz="4000" dirty="0">
                <a:latin typeface="Times New Roman" pitchFamily="18" charset="0"/>
                <a:cs typeface="Times New Roman" pitchFamily="18" charset="0"/>
              </a:rPr>
              <a:t>Ловчикова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953491" y="2840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1\Desktop\hmixCgJgX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2617" y="839575"/>
            <a:ext cx="3456384" cy="50200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16677" y="243840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592427"/>
            <a:ext cx="10509161" cy="5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Ловчиков Семён Илларионович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601" y="1262130"/>
            <a:ext cx="6423082" cy="4829703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Ловчиков Семён Илларионович. Родился в 1881 году в поселке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Тарутинский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Троицкого уезда Оренбургской губернии. Участник Гражданской войны 1914 года.  В годы Революции был помощником командира полка. В 1922 году работал заместителем председателя Троицкого окружного исполкома Советов. В 1937 году арестован органами НКВД.  Реабилитирован в конце 1950 годов. В городе Троицке его именем назвали улицу.</a:t>
            </a:r>
          </a:p>
        </p:txBody>
      </p:sp>
      <p:pic>
        <p:nvPicPr>
          <p:cNvPr id="5" name="Picture 2" descr="C:\Users\1\Desktop\hmixCgJgX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2617" y="1365161"/>
            <a:ext cx="3231698" cy="4790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55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310" y="831272"/>
            <a:ext cx="11362679" cy="808285"/>
          </a:xfrm>
        </p:spPr>
        <p:txBody>
          <a:bodyPr>
            <a:normAutofit fontScale="90000"/>
          </a:bodyPr>
          <a:lstStyle/>
          <a:p>
            <a:pPr algn="l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Протокол от 23.06.1958 года</a:t>
            </a:r>
            <a:br>
              <a:rPr lang="ru-RU" sz="1900" dirty="0">
                <a:latin typeface="Times New Roman" pitchFamily="18" charset="0"/>
                <a:cs typeface="Times New Roman" pitchFamily="18" charset="0"/>
              </a:rPr>
            </a:b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 переименовании улицы Московской в улицу имени С.И.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Ловчикова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(фото из Архива города Троицка)</a:t>
            </a:r>
          </a:p>
        </p:txBody>
      </p:sp>
      <p:pic>
        <p:nvPicPr>
          <p:cNvPr id="1027" name="Picture 3" descr="C:\Users\1\Desktop\Школа\фото к улице Ловчикова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2716" y="1510144"/>
            <a:ext cx="4349793" cy="4405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92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2" y="581892"/>
            <a:ext cx="9772322" cy="56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1" y="528033"/>
            <a:ext cx="9302839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29" y="643945"/>
            <a:ext cx="4083384" cy="55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19" y="509180"/>
            <a:ext cx="9754962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08" y="1794261"/>
            <a:ext cx="8186103" cy="44057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3383" y="827186"/>
            <a:ext cx="5929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                     </a:t>
            </a:r>
            <a:r>
              <a:rPr lang="ru-RU" sz="2400" dirty="0"/>
              <a:t>Школа номер 5 улица была </a:t>
            </a:r>
            <a:r>
              <a:rPr lang="ru-RU" sz="2400" dirty="0" smtClean="0"/>
              <a:t>названа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 честь </a:t>
            </a:r>
            <a:r>
              <a:rPr lang="ru-RU" sz="2400" dirty="0" smtClean="0"/>
              <a:t>Циолковского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745" y="886692"/>
            <a:ext cx="97674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600" dirty="0"/>
              <a:t>Улица  им И.Д. </a:t>
            </a:r>
            <a:r>
              <a:rPr lang="ru-RU" sz="3600" dirty="0" err="1"/>
              <a:t>Селивановской</a:t>
            </a:r>
            <a:endParaRPr lang="ru-RU" sz="3600" dirty="0"/>
          </a:p>
          <a:p>
            <a:r>
              <a:rPr lang="ru-RU" sz="3600" dirty="0"/>
              <a:t> </a:t>
            </a:r>
          </a:p>
          <a:p>
            <a:r>
              <a:rPr lang="ru-RU" sz="3600" dirty="0" err="1" smtClean="0"/>
              <a:t>Колбинский</a:t>
            </a:r>
            <a:r>
              <a:rPr lang="ru-RU" sz="3600" dirty="0" smtClean="0"/>
              <a:t> </a:t>
            </a:r>
            <a:r>
              <a:rPr lang="ru-RU" sz="3600" dirty="0"/>
              <a:t>переулок протяженностью 1870п/м  переименовали в честь имени Ираиды </a:t>
            </a:r>
            <a:r>
              <a:rPr lang="ru-RU" sz="3600" dirty="0" err="1"/>
              <a:t>Селивановской</a:t>
            </a:r>
            <a:r>
              <a:rPr lang="ru-RU" sz="3600" dirty="0"/>
              <a:t>.</a:t>
            </a:r>
          </a:p>
          <a:p>
            <a:r>
              <a:rPr lang="ru-RU" sz="3600" dirty="0"/>
              <a:t>Ираида Дмитриевна </a:t>
            </a:r>
            <a:r>
              <a:rPr lang="ru-RU" sz="3600" dirty="0" err="1"/>
              <a:t>Селивановская</a:t>
            </a:r>
            <a:r>
              <a:rPr lang="ru-RU" sz="3600" dirty="0"/>
              <a:t> – революционерка , учительница, поэтесса. Погибла в годы гражданской войны от рук белоказаков под деревней </a:t>
            </a:r>
            <a:r>
              <a:rPr lang="ru-RU" sz="3600" dirty="0" err="1" smtClean="0"/>
              <a:t>Кособродка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099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7" y="759854"/>
            <a:ext cx="4314825" cy="5383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2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3" y="2045457"/>
            <a:ext cx="8548255" cy="414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9092" y="845127"/>
            <a:ext cx="10848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 </a:t>
            </a:r>
            <a:r>
              <a:rPr lang="ru-RU" dirty="0"/>
              <a:t>Улица </a:t>
            </a:r>
            <a:r>
              <a:rPr lang="ru-RU" dirty="0" err="1"/>
              <a:t>Селивановская</a:t>
            </a:r>
            <a:r>
              <a:rPr lang="ru-RU" dirty="0"/>
              <a:t>, но вид в противоположную сторону. Вдали видно здание  Ветеринарной  Академии, которая  разделяет улицу </a:t>
            </a:r>
            <a:r>
              <a:rPr lang="ru-RU" dirty="0" err="1"/>
              <a:t>Селивановская</a:t>
            </a:r>
            <a:r>
              <a:rPr lang="ru-RU" dirty="0"/>
              <a:t>  на две части. Одна часть – от реки </a:t>
            </a:r>
            <a:r>
              <a:rPr lang="ru-RU" dirty="0" err="1"/>
              <a:t>Уй</a:t>
            </a:r>
            <a:r>
              <a:rPr lang="ru-RU" dirty="0"/>
              <a:t> до Ветеринарной Академии, вторая – от Ветеринарной Академии до реки </a:t>
            </a:r>
            <a:r>
              <a:rPr lang="ru-RU" dirty="0" err="1"/>
              <a:t>Увелка</a:t>
            </a:r>
            <a:r>
              <a:rPr lang="ru-RU" dirty="0"/>
              <a:t>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85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51163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/>
              <a:t>  </a:t>
            </a:r>
            <a:r>
              <a:rPr lang="ru-RU" sz="2400" dirty="0"/>
              <a:t>Вот что можно увидеть, заглянув в глубину улицы </a:t>
            </a:r>
            <a:r>
              <a:rPr lang="ru-RU" sz="2400" dirty="0" err="1"/>
              <a:t>Селивановская</a:t>
            </a:r>
            <a:r>
              <a:rPr lang="ru-RU" sz="2400" dirty="0"/>
              <a:t>, </a:t>
            </a:r>
            <a:endParaRPr lang="ru-RU" sz="2400" dirty="0" smtClean="0"/>
          </a:p>
          <a:p>
            <a:pPr lvl="0" algn="ctr"/>
            <a:r>
              <a:rPr lang="ru-RU" sz="2400" dirty="0" smtClean="0"/>
              <a:t>тут всё </a:t>
            </a:r>
            <a:r>
              <a:rPr lang="ru-RU" sz="2400" dirty="0"/>
              <a:t>очень обильно цветет.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23" y="1478279"/>
            <a:ext cx="8281115" cy="447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92" y="734291"/>
            <a:ext cx="10349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/>
              <a:t> </a:t>
            </a:r>
            <a:r>
              <a:rPr lang="ru-RU" sz="2800" dirty="0"/>
              <a:t>Здесь по улице </a:t>
            </a:r>
            <a:r>
              <a:rPr lang="ru-RU" sz="2800" dirty="0" err="1"/>
              <a:t>Селивановская</a:t>
            </a:r>
            <a:r>
              <a:rPr lang="ru-RU" sz="2800" dirty="0"/>
              <a:t>, растет вот такое мощнейшее дерево.</a:t>
            </a:r>
          </a:p>
          <a:p>
            <a:pPr algn="ctr"/>
            <a:r>
              <a:rPr lang="ru-RU" sz="2800" dirty="0" smtClean="0"/>
              <a:t>  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21" y="1478280"/>
            <a:ext cx="8345510" cy="43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82" y="845127"/>
            <a:ext cx="4862945" cy="540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727" y="905378"/>
            <a:ext cx="57390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dirty="0"/>
              <a:t>В селе </a:t>
            </a:r>
            <a:r>
              <a:rPr lang="ru-RU" sz="3600" b="1" dirty="0" err="1"/>
              <a:t>Кособродка</a:t>
            </a:r>
            <a:r>
              <a:rPr lang="ru-RU" sz="3600" b="1" dirty="0"/>
              <a:t> </a:t>
            </a:r>
            <a:endParaRPr lang="ru-RU" sz="3600" b="1" dirty="0" smtClean="0"/>
          </a:p>
          <a:p>
            <a:r>
              <a:rPr lang="ru-RU" sz="3600" b="1" dirty="0" err="1" smtClean="0"/>
              <a:t>троицкого</a:t>
            </a:r>
            <a:r>
              <a:rPr lang="ru-RU" sz="3600" b="1" dirty="0" smtClean="0"/>
              <a:t> района</a:t>
            </a:r>
          </a:p>
          <a:p>
            <a:r>
              <a:rPr lang="ru-RU" sz="3600" b="1" dirty="0" smtClean="0"/>
              <a:t>в </a:t>
            </a:r>
            <a:r>
              <a:rPr lang="ru-RU" sz="3600" b="1" dirty="0"/>
              <a:t>память о </a:t>
            </a:r>
            <a:r>
              <a:rPr lang="ru-RU" sz="3600" b="1" dirty="0" err="1"/>
              <a:t>Селивановской</a:t>
            </a:r>
            <a:r>
              <a:rPr lang="ru-RU" sz="3600" b="1" dirty="0"/>
              <a:t> </a:t>
            </a:r>
            <a:endParaRPr lang="ru-RU" sz="3600" b="1" dirty="0" smtClean="0"/>
          </a:p>
          <a:p>
            <a:r>
              <a:rPr lang="ru-RU" sz="3600" b="1" dirty="0" smtClean="0"/>
              <a:t>воздвигнут </a:t>
            </a:r>
            <a:r>
              <a:rPr lang="ru-RU" sz="3600" b="1" dirty="0"/>
              <a:t>обелиск.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39091" y="3102774"/>
            <a:ext cx="51261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На территории школьного двора был поставлен памятник учителю -коммунистке Ираиде Дмитриевне </a:t>
            </a:r>
            <a:r>
              <a:rPr lang="ru-RU" dirty="0" err="1"/>
              <a:t>Селивановской</a:t>
            </a:r>
            <a:r>
              <a:rPr lang="ru-RU" dirty="0"/>
              <a:t>, так как она активно вела активную агитацию за установление Советской власти в селе </a:t>
            </a:r>
            <a:r>
              <a:rPr lang="ru-RU" dirty="0" err="1"/>
              <a:t>Кособродка</a:t>
            </a:r>
            <a:r>
              <a:rPr lang="ru-RU" dirty="0"/>
              <a:t>. Она погибла от рук белогвардейцев.</a:t>
            </a:r>
            <a:endParaRPr lang="ru-RU" dirty="0" smtClean="0"/>
          </a:p>
          <a:p>
            <a:r>
              <a:rPr lang="ru-RU" dirty="0"/>
              <a:t>Каждый год 9 мая, люди приходят к памятнику, вспоминают те годы ужасной войны, возлагают цветы. Ученики и учителя проводят митинг с возложением венков.</a:t>
            </a:r>
          </a:p>
          <a:p>
            <a:endParaRPr lang="ru-RU" dirty="0" smtClean="0"/>
          </a:p>
          <a:p>
            <a:r>
              <a:rPr lang="ru-RU" dirty="0" smtClean="0"/>
              <a:t>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0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files.lotinfo.ru/objects/bb35ee7d2dabd4360288de4462f4840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745" y="1440873"/>
            <a:ext cx="9725891" cy="483523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32364" y="777481"/>
            <a:ext cx="7536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Улица </a:t>
            </a:r>
            <a:r>
              <a:rPr lang="ru-RU" sz="2800" dirty="0" err="1" smtClean="0"/>
              <a:t>Т.Д.Дерибаса</a:t>
            </a:r>
            <a:r>
              <a:rPr lang="ru-RU" sz="2800" dirty="0" smtClean="0"/>
              <a:t> ( пос. Пятилетка)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28695735"/>
      </p:ext>
    </p:extLst>
  </p:cSld>
  <p:clrMapOvr>
    <a:masterClrMapping/>
  </p:clrMapOvr>
  <p:transition advTm="2918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hotocdn.photogoroda.com/source2/cn3159/r5458/c5471/105681390.jpg?v=201712131121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51164"/>
            <a:ext cx="10086109" cy="5664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7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9927" y="775856"/>
            <a:ext cx="4374569" cy="54586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Терентий Дмитриевич </a:t>
            </a:r>
            <a:r>
              <a:rPr lang="ru-RU" b="1" dirty="0" err="1" smtClean="0"/>
              <a:t>Дерибас</a:t>
            </a:r>
            <a:endParaRPr lang="ru-RU" b="1" dirty="0" smtClean="0"/>
          </a:p>
          <a:p>
            <a:pPr marL="0" indent="0" algn="ctr">
              <a:buNone/>
            </a:pPr>
            <a:r>
              <a:rPr lang="ru-RU" dirty="0"/>
              <a:t>С 1911 по 1917 годы </a:t>
            </a:r>
            <a:r>
              <a:rPr lang="ru-RU" dirty="0" err="1"/>
              <a:t>Дерибас</a:t>
            </a:r>
            <a:r>
              <a:rPr lang="ru-RU" dirty="0"/>
              <a:t> работал бухгалтером, канцеляристом и чертежником в городе Троицке (Оренбургская губерния). Стал одним из организаторов Октябрьской революции в Оренбургской губернии, затем вёл борьбу за Советскую власть на Южном Урале. В том же году стал секретарём парткома.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098" name="Picture 2" descr="https://img1.liveinternet.ru/images/attach/c/0/121/766/121766409_Terentiy_Derib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5651" y="900544"/>
            <a:ext cx="4777476" cy="487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5517865"/>
      </p:ext>
    </p:extLst>
  </p:cSld>
  <p:clrMapOvr>
    <a:masterClrMapping/>
  </p:clrMapOvr>
  <p:transition advTm="7347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" y="592428"/>
            <a:ext cx="10985679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748146"/>
            <a:ext cx="5514109" cy="52924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награждён:</a:t>
            </a:r>
          </a:p>
          <a:p>
            <a:pPr>
              <a:buNone/>
            </a:pPr>
            <a:r>
              <a:rPr lang="ru-RU" dirty="0" smtClean="0"/>
              <a:t>орден Ленина (№ 3172, 14 февраля 1936 года, в связи с 15-летием пограничной охраны);</a:t>
            </a:r>
          </a:p>
          <a:p>
            <a:pPr>
              <a:buNone/>
            </a:pPr>
            <a:r>
              <a:rPr lang="ru-RU" dirty="0" smtClean="0"/>
              <a:t>орден Красного Знамени (12 декабря 1927 года, в связи с 10-летием органов ВЧК-ОГПУ);</a:t>
            </a:r>
          </a:p>
          <a:p>
            <a:pPr>
              <a:buNone/>
            </a:pPr>
            <a:r>
              <a:rPr lang="ru-RU" dirty="0" smtClean="0"/>
              <a:t>орден Красного Знамени (№ 13511, 20 декабря 1932 года, в связи с 15-летием органов ВЧК-ОГПУ);</a:t>
            </a:r>
          </a:p>
          <a:p>
            <a:pPr>
              <a:buNone/>
            </a:pPr>
            <a:r>
              <a:rPr lang="ru-RU" dirty="0" smtClean="0"/>
              <a:t>знак «Почётный работник ВЧК-ГПУ (V)» № 9 [166] (декабрь 1922 года);</a:t>
            </a:r>
          </a:p>
          <a:p>
            <a:pPr>
              <a:buNone/>
            </a:pPr>
            <a:r>
              <a:rPr lang="ru-RU" dirty="0" smtClean="0"/>
              <a:t>боевое оружие (пистолет системы «Маузер») от Коллегии ОГПУ СССР (1924 год);</a:t>
            </a:r>
          </a:p>
          <a:p>
            <a:pPr>
              <a:buNone/>
            </a:pPr>
            <a:r>
              <a:rPr lang="ru-RU" dirty="0" smtClean="0"/>
              <a:t>юбилейный жетон «В память 10-летия ОГПУ» (14 декабря 1927 года);</a:t>
            </a:r>
          </a:p>
          <a:p>
            <a:pPr>
              <a:buNone/>
            </a:pPr>
            <a:r>
              <a:rPr lang="ru-RU" dirty="0" smtClean="0"/>
              <a:t>знак «Почётный работник ВЧК-ГПУ (XV)» (приказ ОГПУ № 1179/с от 20 декабря 1932 года).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1028" name="Picture 4" descr="http://img-fotki.yandex.ru/get/9303/130321337.20/0_e4c1e_bc3ac836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8187" y="0"/>
            <a:ext cx="5803813" cy="6148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7353457"/>
      </p:ext>
    </p:extLst>
  </p:cSld>
  <p:clrMapOvr>
    <a:masterClrMapping/>
  </p:clrMapOvr>
  <p:transition advTm="62229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1385455"/>
            <a:ext cx="9476508" cy="4668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491" y="942109"/>
            <a:ext cx="630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800" dirty="0" smtClean="0"/>
              <a:t>Улица имени Т. </a:t>
            </a:r>
            <a:r>
              <a:rPr lang="ru-RU" sz="2800" dirty="0" err="1" smtClean="0"/>
              <a:t>Меньшениной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283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0" y="489397"/>
            <a:ext cx="4365938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578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643944"/>
            <a:ext cx="10161431" cy="56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46363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9144000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7527" y="505593"/>
            <a:ext cx="9725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Улица  </a:t>
            </a:r>
            <a:r>
              <a:rPr lang="ru-RU" sz="2800" dirty="0"/>
              <a:t>им. С. ДЕНИСОВА </a:t>
            </a:r>
            <a:r>
              <a:rPr lang="ru-RU" sz="2800" dirty="0" smtClean="0"/>
              <a:t>прежнее название </a:t>
            </a:r>
            <a:r>
              <a:rPr lang="ru-RU" sz="2800" dirty="0" err="1"/>
              <a:t>Малоказарменный</a:t>
            </a:r>
            <a:r>
              <a:rPr lang="ru-RU" sz="2800" dirty="0"/>
              <a:t> </a:t>
            </a:r>
            <a:r>
              <a:rPr lang="ru-RU" sz="2800" dirty="0" smtClean="0"/>
              <a:t>переулок, протяженностью </a:t>
            </a:r>
            <a:r>
              <a:rPr lang="ru-RU" sz="2800" dirty="0"/>
              <a:t>2067 </a:t>
            </a:r>
            <a:r>
              <a:rPr lang="ru-RU" sz="2800" dirty="0" smtClean="0"/>
              <a:t>погонных метров. </a:t>
            </a:r>
            <a:endParaRPr lang="ru-RU" dirty="0"/>
          </a:p>
        </p:txBody>
      </p:sp>
      <p:pic>
        <p:nvPicPr>
          <p:cNvPr id="1026" name="Picture 2" descr="https://pp.userapi.com/c851036/v851036321/ef142/VngsofFueh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02" y="1429554"/>
            <a:ext cx="6053340" cy="33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5771" y="5188005"/>
            <a:ext cx="10469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Денисов Сергей Ильич - активный участник гражданской войны, орга­низатор власти Советов в Троицке, комиссар попечительства. Зверски убит белоказаками в июне 1918 г.</a:t>
            </a:r>
          </a:p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8051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5" y="356474"/>
            <a:ext cx="5575608" cy="61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399244"/>
            <a:ext cx="10625070" cy="60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376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1223493"/>
            <a:ext cx="8860665" cy="4984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9403" y="652461"/>
            <a:ext cx="8590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Улица имени В.В. </a:t>
            </a:r>
            <a:r>
              <a:rPr lang="ru-RU" sz="2800" b="1" dirty="0"/>
              <a:t>Талалихина ( пос. </a:t>
            </a:r>
            <a:r>
              <a:rPr lang="ru-RU" sz="2800" b="1" dirty="0" err="1"/>
              <a:t>Гончарка</a:t>
            </a:r>
            <a:r>
              <a:rPr lang="ru-RU" sz="2800" b="1" dirty="0"/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187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5" y="46943"/>
            <a:ext cx="5715000" cy="3580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64" y="46943"/>
            <a:ext cx="5981229" cy="3504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4" y="3627890"/>
            <a:ext cx="5715000" cy="3088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65" y="3551209"/>
            <a:ext cx="5981229" cy="31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734096"/>
            <a:ext cx="8697532" cy="54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02" y="553792"/>
            <a:ext cx="5217795" cy="57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751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528" y="723689"/>
            <a:ext cx="4968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Улица имени  Ф. </a:t>
            </a:r>
            <a:r>
              <a:rPr lang="ru-RU" sz="3200" dirty="0" err="1" smtClean="0"/>
              <a:t>Н.Плевако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4" y="1308464"/>
            <a:ext cx="5417127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2327" y="751344"/>
            <a:ext cx="9961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/>
              <a:t>Памятник в городе </a:t>
            </a:r>
            <a:r>
              <a:rPr lang="ru-RU" sz="2400" dirty="0">
                <a:hlinkClick r:id="rId2" tooltip="Троицк (Челябинская область)"/>
              </a:rPr>
              <a:t>Троицке</a:t>
            </a:r>
            <a:r>
              <a:rPr lang="ru-RU" sz="2400" dirty="0"/>
              <a:t> Челябинской области, на родине Плевако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7" y="1365408"/>
            <a:ext cx="4089631" cy="4855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1286249"/>
            <a:ext cx="4486101" cy="49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6" y="1413165"/>
            <a:ext cx="5694218" cy="4655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5674" y="715879"/>
            <a:ext cx="967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Мемориальная доска на здании администрации г. Троицка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466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77637" y="1436914"/>
            <a:ext cx="10016836" cy="453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7520" y="622012"/>
            <a:ext cx="5022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Улица имени И. А. Крылова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070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01" y="1293223"/>
            <a:ext cx="9398831" cy="4865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6114" y="623444"/>
            <a:ext cx="441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Улица имени И. А. Крылова</a:t>
            </a:r>
          </a:p>
        </p:txBody>
      </p:sp>
    </p:spTree>
    <p:extLst>
      <p:ext uri="{BB962C8B-B14F-4D97-AF65-F5344CB8AC3E}">
        <p14:creationId xmlns:p14="http://schemas.microsoft.com/office/powerpoint/2010/main" val="42318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3" y="721217"/>
            <a:ext cx="10312502" cy="53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099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61" y="1635616"/>
            <a:ext cx="728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/>
              <a:t>Спасибо</a:t>
            </a:r>
          </a:p>
          <a:p>
            <a:pPr algn="ctr"/>
            <a:r>
              <a:rPr lang="ru-RU" sz="6600" dirty="0" smtClean="0"/>
              <a:t>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80080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1260</TotalTime>
  <Words>1013</Words>
  <Application>Microsoft Office PowerPoint</Application>
  <PresentationFormat>Произвольный</PresentationFormat>
  <Paragraphs>109</Paragraphs>
  <Slides>98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99" baseType="lpstr">
      <vt:lpstr>Натуральные материалы</vt:lpstr>
      <vt:lpstr>«Улицы города Троицка. Чьи  имена они носят?»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Торговый дом Бакирова , Доходный дом.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Ловчиков Семён Илларионович</vt:lpstr>
      <vt:lpstr>                                                                   Протокол от 23.06.1958 года о переименовании улицы Московской в улицу имени С.И. Ловчикова (фото из Архива города Троицка)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Admin</cp:lastModifiedBy>
  <cp:revision>88</cp:revision>
  <dcterms:created xsi:type="dcterms:W3CDTF">2018-11-17T20:59:44Z</dcterms:created>
  <dcterms:modified xsi:type="dcterms:W3CDTF">2021-09-21T19:01:06Z</dcterms:modified>
</cp:coreProperties>
</file>