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70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33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312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66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274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972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33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78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3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18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995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77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56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75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54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E4702-BA95-4F27-8C31-A171542B5444}" type="datetimeFigureOut">
              <a:rPr lang="ru-RU" smtClean="0"/>
              <a:t>25.09.2021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17951DB-8FBD-4208-8AC1-65088262157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77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image" Target="../media/image9.jpg"/><Relationship Id="rId7" Type="http://schemas.openxmlformats.org/officeDocument/2006/relationships/image" Target="../media/image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5431B-EF2D-462F-B5E3-C8842C4E1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0594" y="362607"/>
            <a:ext cx="9364716" cy="61327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Автор: Тещина Лилия Васильевна</a:t>
            </a:r>
            <a:br>
              <a:rPr lang="ru-RU" sz="3100" b="1" dirty="0"/>
            </a:br>
            <a:r>
              <a:rPr lang="ru-RU" sz="3100" b="1" dirty="0"/>
              <a:t>           учитель английского языка </a:t>
            </a:r>
            <a:br>
              <a:rPr lang="ru-RU" sz="3100" b="1" dirty="0"/>
            </a:br>
            <a:r>
              <a:rPr lang="ru-RU" sz="3100" b="1" dirty="0"/>
              <a:t>МКОУ </a:t>
            </a:r>
            <a:r>
              <a:rPr lang="ru-RU" sz="3100" b="1" dirty="0" err="1"/>
              <a:t>Орловкая</a:t>
            </a:r>
            <a:r>
              <a:rPr lang="ru-RU" sz="3100" b="1" dirty="0"/>
              <a:t> СОШ им. И. Ф. </a:t>
            </a:r>
            <a:r>
              <a:rPr lang="ru-RU" sz="3100" b="1" dirty="0" err="1"/>
              <a:t>Жужукина</a:t>
            </a:r>
            <a:br>
              <a:rPr lang="ru-RU" sz="3100" b="1" dirty="0"/>
            </a:br>
            <a:r>
              <a:rPr lang="ru-RU" sz="3100" b="1" dirty="0" err="1"/>
              <a:t>с.Орловка</a:t>
            </a:r>
            <a:r>
              <a:rPr lang="ru-RU" sz="3100" b="1" dirty="0"/>
              <a:t>, </a:t>
            </a:r>
            <a:r>
              <a:rPr lang="ru-RU" sz="3100" b="1"/>
              <a:t>Воронежская область</a:t>
            </a:r>
            <a:br>
              <a:rPr lang="ru-RU" sz="3100" b="1"/>
            </a:br>
            <a:br>
              <a:rPr lang="ru-RU" sz="3100" b="1" dirty="0"/>
            </a:b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Презентация к уроку по учебному предмету «Иностранный язык»</a:t>
            </a: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(английский язык) </a:t>
            </a: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в 4-ом классе </a:t>
            </a: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на тему «Большая счастливая семья».</a:t>
            </a: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(УМК </a:t>
            </a:r>
            <a:r>
              <a:rPr lang="en-US" sz="3100" b="1" dirty="0">
                <a:solidFill>
                  <a:schemeClr val="accent1">
                    <a:lumMod val="50000"/>
                  </a:schemeClr>
                </a:solidFill>
              </a:rPr>
              <a:t>Spotlight 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под редакцией Н.</a:t>
            </a:r>
            <a:r>
              <a:rPr 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И.</a:t>
            </a:r>
            <a:r>
              <a:rPr lang="en-US" sz="3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</a:rPr>
              <a:t>Быкова, Д. Дули и др.)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ABA5DF-C044-421E-9AC2-C02FC0CE8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6306207"/>
            <a:ext cx="8915399" cy="189186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1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7B078-5C32-489E-85A6-C7F2E0A88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676" y="624109"/>
            <a:ext cx="9801937" cy="1898373"/>
          </a:xfrm>
        </p:spPr>
        <p:txBody>
          <a:bodyPr>
            <a:normAutofit fontScale="90000"/>
          </a:bodyPr>
          <a:lstStyle/>
          <a:p>
            <a:r>
              <a:rPr lang="en-US" sz="4900" b="1" i="1" dirty="0">
                <a:solidFill>
                  <a:schemeClr val="accent1">
                    <a:lumMod val="75000"/>
                  </a:schemeClr>
                </a:solidFill>
              </a:rPr>
              <a:t>The aim of the lesson:</a:t>
            </a:r>
            <a:br>
              <a:rPr lang="en-US" dirty="0"/>
            </a:br>
            <a:r>
              <a:rPr lang="en-US" sz="4400" b="1" dirty="0">
                <a:solidFill>
                  <a:schemeClr val="tx1"/>
                </a:solidFill>
              </a:rPr>
              <a:t>1. learn new words;</a:t>
            </a:r>
            <a:br>
              <a:rPr lang="en-US" sz="4400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2. learn new reading rules.</a:t>
            </a:r>
            <a:br>
              <a:rPr lang="en-US" dirty="0"/>
            </a:br>
            <a:br>
              <a:rPr lang="ru-RU" dirty="0">
                <a:effectLst/>
              </a:rPr>
            </a:b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C0E536-FE54-4E65-A4D0-0EDB104DC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522482"/>
            <a:ext cx="8915400" cy="4335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    So we should: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meet new words;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repeat prepositions;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act the dialogues;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read;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fill in the right letter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9565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5FEC3F-5828-4F42-8553-C41A6DFEF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26184"/>
            <a:ext cx="8911687" cy="85764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</a:rPr>
              <a:t>    Read and translate</a:t>
            </a:r>
            <a:endParaRPr lang="ru-RU" sz="4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00C06A6D-84E0-4255-A1E9-1E99E645895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51913547"/>
              </p:ext>
            </p:extLst>
          </p:nvPr>
        </p:nvGraphicFramePr>
        <p:xfrm>
          <a:off x="1375270" y="819807"/>
          <a:ext cx="3059989" cy="603819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59989">
                  <a:extLst>
                    <a:ext uri="{9D8B030D-6E8A-4147-A177-3AD203B41FA5}">
                      <a16:colId xmlns:a16="http://schemas.microsoft.com/office/drawing/2014/main" val="4076927899"/>
                    </a:ext>
                  </a:extLst>
                </a:gridCol>
              </a:tblGrid>
              <a:tr h="603819">
                <a:tc>
                  <a:txBody>
                    <a:bodyPr/>
                    <a:lstStyle/>
                    <a:p>
                      <a:r>
                        <a:rPr lang="en-US" sz="3200" b="0" dirty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hairbrush</a:t>
                      </a:r>
                      <a:endParaRPr lang="ru-RU" sz="3200" b="0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16040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CDs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57666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watch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2753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helmet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565633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guitar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28746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camera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829810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mobile phone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2972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gloves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75780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keys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582023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r>
                        <a:rPr lang="en-US" sz="3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roller blades</a:t>
                      </a:r>
                      <a:endParaRPr lang="ru-RU" sz="3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290094"/>
                  </a:ext>
                </a:extLst>
              </a:tr>
            </a:tbl>
          </a:graphicData>
        </a:graphic>
      </p:graphicFrame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D0A27703-78F3-4130-BF10-DD256B01170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72558176"/>
              </p:ext>
            </p:extLst>
          </p:nvPr>
        </p:nvGraphicFramePr>
        <p:xfrm>
          <a:off x="4572000" y="819806"/>
          <a:ext cx="6932613" cy="603819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932613">
                  <a:extLst>
                    <a:ext uri="{9D8B030D-6E8A-4147-A177-3AD203B41FA5}">
                      <a16:colId xmlns:a16="http://schemas.microsoft.com/office/drawing/2014/main" val="881344673"/>
                    </a:ext>
                  </a:extLst>
                </a:gridCol>
              </a:tblGrid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92180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651532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57384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287573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439085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57979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158674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044838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58819"/>
                  </a:ext>
                </a:extLst>
              </a:tr>
              <a:tr h="6038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260899"/>
                  </a:ext>
                </a:extLst>
              </a:tr>
            </a:tbl>
          </a:graphicData>
        </a:graphic>
      </p:graphicFrame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35076F6-6D79-40EF-BCFD-1C9C552F7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74" y="855838"/>
            <a:ext cx="1100054" cy="51806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DC8805A-6687-46D9-9FEE-2EF1824C2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326" y="1408215"/>
            <a:ext cx="895956" cy="59730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E5ADCA1-64BC-4A45-A051-DF3C45CD59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075297"/>
            <a:ext cx="729711" cy="59730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EE40775-3C17-484C-867F-09D655878B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992" y="5693660"/>
            <a:ext cx="656378" cy="59730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5F4AD676-4010-4110-B472-E8870FB31C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243729"/>
            <a:ext cx="588087" cy="588087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5BEFB63-EECC-4294-B593-F7D08E700B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010" y="4467082"/>
            <a:ext cx="734378" cy="588087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5EDC3DD-7CE3-4F2B-A5E1-E2EE644398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234674" y="2101787"/>
            <a:ext cx="404156" cy="559385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CC540F3-5CAF-4D3E-8A30-3FEBBC9BF4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882" y="3279516"/>
            <a:ext cx="1458850" cy="577819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21927B98-3471-4EB0-9EB9-7E45625125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262" y="2602505"/>
            <a:ext cx="788449" cy="583029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E7BCB7E5-082C-45CA-9209-EECE0B55A53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417" y="3838901"/>
            <a:ext cx="583048" cy="55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56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4">
            <a:extLst>
              <a:ext uri="{FF2B5EF4-FFF2-40B4-BE49-F238E27FC236}">
                <a16:creationId xmlns:a16="http://schemas.microsoft.com/office/drawing/2014/main" id="{42D7C95B-D9C5-4C0A-8CBA-1CAD9A4CC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363" y="3874885"/>
            <a:ext cx="752898" cy="895297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4B1F8-E2CB-486E-9315-2A445064E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62607"/>
            <a:ext cx="8911687" cy="1057805"/>
          </a:xfrm>
        </p:spPr>
        <p:txBody>
          <a:bodyPr>
            <a:noAutofit/>
          </a:bodyPr>
          <a:lstStyle/>
          <a:p>
            <a:r>
              <a:rPr lang="en-US" sz="5400" b="1" i="1" dirty="0">
                <a:solidFill>
                  <a:schemeClr val="accent1">
                    <a:lumMod val="75000"/>
                  </a:schemeClr>
                </a:solidFill>
              </a:rPr>
              <a:t>Look and read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Объект 4">
            <a:extLst>
              <a:ext uri="{FF2B5EF4-FFF2-40B4-BE49-F238E27FC236}">
                <a16:creationId xmlns:a16="http://schemas.microsoft.com/office/drawing/2014/main" id="{D5D1A8A5-0908-4E00-AAD0-3CF921AAC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847" y="2527325"/>
            <a:ext cx="770699" cy="91646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6DDFAC9-E69A-4C9C-B7FB-6CD9CC07AE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82" y="1712250"/>
            <a:ext cx="1438084" cy="140932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99894DC-BDC7-4114-9692-629CE19FD1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825" y="1361556"/>
            <a:ext cx="1743082" cy="132935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F5EEBF6-F9BA-4D3F-987A-50A7F0A3A7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701" y="4147629"/>
            <a:ext cx="1842252" cy="140498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24AEE27-6228-4F81-99DA-3004EA464F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637" y="4048042"/>
            <a:ext cx="1698962" cy="1295706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5C15F7F1-EF71-4DB2-A20D-39AC626A8C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594" y="1788201"/>
            <a:ext cx="1743082" cy="1329355"/>
          </a:xfrm>
          <a:prstGeom prst="rect">
            <a:avLst/>
          </a:prstGeom>
        </p:spPr>
      </p:pic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2F22421C-D169-4216-A3E4-A25F437BFC2F}"/>
              </a:ext>
            </a:extLst>
          </p:cNvPr>
          <p:cNvSpPr/>
          <p:nvPr/>
        </p:nvSpPr>
        <p:spPr>
          <a:xfrm>
            <a:off x="365381" y="3154743"/>
            <a:ext cx="752897" cy="5780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on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422CAF48-5920-4C8D-ACBA-FEF8B0AF5C1A}"/>
              </a:ext>
            </a:extLst>
          </p:cNvPr>
          <p:cNvSpPr/>
          <p:nvPr/>
        </p:nvSpPr>
        <p:spPr>
          <a:xfrm>
            <a:off x="4257635" y="3585838"/>
            <a:ext cx="1329410" cy="5780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under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D05177D6-E70D-47CB-B2F0-301B8909F392}"/>
              </a:ext>
            </a:extLst>
          </p:cNvPr>
          <p:cNvSpPr/>
          <p:nvPr/>
        </p:nvSpPr>
        <p:spPr>
          <a:xfrm>
            <a:off x="1549271" y="5566650"/>
            <a:ext cx="1547897" cy="5780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behind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B261B2B8-619D-46ED-A2FE-C4747EFB84A9}"/>
              </a:ext>
            </a:extLst>
          </p:cNvPr>
          <p:cNvSpPr/>
          <p:nvPr/>
        </p:nvSpPr>
        <p:spPr>
          <a:xfrm>
            <a:off x="5838498" y="5397466"/>
            <a:ext cx="626329" cy="5780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in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BEE5AF17-01AA-4DD0-ACDA-A56CB4AA8EE9}"/>
              </a:ext>
            </a:extLst>
          </p:cNvPr>
          <p:cNvSpPr/>
          <p:nvPr/>
        </p:nvSpPr>
        <p:spPr>
          <a:xfrm>
            <a:off x="10127283" y="5397466"/>
            <a:ext cx="1883795" cy="5780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in front of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645A068-42C3-4A6E-B326-949835A64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271" y="4237296"/>
            <a:ext cx="1743082" cy="1329354"/>
          </a:xfrm>
          <a:prstGeom prst="rect">
            <a:avLst/>
          </a:prstGeom>
        </p:spPr>
      </p:pic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B1ED8A55-6316-4B02-8966-AC7DD9D385C3}"/>
              </a:ext>
            </a:extLst>
          </p:cNvPr>
          <p:cNvSpPr/>
          <p:nvPr/>
        </p:nvSpPr>
        <p:spPr>
          <a:xfrm>
            <a:off x="7208498" y="3115877"/>
            <a:ext cx="1501060" cy="57809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next to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0" name="Объект 4">
            <a:extLst>
              <a:ext uri="{FF2B5EF4-FFF2-40B4-BE49-F238E27FC236}">
                <a16:creationId xmlns:a16="http://schemas.microsoft.com/office/drawing/2014/main" id="{DD3A5F49-FD8C-417A-957E-6CC6E2E58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6982" y="4480601"/>
            <a:ext cx="770700" cy="916467"/>
          </a:xfrm>
          <a:prstGeom prst="rect">
            <a:avLst/>
          </a:prstGeom>
        </p:spPr>
      </p:pic>
      <p:pic>
        <p:nvPicPr>
          <p:cNvPr id="9" name="Объект 4">
            <a:extLst>
              <a:ext uri="{FF2B5EF4-FFF2-40B4-BE49-F238E27FC236}">
                <a16:creationId xmlns:a16="http://schemas.microsoft.com/office/drawing/2014/main" id="{BFAC3A10-09BB-41DB-9559-901B4A55DA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422" y="2173975"/>
            <a:ext cx="770699" cy="916465"/>
          </a:xfrm>
          <a:prstGeom prst="rect">
            <a:avLst/>
          </a:prstGeom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112A7FC4-D023-41F9-BC8A-0FAE751F63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90" y="1298250"/>
            <a:ext cx="752897" cy="895296"/>
          </a:xfrm>
        </p:spPr>
      </p:pic>
      <p:pic>
        <p:nvPicPr>
          <p:cNvPr id="8" name="Объект 4">
            <a:extLst>
              <a:ext uri="{FF2B5EF4-FFF2-40B4-BE49-F238E27FC236}">
                <a16:creationId xmlns:a16="http://schemas.microsoft.com/office/drawing/2014/main" id="{4E9D2DF1-D6C8-4BAA-9A87-6E7FB6687A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7" r="-1" b="55237"/>
          <a:stretch/>
        </p:blipFill>
        <p:spPr>
          <a:xfrm>
            <a:off x="6078369" y="4322533"/>
            <a:ext cx="772915" cy="41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30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D44EF-B9EF-4C32-8830-F96A2D5E2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73614"/>
          </a:xfrm>
        </p:spPr>
        <p:txBody>
          <a:bodyPr>
            <a:noAutofit/>
          </a:bodyPr>
          <a:lstStyle/>
          <a:p>
            <a:r>
              <a:rPr lang="en-US" sz="5400" b="1" i="1" dirty="0">
                <a:solidFill>
                  <a:schemeClr val="accent1">
                    <a:lumMod val="75000"/>
                  </a:schemeClr>
                </a:solidFill>
              </a:rPr>
              <a:t>Act the dialogue 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A997CC-35DB-4637-A010-32EDABCA9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907628"/>
            <a:ext cx="6747641" cy="4003594"/>
          </a:xfrm>
        </p:spPr>
        <p:txBody>
          <a:bodyPr>
            <a:normAutofit/>
          </a:bodyPr>
          <a:lstStyle/>
          <a:p>
            <a:r>
              <a:rPr lang="en-US" sz="5400" b="1" dirty="0"/>
              <a:t>Where is my …?</a:t>
            </a:r>
          </a:p>
          <a:p>
            <a:pPr marL="0" indent="0">
              <a:buNone/>
            </a:pPr>
            <a:endParaRPr lang="en-US" sz="5400" b="1" dirty="0"/>
          </a:p>
          <a:p>
            <a:r>
              <a:rPr lang="en-US" sz="5400" b="1" dirty="0"/>
              <a:t>Where are my …?</a:t>
            </a:r>
            <a:endParaRPr lang="ru-RU" sz="54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AA4CB2-5F8C-4A51-BDB6-936E32AF1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5655" y="1900250"/>
            <a:ext cx="5176345" cy="4003594"/>
          </a:xfrm>
        </p:spPr>
        <p:txBody>
          <a:bodyPr>
            <a:normAutofit/>
          </a:bodyPr>
          <a:lstStyle/>
          <a:p>
            <a:r>
              <a:rPr lang="en-US" sz="5400" b="1" dirty="0"/>
              <a:t>It is … .</a:t>
            </a:r>
          </a:p>
          <a:p>
            <a:pPr marL="0" indent="0">
              <a:buNone/>
            </a:pPr>
            <a:endParaRPr lang="en-US" sz="5400" b="1" dirty="0"/>
          </a:p>
          <a:p>
            <a:r>
              <a:rPr lang="en-US" sz="5400" b="1" dirty="0"/>
              <a:t>They are … 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63582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31475-3086-41EA-88B7-CFA34C4E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26124"/>
            <a:ext cx="8911687" cy="820654"/>
          </a:xfrm>
        </p:spPr>
        <p:txBody>
          <a:bodyPr>
            <a:normAutofit fontScale="90000"/>
          </a:bodyPr>
          <a:lstStyle/>
          <a:p>
            <a:r>
              <a:rPr lang="en-US" sz="5400" b="1" i="1" dirty="0">
                <a:solidFill>
                  <a:schemeClr val="accent1">
                    <a:lumMod val="75000"/>
                  </a:schemeClr>
                </a:solidFill>
              </a:rPr>
              <a:t>Guess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31973F-707D-4F40-B625-F52EEEDE6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946778"/>
            <a:ext cx="8911687" cy="5911222"/>
          </a:xfrm>
        </p:spPr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w</a:t>
            </a: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atch</a:t>
            </a:r>
          </a:p>
          <a:p>
            <a:pPr marL="0">
              <a:spcBef>
                <a:spcPts val="0"/>
              </a:spcBef>
            </a:pPr>
            <a:r>
              <a:rPr lang="en-US" sz="3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h</a:t>
            </a: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elmet 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k</a:t>
            </a: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eys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roller blades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gloves</a:t>
            </a:r>
            <a:endParaRPr lang="ru-RU" sz="3600" b="1" dirty="0">
              <a:effectLst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guitar</a:t>
            </a: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hairbrush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CDs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mobile phone</a:t>
            </a:r>
            <a:endParaRPr lang="ru-RU" sz="3600" b="1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en-US" sz="3600" b="1" kern="1200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+mn-ea"/>
                <a:cs typeface="+mn-cs"/>
              </a:rPr>
              <a:t>camera</a:t>
            </a:r>
            <a:endParaRPr lang="ru-RU" sz="3600" b="1" dirty="0">
              <a:effectLst/>
            </a:endParaRPr>
          </a:p>
          <a:p>
            <a:pPr marL="0" indent="0" algn="l" rtl="0" eaLnBrk="1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n w="9525" cap="flat" cmpd="sng" algn="ctr">
                <a:solidFill>
                  <a:srgbClr val="000000"/>
                </a:solidFill>
                <a:prstDash val="solid"/>
                <a:round/>
              </a:ln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effectLst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BFBFB0-E788-4E46-A263-5C2734A24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757381" y="838765"/>
            <a:ext cx="404156" cy="55938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D618C3-1816-4DEF-AA77-C6085AFB5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734" y="1475917"/>
            <a:ext cx="788449" cy="58302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BB98A76-31E0-40D4-806F-6C25E37ABA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92" y="2110791"/>
            <a:ext cx="656378" cy="59730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A7B57B3-A2B1-4E2E-8FF1-DEA29B2180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751" y="2666929"/>
            <a:ext cx="588087" cy="58808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4041656-D7AC-4155-A236-37516FBE7E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714" y="3174450"/>
            <a:ext cx="729711" cy="59730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D9EE44B-F67E-4201-9624-D4BFBF6F33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816" y="4717573"/>
            <a:ext cx="895956" cy="59730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8CEDAE4-F2D2-4885-B210-251A0EF3F7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859" y="4254599"/>
            <a:ext cx="1226930" cy="57782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D7E515B-FA8A-45F8-A459-BE16177D6D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600" y="5450669"/>
            <a:ext cx="734378" cy="58808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4C6EE0C-F2B1-4724-836B-A970BD5F51E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811" y="6015916"/>
            <a:ext cx="583048" cy="55938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FA8C13B-2F5F-4209-9B1C-756287F2C11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333" y="3741323"/>
            <a:ext cx="1458850" cy="57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3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D86EA0-FF54-46DC-8A1D-622AE1BD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i="1" dirty="0">
                <a:solidFill>
                  <a:schemeClr val="accent1">
                    <a:lumMod val="75000"/>
                  </a:schemeClr>
                </a:solidFill>
              </a:rPr>
              <a:t>Say</a:t>
            </a:r>
            <a:b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C5BE7E-528A-4436-95D5-B9A8C3D1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b="1" dirty="0"/>
              <a:t>I haven’t known … .</a:t>
            </a:r>
          </a:p>
          <a:p>
            <a:pPr>
              <a:buNone/>
            </a:pPr>
            <a:endParaRPr lang="en-US" sz="4800" b="1" dirty="0"/>
          </a:p>
          <a:p>
            <a:r>
              <a:rPr lang="en-US" sz="4800" b="1" dirty="0"/>
              <a:t>Now I know … .</a:t>
            </a:r>
          </a:p>
          <a:p>
            <a:pPr>
              <a:buNone/>
            </a:pPr>
            <a:endParaRPr lang="en-US" sz="4800" b="1" dirty="0"/>
          </a:p>
          <a:p>
            <a:r>
              <a:rPr lang="en-US" sz="4800" b="1" dirty="0"/>
              <a:t>I can … .</a:t>
            </a:r>
            <a:endParaRPr lang="ru-RU" sz="48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491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605B5-EF10-4829-8D8C-49D4BD1DE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20911"/>
          </a:xfrm>
        </p:spPr>
        <p:txBody>
          <a:bodyPr>
            <a:normAutofit/>
          </a:bodyPr>
          <a:lstStyle/>
          <a:p>
            <a:r>
              <a:rPr lang="en-US" sz="5400" b="1" i="1" dirty="0">
                <a:solidFill>
                  <a:schemeClr val="accent1">
                    <a:lumMod val="75000"/>
                  </a:schemeClr>
                </a:solidFill>
              </a:rPr>
              <a:t>Check and read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075F5B-AEC7-484E-8AA2-16E5CE666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5931" y="1545021"/>
            <a:ext cx="4055323" cy="4688869"/>
          </a:xfrm>
        </p:spPr>
        <p:txBody>
          <a:bodyPr/>
          <a:lstStyle/>
          <a:p>
            <a:r>
              <a:rPr lang="en-US" sz="6000" b="1" dirty="0">
                <a:solidFill>
                  <a:schemeClr val="tx1"/>
                </a:solidFill>
              </a:rPr>
              <a:t>m</a:t>
            </a:r>
            <a:r>
              <a:rPr lang="en-US" sz="6000" b="1" dirty="0">
                <a:solidFill>
                  <a:srgbClr val="C00000"/>
                </a:solidFill>
              </a:rPr>
              <a:t>o</a:t>
            </a:r>
            <a:r>
              <a:rPr lang="en-US" sz="6000" b="1" dirty="0">
                <a:solidFill>
                  <a:schemeClr val="tx1"/>
                </a:solidFill>
              </a:rPr>
              <a:t>rning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h</a:t>
            </a:r>
            <a:r>
              <a:rPr lang="en-US" sz="6000" b="1" dirty="0">
                <a:solidFill>
                  <a:srgbClr val="C00000"/>
                </a:solidFill>
              </a:rPr>
              <a:t>o</a:t>
            </a:r>
            <a:r>
              <a:rPr lang="en-US" sz="6000" b="1" dirty="0">
                <a:solidFill>
                  <a:schemeClr val="tx1"/>
                </a:solidFill>
              </a:rPr>
              <a:t>rse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t</a:t>
            </a:r>
            <a:r>
              <a:rPr lang="en-US" sz="6000" b="1" dirty="0">
                <a:solidFill>
                  <a:srgbClr val="C00000"/>
                </a:solidFill>
              </a:rPr>
              <a:t>o</a:t>
            </a:r>
            <a:r>
              <a:rPr lang="en-US" sz="6000" b="1" dirty="0">
                <a:solidFill>
                  <a:schemeClr val="tx1"/>
                </a:solidFill>
              </a:rPr>
              <a:t>rtoise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unif</a:t>
            </a:r>
            <a:r>
              <a:rPr lang="en-US" sz="6000" b="1" dirty="0">
                <a:solidFill>
                  <a:srgbClr val="C00000"/>
                </a:solidFill>
              </a:rPr>
              <a:t>o</a:t>
            </a:r>
            <a:r>
              <a:rPr lang="en-US" sz="6000" b="1" dirty="0">
                <a:solidFill>
                  <a:schemeClr val="tx1"/>
                </a:solidFill>
              </a:rPr>
              <a:t>rm</a:t>
            </a:r>
          </a:p>
          <a:p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69A483-8D5D-401F-A464-97DC968FF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1545021"/>
            <a:ext cx="4313864" cy="5092262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accent2"/>
                </a:solidFill>
              </a:rPr>
              <a:t>a</a:t>
            </a:r>
            <a:r>
              <a:rPr lang="en-US" sz="6000" b="1" dirty="0">
                <a:solidFill>
                  <a:schemeClr val="tx1"/>
                </a:solidFill>
              </a:rPr>
              <a:t>rm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st</a:t>
            </a:r>
            <a:r>
              <a:rPr lang="en-US" sz="6000" b="1" dirty="0">
                <a:solidFill>
                  <a:schemeClr val="accent2"/>
                </a:solidFill>
              </a:rPr>
              <a:t>a</a:t>
            </a:r>
            <a:r>
              <a:rPr lang="en-US" sz="6000" b="1" dirty="0">
                <a:solidFill>
                  <a:schemeClr val="tx1"/>
                </a:solidFill>
              </a:rPr>
              <a:t>r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p</a:t>
            </a:r>
            <a:r>
              <a:rPr lang="en-US" sz="6000" b="1" dirty="0">
                <a:solidFill>
                  <a:schemeClr val="accent2"/>
                </a:solidFill>
              </a:rPr>
              <a:t>a</a:t>
            </a:r>
            <a:r>
              <a:rPr lang="en-US" sz="6000" b="1" dirty="0">
                <a:solidFill>
                  <a:schemeClr val="tx1"/>
                </a:solidFill>
              </a:rPr>
              <a:t>rty</a:t>
            </a:r>
          </a:p>
          <a:p>
            <a:r>
              <a:rPr lang="en-US" sz="6000" b="1" dirty="0">
                <a:solidFill>
                  <a:schemeClr val="tx1"/>
                </a:solidFill>
              </a:rPr>
              <a:t>g</a:t>
            </a:r>
            <a:r>
              <a:rPr lang="en-US" sz="6000" b="1" dirty="0">
                <a:solidFill>
                  <a:schemeClr val="accent2"/>
                </a:solidFill>
              </a:rPr>
              <a:t>a</a:t>
            </a:r>
            <a:r>
              <a:rPr lang="en-US" sz="6000" b="1" dirty="0">
                <a:solidFill>
                  <a:schemeClr val="tx1"/>
                </a:solidFill>
              </a:rPr>
              <a:t>rden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4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191</TotalTime>
  <Words>210</Words>
  <Application>Microsoft Office PowerPoint</Application>
  <PresentationFormat>Широкоэкранный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3</vt:lpstr>
      <vt:lpstr>Легкий дым</vt:lpstr>
      <vt:lpstr>Автор: Тещина Лилия Васильевна            учитель английского языка  МКОУ Орловкая СОШ им. И. Ф. Жужукина с.Орловка, Воронежская область  Презентация к уроку по учебному предмету «Иностранный язык» (английский язык)  в 4-ом классе  на тему «Большая счастливая семья». (УМК Spotlight под редакцией Н. И. Быкова, Д. Дули и др.) </vt:lpstr>
      <vt:lpstr>The aim of the lesson: 1. learn new words; 2. learn new reading rules.   </vt:lpstr>
      <vt:lpstr>    Read and translate</vt:lpstr>
      <vt:lpstr>Look and read</vt:lpstr>
      <vt:lpstr>Act the dialogue </vt:lpstr>
      <vt:lpstr>Guess</vt:lpstr>
      <vt:lpstr>Say </vt:lpstr>
      <vt:lpstr>Check and read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Тещина</dc:title>
  <dc:creator>Лилия</dc:creator>
  <cp:lastModifiedBy>Лилия</cp:lastModifiedBy>
  <cp:revision>10</cp:revision>
  <dcterms:created xsi:type="dcterms:W3CDTF">2021-09-25T15:02:57Z</dcterms:created>
  <dcterms:modified xsi:type="dcterms:W3CDTF">2021-09-25T18:21:26Z</dcterms:modified>
</cp:coreProperties>
</file>