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48" d="100"/>
          <a:sy n="48" d="100"/>
        </p:scale>
        <p:origin x="54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DECD351-2808-45EF-96C7-A9536D4E7A04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82DF96-3AE7-409E-B681-7B700170815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17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D351-2808-45EF-96C7-A9536D4E7A04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DF96-3AE7-409E-B681-7B7001708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06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D351-2808-45EF-96C7-A9536D4E7A04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DF96-3AE7-409E-B681-7B700170815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05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D351-2808-45EF-96C7-A9536D4E7A04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DF96-3AE7-409E-B681-7B700170815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083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D351-2808-45EF-96C7-A9536D4E7A04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DF96-3AE7-409E-B681-7B7001708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659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D351-2808-45EF-96C7-A9536D4E7A04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DF96-3AE7-409E-B681-7B700170815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593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D351-2808-45EF-96C7-A9536D4E7A04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DF96-3AE7-409E-B681-7B700170815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973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D351-2808-45EF-96C7-A9536D4E7A04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DF96-3AE7-409E-B681-7B700170815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493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D351-2808-45EF-96C7-A9536D4E7A04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DF96-3AE7-409E-B681-7B700170815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73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D351-2808-45EF-96C7-A9536D4E7A04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DF96-3AE7-409E-B681-7B7001708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93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D351-2808-45EF-96C7-A9536D4E7A04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DF96-3AE7-409E-B681-7B700170815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28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D351-2808-45EF-96C7-A9536D4E7A04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DF96-3AE7-409E-B681-7B7001708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71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D351-2808-45EF-96C7-A9536D4E7A04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DF96-3AE7-409E-B681-7B700170815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6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D351-2808-45EF-96C7-A9536D4E7A04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DF96-3AE7-409E-B681-7B700170815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386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D351-2808-45EF-96C7-A9536D4E7A04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DF96-3AE7-409E-B681-7B7001708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436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D351-2808-45EF-96C7-A9536D4E7A04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DF96-3AE7-409E-B681-7B700170815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713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D351-2808-45EF-96C7-A9536D4E7A04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2DF96-3AE7-409E-B681-7B7001708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57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ECD351-2808-45EF-96C7-A9536D4E7A04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82DF96-3AE7-409E-B681-7B7001708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37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1FBB3-B094-4372-AE81-D0AD962CC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669" y="1072054"/>
            <a:ext cx="11035861" cy="1939895"/>
          </a:xfrm>
        </p:spPr>
        <p:txBody>
          <a:bodyPr>
            <a:noAutofit/>
          </a:bodyPr>
          <a:lstStyle/>
          <a:p>
            <a:r>
              <a:rPr lang="ru-RU" sz="3200" b="1" dirty="0"/>
              <a:t>Автор: Тещина Лилия Васильевна</a:t>
            </a:r>
            <a:br>
              <a:rPr lang="ru-RU" sz="3200" b="1" dirty="0"/>
            </a:br>
            <a:r>
              <a:rPr lang="ru-RU" sz="3200" b="1" dirty="0"/>
              <a:t>           учитель английского языка </a:t>
            </a:r>
            <a:br>
              <a:rPr lang="ru-RU" sz="3200" b="1" dirty="0"/>
            </a:br>
            <a:r>
              <a:rPr lang="ru-RU" sz="3200" b="1" dirty="0"/>
              <a:t>МКОУ </a:t>
            </a:r>
            <a:r>
              <a:rPr lang="ru-RU" sz="3200" b="1" dirty="0" err="1"/>
              <a:t>Орловкая</a:t>
            </a:r>
            <a:r>
              <a:rPr lang="ru-RU" sz="3200" b="1" dirty="0"/>
              <a:t> СОШ им. И. Ф. </a:t>
            </a:r>
            <a:r>
              <a:rPr lang="ru-RU" sz="3200" b="1" dirty="0" err="1"/>
              <a:t>Жужукина</a:t>
            </a:r>
            <a:br>
              <a:rPr lang="ru-RU" sz="3200" b="1" dirty="0"/>
            </a:br>
            <a:r>
              <a:rPr lang="ru-RU" sz="3200" b="1" dirty="0" err="1"/>
              <a:t>с.Орловка</a:t>
            </a:r>
            <a:r>
              <a:rPr lang="ru-RU" sz="3200" b="1" dirty="0"/>
              <a:t>, Воронежская область</a:t>
            </a:r>
            <a:endParaRPr lang="ru-RU" sz="32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85FCA4-F502-49DB-802F-D2473A966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041" y="3704896"/>
            <a:ext cx="10657489" cy="261707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Презентация к уроку по учебному предмету «Иностранный язык»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(английский язык)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в 3-м классе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на тему «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Мой чемоданчик для завтрака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».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(УМК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Spotlight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под редакцией Н.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И.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Быкова, Д. Дули и др.)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70668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BB073-E6DF-4A75-B3E2-37E8D47EE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09448"/>
            <a:ext cx="9601196" cy="100899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Read and translate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D7EF409E-5ABD-4DA3-B4D0-E55987B4DBD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77426493"/>
              </p:ext>
            </p:extLst>
          </p:nvPr>
        </p:nvGraphicFramePr>
        <p:xfrm>
          <a:off x="882869" y="1718441"/>
          <a:ext cx="5133756" cy="443011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133756">
                  <a:extLst>
                    <a:ext uri="{9D8B030D-6E8A-4147-A177-3AD203B41FA5}">
                      <a16:colId xmlns:a16="http://schemas.microsoft.com/office/drawing/2014/main" val="2736261842"/>
                    </a:ext>
                  </a:extLst>
                </a:gridCol>
              </a:tblGrid>
              <a:tr h="73835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463027"/>
                  </a:ext>
                </a:extLst>
              </a:tr>
              <a:tr h="73835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460411"/>
                  </a:ext>
                </a:extLst>
              </a:tr>
              <a:tr h="7383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561931"/>
                  </a:ext>
                </a:extLst>
              </a:tr>
              <a:tr h="73835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735218"/>
                  </a:ext>
                </a:extLst>
              </a:tr>
              <a:tr h="73835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160537"/>
                  </a:ext>
                </a:extLst>
              </a:tr>
              <a:tr h="7383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448313"/>
                  </a:ext>
                </a:extLst>
              </a:tr>
            </a:tbl>
          </a:graphicData>
        </a:graphic>
      </p:graphicFrame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970C3C1C-2E57-4637-BFC4-BA6C827F8E8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61673244"/>
              </p:ext>
            </p:extLst>
          </p:nvPr>
        </p:nvGraphicFramePr>
        <p:xfrm>
          <a:off x="6096000" y="1718441"/>
          <a:ext cx="5127406" cy="4572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127406">
                  <a:extLst>
                    <a:ext uri="{9D8B030D-6E8A-4147-A177-3AD203B41FA5}">
                      <a16:colId xmlns:a16="http://schemas.microsoft.com/office/drawing/2014/main" val="1113910630"/>
                    </a:ext>
                  </a:extLst>
                </a:gridCol>
              </a:tblGrid>
              <a:tr h="738352">
                <a:tc>
                  <a:txBody>
                    <a:bodyPr/>
                    <a:lstStyle/>
                    <a:p>
                      <a:r>
                        <a:rPr lang="en-US" sz="4400" dirty="0"/>
                        <a:t>pasta</a:t>
                      </a:r>
                      <a:endParaRPr lang="ru-RU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339910"/>
                  </a:ext>
                </a:extLst>
              </a:tr>
              <a:tr h="738352"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carrots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307124"/>
                  </a:ext>
                </a:extLst>
              </a:tr>
              <a:tr h="738352"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sausages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795317"/>
                  </a:ext>
                </a:extLst>
              </a:tr>
              <a:tr h="738352"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rice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53030"/>
                  </a:ext>
                </a:extLst>
              </a:tr>
              <a:tr h="717577"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popcorn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160036"/>
                  </a:ext>
                </a:extLst>
              </a:tr>
              <a:tr h="738352"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Coke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745770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60CA93E-4F29-463F-8B8A-11C4C1935F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957935"/>
              </p:ext>
            </p:extLst>
          </p:nvPr>
        </p:nvGraphicFramePr>
        <p:xfrm>
          <a:off x="876901" y="1718441"/>
          <a:ext cx="5133756" cy="4572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133756">
                  <a:extLst>
                    <a:ext uri="{9D8B030D-6E8A-4147-A177-3AD203B41FA5}">
                      <a16:colId xmlns:a16="http://schemas.microsoft.com/office/drawing/2014/main" val="2736261842"/>
                    </a:ext>
                  </a:extLst>
                </a:gridCol>
              </a:tblGrid>
              <a:tr h="738352">
                <a:tc>
                  <a:txBody>
                    <a:bodyPr/>
                    <a:lstStyle/>
                    <a:p>
                      <a:r>
                        <a:rPr lang="en-US" sz="4400" dirty="0"/>
                        <a:t>meat</a:t>
                      </a:r>
                      <a:endParaRPr lang="ru-RU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463027"/>
                  </a:ext>
                </a:extLst>
              </a:tr>
              <a:tr h="738352"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potatoes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460411"/>
                  </a:ext>
                </a:extLst>
              </a:tr>
              <a:tr h="738352"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biscuits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561931"/>
                  </a:ext>
                </a:extLst>
              </a:tr>
              <a:tr h="738352"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milk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735218"/>
                  </a:ext>
                </a:extLst>
              </a:tr>
              <a:tr h="738352"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cake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160537"/>
                  </a:ext>
                </a:extLst>
              </a:tr>
              <a:tr h="738352"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</a:rPr>
                        <a:t>orange juice</a:t>
                      </a:r>
                      <a:endParaRPr lang="ru-RU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448313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DA3407-1CC2-45A5-BB8A-65C168721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26" y="1718440"/>
            <a:ext cx="953053" cy="6353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7F170B-60BA-4F28-B99D-25A4D3A44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779" y="2502492"/>
            <a:ext cx="681654" cy="7342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2D7C48B-85EB-459C-B4DA-EF332CB712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87152" y="3276491"/>
            <a:ext cx="902453" cy="60163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45D491D-DFFB-4956-8427-8780C12A28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504" y="4082859"/>
            <a:ext cx="877296" cy="5838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75A79A0-6C94-49D9-BB0B-17A8295659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823" y="4800810"/>
            <a:ext cx="462848" cy="61792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CAAEB1B-72DB-44DF-9ED9-B7F8FACC82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023" y="5537843"/>
            <a:ext cx="623729" cy="68165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D561B4F-6EA6-4092-82A9-84C7CE2D0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168" y="1712768"/>
            <a:ext cx="968623" cy="64104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770489D-0BDC-467D-960B-79AA286F2A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891" y="2502492"/>
            <a:ext cx="1103442" cy="73429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39DB9C3-9194-4D58-BCBA-B4294B72E4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397" y="3307470"/>
            <a:ext cx="967271" cy="6413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2736FAF-552E-4EBE-A420-CB79588D82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292" y="4047006"/>
            <a:ext cx="681654" cy="68165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2704E89-1ECC-4409-B75C-D455334DFF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718742" y="4827621"/>
            <a:ext cx="641343" cy="64134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504B182-5251-48E7-8507-49BB3BE015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38" y="5560697"/>
            <a:ext cx="658800" cy="6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5DE7DE-D077-4A2D-9F87-6244304A0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Act the dialogue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6BAA31-9CBB-48A3-AB23-8035C5A99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000" b="1" dirty="0">
                <a:solidFill>
                  <a:schemeClr val="tx1"/>
                </a:solidFill>
              </a:rPr>
              <a:t>Can I have some …, please?  </a:t>
            </a:r>
          </a:p>
          <a:p>
            <a:pPr marL="0" indent="0">
              <a:buNone/>
            </a:pPr>
            <a:r>
              <a:rPr lang="en-US" sz="6000" b="1" dirty="0">
                <a:solidFill>
                  <a:srgbClr val="00B050"/>
                </a:solidFill>
              </a:rPr>
              <a:t>-  Here you are.</a:t>
            </a:r>
          </a:p>
          <a:p>
            <a:r>
              <a:rPr lang="en-US" sz="6000" b="1" dirty="0">
                <a:solidFill>
                  <a:schemeClr val="tx1"/>
                </a:solidFill>
              </a:rPr>
              <a:t>Thank you.</a:t>
            </a:r>
            <a:endParaRPr lang="ru-RU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07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BEB88C-AA7E-4276-B10D-3937CB00C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Lok and say the rule</a:t>
            </a:r>
            <a:endParaRPr lang="ru-RU" sz="5400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7075A872-AE11-4E45-BC2D-30D5F2D7FA4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53856524"/>
              </p:ext>
            </p:extLst>
          </p:nvPr>
        </p:nvGraphicFramePr>
        <p:xfrm>
          <a:off x="788276" y="2427892"/>
          <a:ext cx="6227379" cy="3779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227379">
                  <a:extLst>
                    <a:ext uri="{9D8B030D-6E8A-4147-A177-3AD203B41FA5}">
                      <a16:colId xmlns:a16="http://schemas.microsoft.com/office/drawing/2014/main" val="2325773353"/>
                    </a:ext>
                  </a:extLst>
                </a:gridCol>
              </a:tblGrid>
              <a:tr h="45471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Can I have </a:t>
                      </a:r>
                      <a:r>
                        <a:rPr lang="en-US" sz="2800" b="1" i="1" dirty="0">
                          <a:solidFill>
                            <a:srgbClr val="0070C0"/>
                          </a:solidFill>
                        </a:rPr>
                        <a:t>some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…, please?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574086"/>
                  </a:ext>
                </a:extLst>
              </a:tr>
              <a:tr h="61568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I’ve got</a:t>
                      </a:r>
                      <a:r>
                        <a:rPr lang="en-US" sz="2800" b="1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i="1" u="sng" dirty="0">
                          <a:solidFill>
                            <a:schemeClr val="tx1"/>
                          </a:solidFill>
                        </a:rPr>
                        <a:t>some</a:t>
                      </a:r>
                      <a:r>
                        <a:rPr lang="en-US" sz="2800" b="1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biscuits.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146442"/>
                  </a:ext>
                </a:extLst>
              </a:tr>
              <a:tr h="61568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I haven’t got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i="1" u="sng" dirty="0">
                          <a:solidFill>
                            <a:schemeClr val="tx1"/>
                          </a:solidFill>
                        </a:rPr>
                        <a:t>any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Coke.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779986"/>
                  </a:ext>
                </a:extLst>
              </a:tr>
              <a:tr h="61568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Have you got </a:t>
                      </a:r>
                      <a:r>
                        <a:rPr lang="en-US" sz="2800" b="1" i="1" u="sng" dirty="0">
                          <a:solidFill>
                            <a:schemeClr val="tx1"/>
                          </a:solidFill>
                        </a:rPr>
                        <a:t>any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milk?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414773"/>
                  </a:ext>
                </a:extLst>
              </a:tr>
            </a:tbl>
          </a:graphicData>
        </a:graphic>
      </p:graphicFrame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44B5D792-C9D9-4C01-8ABE-FC4F58EBBC7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9123010"/>
              </p:ext>
            </p:extLst>
          </p:nvPr>
        </p:nvGraphicFramePr>
        <p:xfrm>
          <a:off x="7015654" y="2427892"/>
          <a:ext cx="4388069" cy="38404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388069">
                  <a:extLst>
                    <a:ext uri="{9D8B030D-6E8A-4147-A177-3AD203B41FA5}">
                      <a16:colId xmlns:a16="http://schemas.microsoft.com/office/drawing/2014/main" val="3963900427"/>
                    </a:ext>
                  </a:extLst>
                </a:gridCol>
              </a:tblGrid>
              <a:tr h="960120">
                <a:tc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rgbClr val="0070C0"/>
                          </a:solidFill>
                        </a:rPr>
                        <a:t>исключение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000287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531287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481247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097830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41A1841-6300-492C-902C-D54A158D0024}"/>
              </a:ext>
            </a:extLst>
          </p:cNvPr>
          <p:cNvSpPr/>
          <p:nvPr/>
        </p:nvSpPr>
        <p:spPr>
          <a:xfrm>
            <a:off x="7048754" y="3403252"/>
            <a:ext cx="4321869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kern="12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в положительных предложениях</a:t>
            </a:r>
            <a:endParaRPr lang="ru-RU" sz="3200" dirty="0">
              <a:effectLst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F0D3A95-3EEB-43B6-9511-47BA353DF5E0}"/>
              </a:ext>
            </a:extLst>
          </p:cNvPr>
          <p:cNvSpPr/>
          <p:nvPr/>
        </p:nvSpPr>
        <p:spPr>
          <a:xfrm>
            <a:off x="7015653" y="4317652"/>
            <a:ext cx="4388069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kern="1200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в отрицательных предложениях</a:t>
            </a:r>
            <a:endParaRPr lang="ru-RU" sz="3200" dirty="0">
              <a:effectLst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F55476D-D6DE-4A33-A626-CE571BC01FCF}"/>
              </a:ext>
            </a:extLst>
          </p:cNvPr>
          <p:cNvSpPr/>
          <p:nvPr/>
        </p:nvSpPr>
        <p:spPr>
          <a:xfrm>
            <a:off x="7048754" y="5262532"/>
            <a:ext cx="4321869" cy="944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3600" b="1" kern="1200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+mn-ea"/>
                <a:cs typeface="+mn-cs"/>
              </a:rPr>
              <a:t>в общих вопросах</a:t>
            </a:r>
            <a:endParaRPr lang="ru-RU" sz="36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670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F4E0E-D94D-4498-BBA3-79F3BCF22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Check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0225EB-BDC5-40CA-BC82-572BBBA813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/>
              <a:t>1. </a:t>
            </a:r>
            <a:r>
              <a:rPr lang="en-US" sz="4000" b="1" dirty="0">
                <a:solidFill>
                  <a:srgbClr val="00B050"/>
                </a:solidFill>
              </a:rPr>
              <a:t>some</a:t>
            </a:r>
          </a:p>
          <a:p>
            <a:pPr marL="0" indent="0">
              <a:buNone/>
            </a:pPr>
            <a:r>
              <a:rPr lang="en-US" sz="4000" b="1" dirty="0"/>
              <a:t>2. </a:t>
            </a:r>
            <a:r>
              <a:rPr lang="en-US" sz="4000" b="1" dirty="0">
                <a:solidFill>
                  <a:srgbClr val="FF0000"/>
                </a:solidFill>
              </a:rPr>
              <a:t>any</a:t>
            </a:r>
          </a:p>
          <a:p>
            <a:pPr marL="0" indent="0">
              <a:buNone/>
            </a:pPr>
            <a:r>
              <a:rPr lang="en-US" sz="4000" b="1" dirty="0"/>
              <a:t>3. </a:t>
            </a:r>
            <a:r>
              <a:rPr lang="en-US" sz="4000" b="1" dirty="0">
                <a:solidFill>
                  <a:srgbClr val="FF0000"/>
                </a:solidFill>
              </a:rPr>
              <a:t>any</a:t>
            </a:r>
          </a:p>
          <a:p>
            <a:pPr marL="0" indent="0">
              <a:buNone/>
            </a:pPr>
            <a:r>
              <a:rPr lang="en-US" sz="4000" b="1" dirty="0"/>
              <a:t>4. </a:t>
            </a:r>
            <a:r>
              <a:rPr lang="en-US" sz="4000" b="1" dirty="0">
                <a:solidFill>
                  <a:srgbClr val="00B050"/>
                </a:solidFill>
              </a:rPr>
              <a:t>some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251336-F370-427A-8ED0-2BAFC328F4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/>
              <a:t>5. </a:t>
            </a:r>
            <a:r>
              <a:rPr lang="en-US" sz="4000" b="1" dirty="0">
                <a:solidFill>
                  <a:srgbClr val="FF0000"/>
                </a:solidFill>
              </a:rPr>
              <a:t>any</a:t>
            </a:r>
          </a:p>
          <a:p>
            <a:pPr marL="0" indent="0">
              <a:buNone/>
            </a:pPr>
            <a:r>
              <a:rPr lang="en-US" sz="4000" b="1" dirty="0"/>
              <a:t>6. </a:t>
            </a:r>
            <a:r>
              <a:rPr lang="en-US" sz="4000" b="1" dirty="0">
                <a:solidFill>
                  <a:srgbClr val="FF0000"/>
                </a:solidFill>
              </a:rPr>
              <a:t>any</a:t>
            </a:r>
          </a:p>
          <a:p>
            <a:pPr marL="0" indent="0">
              <a:buNone/>
            </a:pPr>
            <a:r>
              <a:rPr lang="en-US" sz="4000" b="1" dirty="0"/>
              <a:t>7. </a:t>
            </a:r>
            <a:r>
              <a:rPr lang="en-US" sz="4000" b="1" dirty="0">
                <a:solidFill>
                  <a:srgbClr val="00B050"/>
                </a:solidFill>
              </a:rPr>
              <a:t>some</a:t>
            </a:r>
          </a:p>
          <a:p>
            <a:pPr marL="0" indent="0">
              <a:buNone/>
            </a:pPr>
            <a:r>
              <a:rPr lang="en-US" sz="4000" b="1" dirty="0"/>
              <a:t>8. </a:t>
            </a:r>
            <a:r>
              <a:rPr lang="en-US" sz="4000" b="1" dirty="0">
                <a:solidFill>
                  <a:srgbClr val="FF0000"/>
                </a:solidFill>
              </a:rPr>
              <a:t>any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30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A6054D-6D1B-4075-B42D-8708CB99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Act the dialogue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E9C56D-A414-4FD0-940C-7A5CF3D2F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56932"/>
            <a:ext cx="11256579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tx1"/>
                </a:solidFill>
              </a:rPr>
              <a:t>I’ve got </a:t>
            </a:r>
            <a:r>
              <a:rPr lang="en-US" sz="3200" b="1" dirty="0">
                <a:solidFill>
                  <a:srgbClr val="00B050"/>
                </a:solidFill>
              </a:rPr>
              <a:t>some</a:t>
            </a:r>
            <a:r>
              <a:rPr lang="en-US" sz="3200" b="1" dirty="0">
                <a:solidFill>
                  <a:schemeClr val="tx1"/>
                </a:solidFill>
              </a:rPr>
              <a:t> … . Have you got </a:t>
            </a:r>
            <a:r>
              <a:rPr lang="en-US" sz="3200" b="1" dirty="0">
                <a:solidFill>
                  <a:srgbClr val="FF0000"/>
                </a:solidFill>
              </a:rPr>
              <a:t>any</a:t>
            </a:r>
            <a:r>
              <a:rPr lang="en-US" sz="3200" b="1" dirty="0">
                <a:solidFill>
                  <a:schemeClr val="tx1"/>
                </a:solidFill>
              </a:rPr>
              <a:t> … ?</a:t>
            </a:r>
          </a:p>
          <a:p>
            <a:pPr marL="0" indent="0">
              <a:buNone/>
            </a:pPr>
            <a:endParaRPr lang="en-US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  Yes, I’ve got </a:t>
            </a:r>
            <a:r>
              <a:rPr lang="en-US" sz="3200" b="1" dirty="0">
                <a:solidFill>
                  <a:srgbClr val="00B050"/>
                </a:solidFill>
              </a:rPr>
              <a:t>some</a:t>
            </a:r>
            <a:r>
              <a:rPr lang="en-US" sz="3200" b="1" dirty="0">
                <a:solidFill>
                  <a:schemeClr val="tx1"/>
                </a:solidFill>
              </a:rPr>
              <a:t> … .                           No, I haven’t got </a:t>
            </a:r>
            <a:r>
              <a:rPr lang="en-US" sz="3200" b="1" dirty="0">
                <a:solidFill>
                  <a:srgbClr val="FF0000"/>
                </a:solidFill>
              </a:rPr>
              <a:t>any</a:t>
            </a:r>
            <a:r>
              <a:rPr lang="en-US" sz="3200" b="1" dirty="0">
                <a:solidFill>
                  <a:schemeClr val="tx1"/>
                </a:solidFill>
              </a:rPr>
              <a:t> … </a:t>
            </a:r>
            <a:endParaRPr lang="ru-RU" sz="3200" b="1" dirty="0">
              <a:solidFill>
                <a:schemeClr val="tx1"/>
              </a:solidFill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894CB3B6-AA34-410F-BC9A-3DEADA199EC0}"/>
              </a:ext>
            </a:extLst>
          </p:cNvPr>
          <p:cNvCxnSpPr>
            <a:cxnSpLocks/>
          </p:cNvCxnSpPr>
          <p:nvPr/>
        </p:nvCxnSpPr>
        <p:spPr>
          <a:xfrm flipH="1">
            <a:off x="2569779" y="3105807"/>
            <a:ext cx="1655381" cy="1481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E4909550-37F1-441A-A6E4-0728022041E5}"/>
              </a:ext>
            </a:extLst>
          </p:cNvPr>
          <p:cNvCxnSpPr>
            <a:cxnSpLocks/>
          </p:cNvCxnSpPr>
          <p:nvPr/>
        </p:nvCxnSpPr>
        <p:spPr>
          <a:xfrm>
            <a:off x="7346731" y="3105807"/>
            <a:ext cx="1907628" cy="148195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711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EEAC6-C657-40A2-A6BF-9BAB74E8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Check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80237C-F9FE-416E-86DD-E83201AA2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b="1" dirty="0"/>
              <a:t>Chicken</a:t>
            </a:r>
          </a:p>
          <a:p>
            <a:r>
              <a:rPr lang="en-US" sz="4400" b="1" dirty="0"/>
              <a:t>Ice-cream</a:t>
            </a:r>
          </a:p>
          <a:p>
            <a:r>
              <a:rPr lang="en-US" sz="4400" b="1" dirty="0"/>
              <a:t>Apples</a:t>
            </a:r>
          </a:p>
          <a:p>
            <a:r>
              <a:rPr lang="en-US" sz="4400" b="1" dirty="0"/>
              <a:t>Bananas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356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93581-C872-4953-BEAD-953AA13C2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Say</a:t>
            </a:r>
            <a:endParaRPr lang="ru-RU" sz="5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70498B-552F-4F84-B2DE-5651898F8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909849"/>
          </a:xfrm>
        </p:spPr>
        <p:txBody>
          <a:bodyPr>
            <a:normAutofit lnSpcReduction="10000"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I haven’t known … .</a:t>
            </a:r>
          </a:p>
          <a:p>
            <a:pPr>
              <a:buNone/>
            </a:pPr>
            <a:endParaRPr lang="en-US" sz="4000" b="1" dirty="0">
              <a:solidFill>
                <a:schemeClr val="tx1"/>
              </a:solidFill>
            </a:endParaRPr>
          </a:p>
          <a:p>
            <a:r>
              <a:rPr lang="en-US" sz="4000" b="1" dirty="0">
                <a:solidFill>
                  <a:schemeClr val="tx1"/>
                </a:solidFill>
              </a:rPr>
              <a:t>Now I know … .</a:t>
            </a:r>
          </a:p>
          <a:p>
            <a:pPr>
              <a:buNone/>
            </a:pPr>
            <a:endParaRPr lang="en-US" sz="4000" b="1" dirty="0">
              <a:solidFill>
                <a:schemeClr val="tx1"/>
              </a:solidFill>
            </a:endParaRPr>
          </a:p>
          <a:p>
            <a:r>
              <a:rPr lang="en-US" sz="4000" b="1" dirty="0">
                <a:solidFill>
                  <a:schemeClr val="tx1"/>
                </a:solidFill>
              </a:rPr>
              <a:t>I can … .</a:t>
            </a:r>
            <a:endParaRPr lang="ru-RU" sz="4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4476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130</TotalTime>
  <Words>221</Words>
  <Application>Microsoft Office PowerPoint</Application>
  <PresentationFormat>Широкоэкранный</PresentationFormat>
  <Paragraphs>53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Garamond</vt:lpstr>
      <vt:lpstr>Натуральные материалы</vt:lpstr>
      <vt:lpstr>Автор: Тещина Лилия Васильевна            учитель английского языка  МКОУ Орловкая СОШ им. И. Ф. Жужукина с.Орловка, Воронежская область</vt:lpstr>
      <vt:lpstr>Read and translate</vt:lpstr>
      <vt:lpstr>Act the dialogue</vt:lpstr>
      <vt:lpstr>Lok and say the rule</vt:lpstr>
      <vt:lpstr>Check</vt:lpstr>
      <vt:lpstr>Act the dialogue</vt:lpstr>
      <vt:lpstr>Check</vt:lpstr>
      <vt:lpstr>Say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Лилия</dc:creator>
  <cp:lastModifiedBy>Лилия</cp:lastModifiedBy>
  <cp:revision>13</cp:revision>
  <dcterms:created xsi:type="dcterms:W3CDTF">2021-09-26T05:06:03Z</dcterms:created>
  <dcterms:modified xsi:type="dcterms:W3CDTF">2021-09-26T12:51:44Z</dcterms:modified>
</cp:coreProperties>
</file>