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8" r:id="rId3"/>
    <p:sldId id="268" r:id="rId4"/>
    <p:sldId id="262" r:id="rId5"/>
    <p:sldId id="271" r:id="rId6"/>
    <p:sldId id="276" r:id="rId7"/>
    <p:sldId id="277" r:id="rId8"/>
    <p:sldId id="263" r:id="rId9"/>
    <p:sldId id="269" r:id="rId10"/>
    <p:sldId id="264" r:id="rId11"/>
    <p:sldId id="270" r:id="rId12"/>
    <p:sldId id="265" r:id="rId13"/>
    <p:sldId id="273" r:id="rId14"/>
    <p:sldId id="279" r:id="rId15"/>
    <p:sldId id="275" r:id="rId16"/>
    <p:sldId id="280" r:id="rId17"/>
    <p:sldId id="281" r:id="rId18"/>
    <p:sldId id="282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911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8" autoAdjust="0"/>
    <p:restoredTop sz="94728" autoAdjust="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9B1BA-F32C-477B-92F6-DD1E80D972AB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878B8-4622-4298-A588-488A18CC7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BB28-78B1-4E3B-9D70-FD9918A75A15}" type="datetime1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E2ADC-C502-441E-88AE-A11059088305}" type="datetime1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E3FF5-6371-421B-B076-2415F015E799}" type="datetime1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1BF12-A7EE-4F80-B4F5-865C07A6A9CE}" type="datetime1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70B8-95F5-4DB8-9303-93016D107FE3}" type="datetime1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06BE8-F59F-4FA8-84B3-F8919C069DF6}" type="datetime1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F0E0-8F20-4049-BAEC-ED847A5CE875}" type="datetime1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B24D6-D71B-4AF8-A098-88FF5E456076}" type="datetime1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1EEDA-C6F5-4B1B-B74F-AB22CC2BB44C}" type="datetime1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47A6-18A2-4132-AC7A-AB452016B397}" type="datetime1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E921F-0820-44DC-AFE4-ADB873D20D56}" type="datetime1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BBC9B-545D-4702-B507-27B3FC504E84}" type="datetime1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44;&#1077;&#1090;&#1089;&#1082;&#1080;&#1077;%20&#1087;&#1077;&#1089;&#1085;&#1080;\12_Uzhasno_interesno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44;&#1077;&#1090;&#1089;&#1082;&#1080;&#1077;%20&#1087;&#1077;&#1089;&#1085;&#1080;\4-&#1050;&#1072;&#1087;&#1080;&#1090;&#1086;&#1096;&#1082;&#1072;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64;&#1050;&#1054;&#1051;&#1040;\&#1044;&#1077;&#1090;&#1089;&#1082;&#1080;&#1077;%20&#1087;&#1077;&#1089;&#1085;&#1080;\12_Uzhasno_interesno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</a:p>
        </p:txBody>
      </p:sp>
      <p:sp>
        <p:nvSpPr>
          <p:cNvPr id="13" name="Овал 12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</p:txBody>
      </p:sp>
      <p:sp>
        <p:nvSpPr>
          <p:cNvPr id="22" name="Овал 21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</a:p>
        </p:txBody>
      </p:sp>
      <p:sp>
        <p:nvSpPr>
          <p:cNvPr id="31" name="Овал 30"/>
          <p:cNvSpPr/>
          <p:nvPr/>
        </p:nvSpPr>
        <p:spPr>
          <a:xfrm rot="2585452">
            <a:off x="6340475" y="1196975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357938" y="1357313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 rot="19933222">
            <a:off x="6692900" y="1198563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585452">
            <a:off x="2957513" y="485775"/>
            <a:ext cx="169862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974975" y="646113"/>
            <a:ext cx="46038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 rot="19933222">
            <a:off x="3311525" y="485775"/>
            <a:ext cx="44450" cy="3317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 rot="2585452">
            <a:off x="8670925" y="1338263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8929688" y="1071563"/>
            <a:ext cx="46037" cy="24606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19933222">
            <a:off x="9023350" y="1338263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 rot="19221648" flipH="1">
            <a:off x="7980363" y="873125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2352785" flipH="1">
            <a:off x="7897813" y="565150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364538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293100" y="952500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8293100" y="45243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7864475" y="738188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19221648" flipH="1">
            <a:off x="115888" y="658813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 rot="2352785" flipH="1">
            <a:off x="33338" y="350838"/>
            <a:ext cx="454025" cy="619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500063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8625" y="738188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28625" y="23812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0" y="523875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19221648" flipH="1">
            <a:off x="4979988" y="704850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 rot="3744122" flipH="1">
            <a:off x="4965700" y="381001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2" name="Овал 71"/>
          <p:cNvSpPr/>
          <p:nvPr/>
        </p:nvSpPr>
        <p:spPr>
          <a:xfrm>
            <a:off x="5364163" y="569913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292725" y="784225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5292725" y="284163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5" name="Овал 74"/>
          <p:cNvSpPr/>
          <p:nvPr/>
        </p:nvSpPr>
        <p:spPr>
          <a:xfrm rot="1391337">
            <a:off x="4932363" y="55403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6619875" y="47783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6643688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929313" y="114300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5929313" y="42862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715125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5786438" y="7858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286500" y="1285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6286500" y="2857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6072145" y="642918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7143750" y="1500188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27584" y="2852936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285720" y="2357430"/>
            <a:ext cx="785818" cy="78353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6882240" flipH="1">
            <a:off x="2110581" y="545307"/>
            <a:ext cx="454025" cy="61912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4529455">
            <a:off x="2577307" y="718344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>
            <a:off x="2471738" y="671513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4529455">
            <a:off x="2505869" y="432594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4529455">
            <a:off x="2077244" y="718344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>
            <a:off x="2571736" y="428604"/>
            <a:ext cx="428628" cy="42862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5143451" y="1285860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282" y="128586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>
            <a:off x="8572528" y="428604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>
            <a:off x="7215206" y="1071546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3714744" y="1785926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Прямоугольник 128"/>
          <p:cNvSpPr/>
          <p:nvPr/>
        </p:nvSpPr>
        <p:spPr>
          <a:xfrm rot="2149859">
            <a:off x="4643438" y="2000250"/>
            <a:ext cx="357187" cy="3571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 rot="17447951">
            <a:off x="6572250" y="1928813"/>
            <a:ext cx="357187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Прямоугольник 130"/>
          <p:cNvSpPr/>
          <p:nvPr/>
        </p:nvSpPr>
        <p:spPr>
          <a:xfrm rot="1817353"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Прямоугольник 131"/>
          <p:cNvSpPr/>
          <p:nvPr/>
        </p:nvSpPr>
        <p:spPr>
          <a:xfrm rot="1279228">
            <a:off x="928688" y="35718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Прямоугольник 132"/>
          <p:cNvSpPr/>
          <p:nvPr/>
        </p:nvSpPr>
        <p:spPr>
          <a:xfrm rot="19653907">
            <a:off x="3071813" y="2071688"/>
            <a:ext cx="357187" cy="3571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2944813" y="13192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611560" y="4293096"/>
            <a:ext cx="8064896" cy="20882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РУССКИЙ ЯЗЫК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115616" y="3068960"/>
            <a:ext cx="7729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Учебная лаборатория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6" grpId="0" animBg="1"/>
      <p:bldP spid="1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88924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       </a:t>
            </a:r>
          </a:p>
          <a:p>
            <a:endParaRPr lang="ru-RU" sz="36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         Потерялась часть речи!!!</a:t>
            </a:r>
          </a:p>
          <a:p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school.xvatit.com/images/0/09/%D0%A7%D0%B0%D1%81%D1%82%D0%B8_%D1%80%D0%B5%D1%87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204864"/>
            <a:ext cx="396044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332656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48680"/>
            <a:ext cx="878497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 исследования: « Поиск пропавшей части речи».</a:t>
            </a:r>
          </a:p>
          <a:p>
            <a:pPr algn="ctr"/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Цель </a:t>
            </a: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исследования</a:t>
            </a: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</a:p>
          <a:p>
            <a:r>
              <a:rPr lang="ru-RU" sz="3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1). Познакомиться с новой частью речи.</a:t>
            </a:r>
          </a:p>
          <a:p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2). Узнать на какие вопросы отвечает </a:t>
            </a: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</a:t>
            </a: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</a:t>
            </a:r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обозначает и как называется.</a:t>
            </a:r>
            <a:endParaRPr lang="ru-RU" sz="36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3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r>
              <a:rPr lang="ru-RU" sz="36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). Научиться распознавать её среди других слов. </a:t>
            </a:r>
            <a:endParaRPr lang="ru-RU" sz="3600" b="1" i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476672"/>
            <a:ext cx="72008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   </a:t>
            </a:r>
            <a:r>
              <a:rPr lang="ru-RU" sz="4800" b="1" dirty="0" smtClean="0">
                <a:solidFill>
                  <a:srgbClr val="FF0000"/>
                </a:solidFill>
              </a:rPr>
              <a:t>Методы исследования: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Подумать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Понаблюдать    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Спросить у взрослых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Собрать информацию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Сравнить</a:t>
            </a:r>
          </a:p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Обобщить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1" y="0"/>
            <a:ext cx="8892480" cy="7124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          План исследования: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solidFill>
                  <a:srgbClr val="002060"/>
                </a:solidFill>
              </a:rPr>
              <a:t>Соберём информацию. 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solidFill>
                  <a:srgbClr val="002060"/>
                </a:solidFill>
              </a:rPr>
              <a:t> Выполним задания по группам.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solidFill>
                  <a:srgbClr val="002060"/>
                </a:solidFill>
              </a:rPr>
              <a:t>Сравним результаты заданий. 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solidFill>
                  <a:srgbClr val="002060"/>
                </a:solidFill>
              </a:rPr>
              <a:t>Проанализируем.</a:t>
            </a:r>
          </a:p>
          <a:p>
            <a:pPr marL="742950" indent="-742950">
              <a:buAutoNum type="arabicParenR"/>
            </a:pPr>
            <a:r>
              <a:rPr lang="ru-RU" sz="4400" b="1" dirty="0" smtClean="0">
                <a:solidFill>
                  <a:srgbClr val="002060"/>
                </a:solidFill>
              </a:rPr>
              <a:t>Обобщим. </a:t>
            </a:r>
          </a:p>
          <a:p>
            <a:pPr marL="742950" indent="-742950">
              <a:buFontTx/>
              <a:buAutoNum type="arabicParenR"/>
            </a:pPr>
            <a:r>
              <a:rPr lang="ru-RU" sz="4400" b="1" dirty="0" smtClean="0">
                <a:solidFill>
                  <a:srgbClr val="002060"/>
                </a:solidFill>
              </a:rPr>
              <a:t> Сделаем выводы.    </a:t>
            </a:r>
          </a:p>
          <a:p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www.j1f3.com/uploads/130416/1-1304161S55H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7462" y="3789040"/>
            <a:ext cx="2954207" cy="2583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019.radikal.ru/i634/1205/f3/205ddcdbf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2656"/>
            <a:ext cx="4968552" cy="6120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chportal.ru/_ld/244/181539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200800" cy="56166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ok.opredelim.com/pars_docs/refs/6/5583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848872" cy="607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900igr.net/datas/literatura/Urok-Telegramma/0035-035-Mne-khoros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8512"/>
            <a:ext cx="8064896" cy="6386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ud.exdat.com/pars_docs/tw_refs/797/796935/796935_html_m7fbfe6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367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9512" y="908720"/>
            <a:ext cx="10463840" cy="3397736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445"/>
              </a:avLst>
            </a:prstTxWarp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8800" dirty="0" smtClean="0"/>
              <a:t>         </a:t>
            </a:r>
            <a:r>
              <a:rPr lang="ru-RU" sz="8000" b="1" dirty="0" smtClean="0">
                <a:solidFill>
                  <a:srgbClr val="C00000"/>
                </a:solidFill>
              </a:rPr>
              <a:t>ЖЕЛАЕМ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 НОВЫХ ОТКРЫТИЙ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7647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чел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85728"/>
            <a:ext cx="2808312" cy="271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fafka.ru/wp-content/uploads/2009/09/nu-pogodi-zaetz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573016"/>
            <a:ext cx="183983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12_Uzhasno_interes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516216" y="530120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45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Правила работы в группах.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5800" b="1" dirty="0" smtClean="0"/>
              <a:t>Думай, слушай.</a:t>
            </a:r>
          </a:p>
          <a:p>
            <a:r>
              <a:rPr lang="ru-RU" sz="5800" b="1" dirty="0" smtClean="0"/>
              <a:t> Высказывайся спокойно, не шуми.</a:t>
            </a:r>
          </a:p>
          <a:p>
            <a:r>
              <a:rPr lang="ru-RU" sz="5800" b="1" dirty="0" smtClean="0"/>
              <a:t> Уважай мнение других.</a:t>
            </a:r>
          </a:p>
          <a:p>
            <a:r>
              <a:rPr lang="ru-RU" sz="5800" b="1" dirty="0" smtClean="0"/>
              <a:t> Записывай идеи.</a:t>
            </a:r>
          </a:p>
          <a:p>
            <a:r>
              <a:rPr lang="ru-RU" sz="5800" b="1" dirty="0" smtClean="0"/>
              <a:t> Не спрашивай у учителя, спрашивай у группы.</a:t>
            </a:r>
          </a:p>
          <a:p>
            <a:r>
              <a:rPr lang="ru-RU" sz="5800" b="1" dirty="0" smtClean="0"/>
              <a:t> Не бери всю инициативу на себя.</a:t>
            </a:r>
          </a:p>
          <a:p>
            <a:r>
              <a:rPr lang="ru-RU" sz="5800" b="1" dirty="0" smtClean="0"/>
              <a:t> Не жди подсказки.</a:t>
            </a:r>
          </a:p>
          <a:p>
            <a:pPr>
              <a:buNone/>
            </a:pPr>
            <a:endParaRPr lang="ru-RU" sz="5800" b="1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2420888"/>
            <a:ext cx="842493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Мало иметь хороший ум, главное, хорошо его применять.»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Рене Декарт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http://www.macsbene.it/wp-content/uploads/2012/03/scriba_9264-297x1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60648"/>
            <a:ext cx="4735488" cy="2272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891480"/>
            <a:ext cx="10080447" cy="77494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531440"/>
            <a:ext cx="8388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r>
              <a:rPr lang="ru-RU" sz="8000" i="1" dirty="0" smtClean="0"/>
              <a:t>        </a:t>
            </a:r>
          </a:p>
          <a:p>
            <a:endParaRPr lang="ru-RU" sz="8000" b="1" i="1" dirty="0" smtClean="0"/>
          </a:p>
          <a:p>
            <a:r>
              <a:rPr lang="ru-RU" sz="6600" b="1" i="1" dirty="0" smtClean="0"/>
              <a:t>       </a:t>
            </a:r>
          </a:p>
          <a:p>
            <a:r>
              <a:rPr lang="ru-RU" sz="6600" b="1" i="1" dirty="0" smtClean="0"/>
              <a:t>         </a:t>
            </a:r>
            <a:r>
              <a:rPr lang="ru-RU" sz="8000" b="1" i="1" dirty="0" smtClean="0"/>
              <a:t>исследование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400506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i="1" dirty="0" smtClean="0"/>
              <a:t>                                        </a:t>
            </a:r>
            <a:endParaRPr lang="ru-RU" sz="8000" i="1" dirty="0"/>
          </a:p>
        </p:txBody>
      </p:sp>
      <p:pic>
        <p:nvPicPr>
          <p:cNvPr id="9220" name="Picture 4" descr="http://ledyolga.ru/wp-content/uploads/2013/05/img5-211x3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0"/>
            <a:ext cx="2555776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476673"/>
            <a:ext cx="8064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</a:rPr>
              <a:t>Качества  характера исследователя?</a:t>
            </a:r>
          </a:p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476672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404664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5" y="404664"/>
            <a:ext cx="2555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   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1484784"/>
            <a:ext cx="8640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/>
              <a:t> </a:t>
            </a:r>
          </a:p>
          <a:p>
            <a:r>
              <a:rPr lang="ru-RU" sz="5400" b="1" dirty="0" smtClean="0"/>
              <a:t> </a:t>
            </a:r>
          </a:p>
          <a:p>
            <a:endParaRPr lang="ru-RU" sz="5400" dirty="0"/>
          </a:p>
        </p:txBody>
      </p:sp>
      <p:pic>
        <p:nvPicPr>
          <p:cNvPr id="7170" name="Picture 2" descr="http://www.olesya--emelyanova.narod.ru/novosti/novosti-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060848"/>
            <a:ext cx="2952328" cy="4142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12" y="90872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b="1" dirty="0" smtClean="0">
              <a:solidFill>
                <a:srgbClr val="FF0000"/>
              </a:solidFill>
            </a:endParaRPr>
          </a:p>
          <a:p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6150" name="Picture 6" descr="http://900igr.net/datas/russkij-jazyk/Urok-pristavki-i-predlogi/0003-003-Minutka-chistopisa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3245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7001.vk.me/c7008/v7008826/11d99/vbIydIAn0d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7002848" cy="5931059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" name="4-Капито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33265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Словарная работа.</a:t>
            </a:r>
          </a:p>
          <a:p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484784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исследование</a:t>
            </a:r>
            <a:endParaRPr lang="ru-RU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2636912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</a:rPr>
              <a:t>     </a:t>
            </a:r>
            <a:r>
              <a:rPr lang="ru-RU" sz="6000" b="1" i="1" dirty="0" smtClean="0"/>
              <a:t>исследователи</a:t>
            </a:r>
            <a:endParaRPr lang="ru-RU" sz="6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3789040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      </a:t>
            </a:r>
            <a:r>
              <a:rPr lang="ru-RU" sz="6000" b="1" i="1" dirty="0" smtClean="0"/>
              <a:t>исследовать</a:t>
            </a:r>
            <a:endParaRPr lang="ru-RU" sz="60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4797152"/>
            <a:ext cx="8316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8194" name="Picture 2" descr="http://ledyolga.ru/wp-content/uploads/2013/05/img5-211x3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852936"/>
            <a:ext cx="20097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476672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://inetcom.tv/images/telecasts/51/850cf09ab30db462bf71bfe024d202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6672"/>
            <a:ext cx="8964488" cy="5486400"/>
          </a:xfrm>
          <a:prstGeom prst="rect">
            <a:avLst/>
          </a:prstGeom>
          <a:noFill/>
        </p:spPr>
      </p:pic>
      <p:pic>
        <p:nvPicPr>
          <p:cNvPr id="7" name="12_Uzhasno_interesn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164288" y="486916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193</Words>
  <Application>Microsoft Office PowerPoint</Application>
  <PresentationFormat>Экран (4:3)</PresentationFormat>
  <Paragraphs>66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Правила работы в группах.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Дима</cp:lastModifiedBy>
  <cp:revision>86</cp:revision>
  <dcterms:created xsi:type="dcterms:W3CDTF">2013-02-17T14:50:00Z</dcterms:created>
  <dcterms:modified xsi:type="dcterms:W3CDTF">2015-03-15T14:40:06Z</dcterms:modified>
</cp:coreProperties>
</file>