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67" r:id="rId3"/>
    <p:sldId id="258" r:id="rId4"/>
    <p:sldId id="259" r:id="rId5"/>
    <p:sldId id="261" r:id="rId6"/>
    <p:sldId id="268" r:id="rId7"/>
    <p:sldId id="263" r:id="rId8"/>
    <p:sldId id="260" r:id="rId9"/>
    <p:sldId id="270" r:id="rId10"/>
    <p:sldId id="27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9" autoAdjust="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85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CB33D-B97F-4019-92E4-1BFBEA1A2341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A0B85C-79C5-4D02-90C7-07F7DE8246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787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A0B85C-79C5-4D02-90C7-07F7DE82461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5910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9764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30372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62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5088317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6037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9907715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80196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35683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286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8223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6490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597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254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453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0924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127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1627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6C0D980-A8BE-4CE3-A098-BDDD94EECBCF}" type="datetimeFigureOut">
              <a:rPr lang="ru-RU" smtClean="0"/>
              <a:pPr/>
              <a:t>05.03.2022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041666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gramota.ru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846640" cy="216024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Интеллектуальная </a:t>
            </a: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игра</a:t>
            </a:r>
            <a: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Живой мир</a:t>
            </a:r>
            <a: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780928"/>
            <a:ext cx="7560840" cy="2857872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pPr algn="ctr"/>
            <a:r>
              <a:rPr lang="ru-RU" sz="2800" dirty="0"/>
              <a:t> </a:t>
            </a:r>
            <a:r>
              <a:rPr lang="ru-RU" sz="2800" dirty="0" smtClean="0"/>
              <a:t>  </a:t>
            </a:r>
            <a:r>
              <a:rPr lang="ru-RU" sz="2400" b="1" i="1" dirty="0" err="1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Уполовнева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Елена Ивановна,</a:t>
            </a:r>
          </a:p>
          <a:p>
            <a:pPr algn="ctr"/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учитель начальных классов,                                                        </a:t>
            </a:r>
          </a:p>
          <a:p>
            <a:pPr algn="ctr"/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МКОУ 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Орловская СОШ </a:t>
            </a:r>
            <a:r>
              <a:rPr lang="ru-RU" sz="2400" b="1" i="1" dirty="0" err="1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i="1" dirty="0">
              <a:solidFill>
                <a:schemeClr val="tx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08720"/>
            <a:ext cx="6554867" cy="4392488"/>
          </a:xfrm>
        </p:spPr>
        <p:txBody>
          <a:bodyPr/>
          <a:lstStyle/>
          <a:p>
            <a:r>
              <a:rPr lang="ru-RU" sz="28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ИСТОЧНИК:</a:t>
            </a: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hlinkClick r:id="rId2"/>
              </a:rPr>
            </a:br>
            <a: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С.И.Ожегов. Толковый словарь русского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языка.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Мир и образование, М,  2012</a:t>
            </a:r>
          </a:p>
        </p:txBody>
      </p:sp>
    </p:spTree>
    <p:extLst>
      <p:ext uri="{BB962C8B-B14F-4D97-AF65-F5344CB8AC3E}">
        <p14:creationId xmlns="" xmlns:p14="http://schemas.microsoft.com/office/powerpoint/2010/main" val="376031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692696"/>
            <a:ext cx="7855024" cy="5327104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мероприятия</a:t>
            </a: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любознательность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мыслительную деятельность, общий кругозор;</a:t>
            </a:r>
            <a:b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чувство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солидарности;</a:t>
            </a:r>
            <a:b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400" b="1" i="1" u="sng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интерес к </a:t>
            </a:r>
            <a:r>
              <a:rPr lang="ru-RU" sz="2400" b="1" i="1" dirty="0" smtClean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различным наукам</a:t>
            </a:r>
            <a: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>
                <a:solidFill>
                  <a:schemeClr val="tx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chemeClr val="tx2">
                    <a:lumMod val="2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25000"/>
                  </a:schemeClr>
                </a:solidFill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280571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раунд 1</a:t>
            </a:r>
            <a:r>
              <a:rPr lang="ru-RU" sz="2700" b="1" dirty="0" smtClean="0"/>
              <a:t>. </a:t>
            </a:r>
            <a:r>
              <a:rPr lang="ru-RU" sz="27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Тест (выбор ответа)</a:t>
            </a:r>
            <a:r>
              <a:rPr lang="ru-RU" sz="2700" dirty="0" smtClean="0">
                <a:solidFill>
                  <a:srgbClr val="7030A0"/>
                </a:solidFill>
              </a:rPr>
              <a:t/>
            </a:r>
            <a:br>
              <a:rPr lang="ru-RU" sz="2700" dirty="0" smtClean="0">
                <a:solidFill>
                  <a:srgbClr val="7030A0"/>
                </a:solidFill>
              </a:rPr>
            </a:br>
            <a:endParaRPr lang="ru-RU" sz="27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</p:spPr>
        <p:txBody>
          <a:bodyPr>
            <a:normAutofit fontScale="92500" lnSpcReduction="20000"/>
          </a:bodyPr>
          <a:lstStyle/>
          <a:p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100" b="1" i="1" dirty="0" smtClean="0">
                <a:solidFill>
                  <a:srgbClr val="7030A0"/>
                </a:solidFill>
              </a:rPr>
              <a:t>1. Какое «воинское» звание имеет один из видов бабочек?:</a:t>
            </a:r>
            <a:endParaRPr lang="ru-RU" sz="2100" dirty="0">
              <a:solidFill>
                <a:srgbClr val="7030A0"/>
              </a:solidFill>
            </a:endParaRPr>
          </a:p>
          <a:p>
            <a:r>
              <a:rPr lang="ru-RU" sz="2100" dirty="0">
                <a:solidFill>
                  <a:schemeClr val="bg1"/>
                </a:solidFill>
              </a:rPr>
              <a:t>1) </a:t>
            </a:r>
            <a:r>
              <a:rPr lang="ru-RU" sz="2100" b="1" u="sng" dirty="0" smtClean="0">
                <a:solidFill>
                  <a:schemeClr val="bg1"/>
                </a:solidFill>
              </a:rPr>
              <a:t>адмирал</a:t>
            </a:r>
            <a:r>
              <a:rPr lang="ru-RU" sz="2100" b="1" dirty="0" smtClean="0">
                <a:solidFill>
                  <a:schemeClr val="bg1"/>
                </a:solidFill>
              </a:rPr>
              <a:t>, </a:t>
            </a:r>
            <a:r>
              <a:rPr lang="ru-RU" sz="2100" b="1" dirty="0">
                <a:solidFill>
                  <a:schemeClr val="bg1"/>
                </a:solidFill>
              </a:rPr>
              <a:t>2) </a:t>
            </a:r>
            <a:r>
              <a:rPr lang="ru-RU" sz="2100" b="1" dirty="0" smtClean="0">
                <a:solidFill>
                  <a:schemeClr val="bg1"/>
                </a:solidFill>
              </a:rPr>
              <a:t>генерал, 3)полковник,4)майор</a:t>
            </a:r>
            <a:endParaRPr lang="ru-RU" sz="2100" b="1" dirty="0">
              <a:solidFill>
                <a:schemeClr val="bg1"/>
              </a:solidFill>
            </a:endParaRPr>
          </a:p>
          <a:p>
            <a:r>
              <a:rPr lang="ru-RU" sz="2100" b="1" dirty="0"/>
              <a:t> </a:t>
            </a:r>
          </a:p>
          <a:p>
            <a:r>
              <a:rPr lang="ru-RU" sz="2100" b="1" i="1" dirty="0" smtClean="0">
                <a:solidFill>
                  <a:srgbClr val="7030A0"/>
                </a:solidFill>
              </a:rPr>
              <a:t>2.Какое из растений не имеет стручков:</a:t>
            </a:r>
            <a:endParaRPr lang="ru-RU" sz="2100" b="1" dirty="0">
              <a:solidFill>
                <a:srgbClr val="7030A0"/>
              </a:solidFill>
            </a:endParaRPr>
          </a:p>
          <a:p>
            <a:r>
              <a:rPr lang="ru-RU" sz="2100" b="1" dirty="0">
                <a:solidFill>
                  <a:schemeClr val="bg1"/>
                </a:solidFill>
              </a:rPr>
              <a:t>1) </a:t>
            </a:r>
            <a:r>
              <a:rPr lang="ru-RU" sz="2100" b="1" dirty="0" smtClean="0">
                <a:solidFill>
                  <a:schemeClr val="bg1"/>
                </a:solidFill>
              </a:rPr>
              <a:t>акация, 2)горох, 3)</a:t>
            </a:r>
            <a:r>
              <a:rPr lang="ru-RU" sz="2100" b="1" u="sng" dirty="0" smtClean="0">
                <a:solidFill>
                  <a:schemeClr val="bg1"/>
                </a:solidFill>
              </a:rPr>
              <a:t>ананас</a:t>
            </a:r>
            <a:r>
              <a:rPr lang="ru-RU" sz="2100" b="1" dirty="0" smtClean="0">
                <a:solidFill>
                  <a:schemeClr val="bg1"/>
                </a:solidFill>
              </a:rPr>
              <a:t>, </a:t>
            </a:r>
            <a:r>
              <a:rPr lang="ru-RU" sz="2100" b="1" dirty="0">
                <a:solidFill>
                  <a:schemeClr val="bg1"/>
                </a:solidFill>
              </a:rPr>
              <a:t>4) </a:t>
            </a:r>
            <a:r>
              <a:rPr lang="ru-RU" sz="2100" b="1" dirty="0" smtClean="0">
                <a:solidFill>
                  <a:schemeClr val="bg1"/>
                </a:solidFill>
              </a:rPr>
              <a:t>фасоль</a:t>
            </a:r>
            <a:endParaRPr lang="ru-RU" sz="2100" b="1" dirty="0">
              <a:solidFill>
                <a:schemeClr val="bg1"/>
              </a:solidFill>
            </a:endParaRPr>
          </a:p>
          <a:p>
            <a:r>
              <a:rPr lang="ru-RU" sz="2100" b="1" dirty="0">
                <a:solidFill>
                  <a:schemeClr val="bg1"/>
                </a:solidFill>
              </a:rPr>
              <a:t> </a:t>
            </a:r>
          </a:p>
          <a:p>
            <a:r>
              <a:rPr lang="ru-RU" sz="2100" b="1" i="1" dirty="0" smtClean="0">
                <a:solidFill>
                  <a:srgbClr val="7030A0"/>
                </a:solidFill>
              </a:rPr>
              <a:t>3.Какое из этих деревьев ядовито?:</a:t>
            </a:r>
            <a:endParaRPr lang="ru-RU" sz="2100" b="1" dirty="0">
              <a:solidFill>
                <a:srgbClr val="7030A0"/>
              </a:solidFill>
            </a:endParaRPr>
          </a:p>
          <a:p>
            <a:r>
              <a:rPr lang="ru-RU" sz="2100" b="1" dirty="0">
                <a:solidFill>
                  <a:schemeClr val="bg1"/>
                </a:solidFill>
              </a:rPr>
              <a:t>1) </a:t>
            </a:r>
            <a:r>
              <a:rPr lang="ru-RU" sz="2100" b="1" dirty="0" smtClean="0">
                <a:solidFill>
                  <a:schemeClr val="bg1"/>
                </a:solidFill>
              </a:rPr>
              <a:t>баобаб, </a:t>
            </a:r>
            <a:r>
              <a:rPr lang="ru-RU" sz="2100" b="1" dirty="0">
                <a:solidFill>
                  <a:schemeClr val="bg1"/>
                </a:solidFill>
              </a:rPr>
              <a:t>2) </a:t>
            </a:r>
            <a:r>
              <a:rPr lang="ru-RU" sz="2100" b="1" dirty="0" smtClean="0">
                <a:solidFill>
                  <a:schemeClr val="bg1"/>
                </a:solidFill>
              </a:rPr>
              <a:t>пальма, 3) кипарис), </a:t>
            </a:r>
            <a:r>
              <a:rPr lang="ru-RU" sz="2100" b="1" dirty="0">
                <a:solidFill>
                  <a:schemeClr val="bg1"/>
                </a:solidFill>
              </a:rPr>
              <a:t>4) </a:t>
            </a:r>
            <a:r>
              <a:rPr lang="ru-RU" sz="2100" b="1" u="sng" dirty="0" smtClean="0">
                <a:solidFill>
                  <a:schemeClr val="bg1"/>
                </a:solidFill>
              </a:rPr>
              <a:t>анчар</a:t>
            </a:r>
            <a:endParaRPr lang="ru-RU" sz="2100" b="1" dirty="0">
              <a:solidFill>
                <a:schemeClr val="bg1"/>
              </a:solidFill>
            </a:endParaRPr>
          </a:p>
          <a:p>
            <a:r>
              <a:rPr lang="ru-RU" sz="2100" b="1" dirty="0"/>
              <a:t> </a:t>
            </a:r>
          </a:p>
          <a:p>
            <a:r>
              <a:rPr lang="ru-RU" sz="2100" b="1" i="1" dirty="0" smtClean="0">
                <a:solidFill>
                  <a:srgbClr val="7030A0"/>
                </a:solidFill>
              </a:rPr>
              <a:t>Какой из фруктов не является цитрусовым?:</a:t>
            </a:r>
            <a:endParaRPr lang="ru-RU" sz="2100" b="1" dirty="0">
              <a:solidFill>
                <a:srgbClr val="7030A0"/>
              </a:solidFill>
            </a:endParaRPr>
          </a:p>
          <a:p>
            <a:r>
              <a:rPr lang="ru-RU" sz="2100" b="1" dirty="0">
                <a:solidFill>
                  <a:schemeClr val="bg1"/>
                </a:solidFill>
              </a:rPr>
              <a:t>1) </a:t>
            </a:r>
            <a:r>
              <a:rPr lang="ru-RU" sz="2100" b="1" u="sng" dirty="0" smtClean="0">
                <a:solidFill>
                  <a:schemeClr val="bg1"/>
                </a:solidFill>
              </a:rPr>
              <a:t>фейхоа</a:t>
            </a:r>
            <a:r>
              <a:rPr lang="ru-RU" sz="2100" b="1" dirty="0" smtClean="0">
                <a:solidFill>
                  <a:schemeClr val="bg1"/>
                </a:solidFill>
              </a:rPr>
              <a:t>, </a:t>
            </a:r>
            <a:r>
              <a:rPr lang="ru-RU" sz="2100" b="1" dirty="0">
                <a:solidFill>
                  <a:schemeClr val="bg1"/>
                </a:solidFill>
              </a:rPr>
              <a:t>2) </a:t>
            </a:r>
            <a:r>
              <a:rPr lang="ru-RU" sz="2100" b="1" dirty="0" smtClean="0">
                <a:solidFill>
                  <a:schemeClr val="bg1"/>
                </a:solidFill>
              </a:rPr>
              <a:t>апельсин,  3)мандарин,  4)</a:t>
            </a:r>
            <a:r>
              <a:rPr lang="ru-RU" sz="2100" b="1" dirty="0" err="1" smtClean="0">
                <a:solidFill>
                  <a:schemeClr val="bg1"/>
                </a:solidFill>
              </a:rPr>
              <a:t>грейфрут</a:t>
            </a:r>
            <a:endParaRPr lang="ru-RU" sz="2100" b="1" dirty="0">
              <a:solidFill>
                <a:schemeClr val="bg1"/>
              </a:solidFill>
            </a:endParaRPr>
          </a:p>
          <a:p>
            <a:pPr>
              <a:buNone/>
            </a:pPr>
            <a:endParaRPr lang="ru-RU" sz="3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24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 (Выбор ответа)</a:t>
            </a:r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(продолжение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70000" lnSpcReduction="20000"/>
          </a:bodyPr>
          <a:lstStyle/>
          <a:p>
            <a:r>
              <a:rPr lang="ru-RU" sz="51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solidFill>
                  <a:srgbClr val="7030A0"/>
                </a:solidFill>
              </a:rPr>
              <a:t>5.Кто такие «</a:t>
            </a:r>
            <a:r>
              <a:rPr lang="ru-RU" sz="2400" b="1" i="1" dirty="0" err="1" smtClean="0">
                <a:solidFill>
                  <a:srgbClr val="7030A0"/>
                </a:solidFill>
              </a:rPr>
              <a:t>камышовки</a:t>
            </a:r>
            <a:r>
              <a:rPr lang="ru-RU" sz="2400" b="1" i="1" dirty="0" smtClean="0">
                <a:solidFill>
                  <a:srgbClr val="7030A0"/>
                </a:solidFill>
              </a:rPr>
              <a:t>»?:</a:t>
            </a:r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1)мыши, </a:t>
            </a:r>
            <a:r>
              <a:rPr lang="ru-RU" sz="2400" b="1" dirty="0">
                <a:solidFill>
                  <a:schemeClr val="bg1"/>
                </a:solidFill>
              </a:rPr>
              <a:t>2) </a:t>
            </a:r>
            <a:r>
              <a:rPr lang="ru-RU" sz="2400" b="1" dirty="0" smtClean="0">
                <a:solidFill>
                  <a:schemeClr val="bg1"/>
                </a:solidFill>
              </a:rPr>
              <a:t>гусеницы, 3)черепахи, </a:t>
            </a:r>
            <a:r>
              <a:rPr lang="ru-RU" sz="2400" b="1" dirty="0">
                <a:solidFill>
                  <a:schemeClr val="bg1"/>
                </a:solidFill>
              </a:rPr>
              <a:t>4) </a:t>
            </a:r>
            <a:r>
              <a:rPr lang="ru-RU" sz="2400" b="1" u="sng" dirty="0" smtClean="0">
                <a:solidFill>
                  <a:schemeClr val="bg1"/>
                </a:solidFill>
              </a:rPr>
              <a:t>птицы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 </a:t>
            </a:r>
            <a:r>
              <a:rPr lang="ru-RU" sz="2400" b="1" i="1" dirty="0" smtClean="0">
                <a:solidFill>
                  <a:srgbClr val="7030A0"/>
                </a:solidFill>
              </a:rPr>
              <a:t>6.Кто из этих животных является рыбой?</a:t>
            </a:r>
            <a:r>
              <a:rPr lang="ru-RU" sz="2400" b="1" i="1" dirty="0" smtClean="0"/>
              <a:t>:</a:t>
            </a:r>
            <a:endParaRPr lang="ru-RU" sz="2400" b="1" dirty="0"/>
          </a:p>
          <a:p>
            <a:r>
              <a:rPr lang="ru-RU" sz="2400" b="1" dirty="0">
                <a:solidFill>
                  <a:schemeClr val="bg1"/>
                </a:solidFill>
              </a:rPr>
              <a:t>1) </a:t>
            </a:r>
            <a:r>
              <a:rPr lang="ru-RU" sz="2400" b="1" dirty="0" smtClean="0">
                <a:solidFill>
                  <a:schemeClr val="bg1"/>
                </a:solidFill>
              </a:rPr>
              <a:t>морские ежи, </a:t>
            </a:r>
            <a:r>
              <a:rPr lang="ru-RU" sz="2400" b="1" dirty="0">
                <a:solidFill>
                  <a:schemeClr val="bg1"/>
                </a:solidFill>
              </a:rPr>
              <a:t>2) </a:t>
            </a:r>
            <a:r>
              <a:rPr lang="ru-RU" sz="2400" b="1" u="sng" dirty="0" smtClean="0">
                <a:solidFill>
                  <a:schemeClr val="bg1"/>
                </a:solidFill>
              </a:rPr>
              <a:t>морские коньки</a:t>
            </a:r>
            <a:r>
              <a:rPr lang="ru-RU" sz="2400" b="1" dirty="0" smtClean="0">
                <a:solidFill>
                  <a:schemeClr val="bg1"/>
                </a:solidFill>
              </a:rPr>
              <a:t>, 3)морские жёлуди, 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4</a:t>
            </a:r>
            <a:r>
              <a:rPr lang="ru-RU" sz="2400" b="1" dirty="0">
                <a:solidFill>
                  <a:schemeClr val="bg1"/>
                </a:solidFill>
              </a:rPr>
              <a:t>) </a:t>
            </a:r>
            <a:r>
              <a:rPr lang="ru-RU" sz="2400" b="1" dirty="0" smtClean="0">
                <a:solidFill>
                  <a:schemeClr val="bg1"/>
                </a:solidFill>
              </a:rPr>
              <a:t>морские звёзды</a:t>
            </a:r>
          </a:p>
          <a:p>
            <a:endParaRPr lang="ru-RU" sz="2400" b="1" dirty="0">
              <a:solidFill>
                <a:schemeClr val="bg1"/>
              </a:solidFill>
            </a:endParaRPr>
          </a:p>
          <a:p>
            <a:r>
              <a:rPr lang="ru-RU" sz="2400" b="1" dirty="0"/>
              <a:t> </a:t>
            </a:r>
            <a:r>
              <a:rPr lang="ru-RU" sz="2400" b="1" i="1" dirty="0" smtClean="0">
                <a:solidFill>
                  <a:srgbClr val="7030A0"/>
                </a:solidFill>
              </a:rPr>
              <a:t>7.Кто из животных семейства кошачьих имеет полосатую окраску?</a:t>
            </a:r>
            <a:endParaRPr lang="ru-RU" sz="2400" b="1" dirty="0"/>
          </a:p>
          <a:p>
            <a:r>
              <a:rPr lang="ru-RU" sz="2400" b="1" dirty="0">
                <a:solidFill>
                  <a:schemeClr val="bg1"/>
                </a:solidFill>
              </a:rPr>
              <a:t>1) </a:t>
            </a:r>
            <a:r>
              <a:rPr lang="ru-RU" sz="2400" b="1" dirty="0" smtClean="0">
                <a:solidFill>
                  <a:schemeClr val="bg1"/>
                </a:solidFill>
              </a:rPr>
              <a:t>гепард, </a:t>
            </a:r>
            <a:r>
              <a:rPr lang="ru-RU" sz="2400" b="1" dirty="0">
                <a:solidFill>
                  <a:schemeClr val="bg1"/>
                </a:solidFill>
              </a:rPr>
              <a:t>2) </a:t>
            </a:r>
            <a:r>
              <a:rPr lang="ru-RU" sz="2400" b="1" dirty="0" smtClean="0">
                <a:solidFill>
                  <a:schemeClr val="bg1"/>
                </a:solidFill>
              </a:rPr>
              <a:t>леопард, 3) ягуар, </a:t>
            </a:r>
            <a:r>
              <a:rPr lang="ru-RU" sz="2400" b="1" dirty="0">
                <a:solidFill>
                  <a:schemeClr val="bg1"/>
                </a:solidFill>
              </a:rPr>
              <a:t>4) </a:t>
            </a:r>
            <a:r>
              <a:rPr lang="ru-RU" sz="2400" b="1" u="sng" dirty="0" smtClean="0">
                <a:solidFill>
                  <a:schemeClr val="bg1"/>
                </a:solidFill>
              </a:rPr>
              <a:t>тигр</a:t>
            </a:r>
          </a:p>
          <a:p>
            <a:endParaRPr lang="ru-RU" sz="2400" b="1" u="sng" dirty="0" smtClean="0">
              <a:solidFill>
                <a:schemeClr val="bg1"/>
              </a:solidFill>
            </a:endParaRPr>
          </a:p>
          <a:p>
            <a:r>
              <a:rPr lang="ru-RU" sz="2400" b="1" dirty="0" smtClean="0">
                <a:solidFill>
                  <a:srgbClr val="7030A0"/>
                </a:solidFill>
              </a:rPr>
              <a:t>8. </a:t>
            </a:r>
            <a:r>
              <a:rPr lang="ru-RU" sz="2400" b="1" i="1" dirty="0" smtClean="0">
                <a:solidFill>
                  <a:srgbClr val="7030A0"/>
                </a:solidFill>
              </a:rPr>
              <a:t>Какие из этих животных не называются (не бывают) летающими?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1). Лягушки, 2)рыбы, 3)собаки, 4) </a:t>
            </a:r>
            <a:r>
              <a:rPr lang="ru-RU" sz="2400" b="1" i="1" u="sng" dirty="0" smtClean="0">
                <a:solidFill>
                  <a:schemeClr val="bg1"/>
                </a:solidFill>
              </a:rPr>
              <a:t>зайцы</a:t>
            </a:r>
            <a:endParaRPr lang="ru-RU" sz="2400" b="1" i="1" u="sng" dirty="0">
              <a:solidFill>
                <a:schemeClr val="bg1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 </a:t>
            </a:r>
          </a:p>
          <a:p>
            <a:pPr>
              <a:buNone/>
            </a:pP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Тест (Выбор ответа) </a:t>
            </a:r>
            <a:r>
              <a:rPr lang="ru-RU" sz="1800" b="1" i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68552"/>
          </a:xfrm>
        </p:spPr>
        <p:txBody>
          <a:bodyPr>
            <a:normAutofit fontScale="92500" lnSpcReduction="20000"/>
          </a:bodyPr>
          <a:lstStyle/>
          <a:p>
            <a:endParaRPr lang="ru-RU" b="1" i="1" dirty="0" smtClean="0"/>
          </a:p>
          <a:p>
            <a:endParaRPr lang="ru-RU" b="1" i="1" dirty="0"/>
          </a:p>
          <a:p>
            <a:r>
              <a:rPr lang="ru-RU" b="1" i="1" dirty="0" smtClean="0">
                <a:solidFill>
                  <a:srgbClr val="7030A0"/>
                </a:solidFill>
              </a:rPr>
              <a:t>9. Какое дерево </a:t>
            </a:r>
            <a:r>
              <a:rPr lang="ru-RU" sz="2800" b="1" i="1" dirty="0" smtClean="0">
                <a:solidFill>
                  <a:srgbClr val="7030A0"/>
                </a:solidFill>
              </a:rPr>
              <a:t>не</a:t>
            </a:r>
            <a:r>
              <a:rPr lang="ru-RU" b="1" i="1" dirty="0" smtClean="0">
                <a:solidFill>
                  <a:srgbClr val="7030A0"/>
                </a:solidFill>
              </a:rPr>
              <a:t> существует?: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1) </a:t>
            </a:r>
            <a:r>
              <a:rPr lang="ru-RU" b="1" u="sng" dirty="0" smtClean="0">
                <a:solidFill>
                  <a:schemeClr val="bg1"/>
                </a:solidFill>
              </a:rPr>
              <a:t>рисовое</a:t>
            </a:r>
            <a:r>
              <a:rPr lang="ru-RU" b="1" dirty="0" smtClean="0">
                <a:solidFill>
                  <a:schemeClr val="bg1"/>
                </a:solidFill>
              </a:rPr>
              <a:t>, 2)железное, 3)мыльное, 4)хлебное</a:t>
            </a: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 </a:t>
            </a:r>
            <a:r>
              <a:rPr lang="ru-RU" b="1" i="1" dirty="0" smtClean="0">
                <a:solidFill>
                  <a:srgbClr val="7030A0"/>
                </a:solidFill>
              </a:rPr>
              <a:t>10.Какое из этих названий одновременно обозначает и птицу, и растение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chemeClr val="bg1"/>
                </a:solidFill>
              </a:rPr>
              <a:t>1)борщевик, 2)</a:t>
            </a:r>
            <a:r>
              <a:rPr lang="ru-RU" b="1" u="sng" dirty="0" smtClean="0">
                <a:solidFill>
                  <a:schemeClr val="bg1"/>
                </a:solidFill>
              </a:rPr>
              <a:t>бородач</a:t>
            </a:r>
            <a:r>
              <a:rPr lang="ru-RU" b="1" dirty="0" smtClean="0">
                <a:solidFill>
                  <a:schemeClr val="bg1"/>
                </a:solidFill>
              </a:rPr>
              <a:t>, 3)боярышник,  4) бодяк</a:t>
            </a:r>
          </a:p>
          <a:p>
            <a:endParaRPr lang="ru-RU" b="1" dirty="0">
              <a:solidFill>
                <a:schemeClr val="bg1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11. Как называется книга, в которой собраны сведения об исчезающих видах животных и растений?: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>
                <a:solidFill>
                  <a:schemeClr val="bg1"/>
                </a:solidFill>
              </a:rPr>
              <a:t>1</a:t>
            </a:r>
            <a:r>
              <a:rPr lang="ru-RU" b="1" dirty="0" smtClean="0">
                <a:solidFill>
                  <a:schemeClr val="bg1"/>
                </a:solidFill>
              </a:rPr>
              <a:t>)</a:t>
            </a:r>
            <a:r>
              <a:rPr lang="ru-RU" b="1" u="sng" dirty="0" smtClean="0">
                <a:solidFill>
                  <a:schemeClr val="bg1"/>
                </a:solidFill>
              </a:rPr>
              <a:t> красная</a:t>
            </a:r>
            <a:r>
              <a:rPr lang="ru-RU" b="1" dirty="0" smtClean="0">
                <a:solidFill>
                  <a:schemeClr val="bg1"/>
                </a:solidFill>
              </a:rPr>
              <a:t>, </a:t>
            </a:r>
            <a:r>
              <a:rPr lang="ru-RU" b="1" dirty="0">
                <a:solidFill>
                  <a:schemeClr val="bg1"/>
                </a:solidFill>
              </a:rPr>
              <a:t>2</a:t>
            </a:r>
            <a:r>
              <a:rPr lang="ru-RU" b="1" dirty="0" smtClean="0">
                <a:solidFill>
                  <a:schemeClr val="bg1"/>
                </a:solidFill>
              </a:rPr>
              <a:t>) синяя, </a:t>
            </a:r>
            <a:r>
              <a:rPr lang="ru-RU" b="1" dirty="0">
                <a:solidFill>
                  <a:schemeClr val="bg1"/>
                </a:solidFill>
              </a:rPr>
              <a:t>3) </a:t>
            </a:r>
            <a:r>
              <a:rPr lang="ru-RU" b="1" dirty="0" smtClean="0">
                <a:solidFill>
                  <a:schemeClr val="bg1"/>
                </a:solidFill>
              </a:rPr>
              <a:t>зелёная, 4) жёлтая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ru-RU" b="1" dirty="0"/>
              <a:t> </a:t>
            </a:r>
          </a:p>
          <a:p>
            <a:pPr>
              <a:buNone/>
            </a:pPr>
            <a:endParaRPr lang="ru-RU" sz="3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764704"/>
            <a:ext cx="7639000" cy="5255096"/>
          </a:xfrm>
        </p:spPr>
        <p:txBody>
          <a:bodyPr>
            <a:normAutofit fontScale="90000"/>
          </a:bodyPr>
          <a:lstStyle/>
          <a:p>
            <a:r>
              <a:rPr lang="ru-RU" sz="2700" b="1" dirty="0">
                <a:solidFill>
                  <a:srgbClr val="7030A0"/>
                </a:solidFill>
              </a:rPr>
              <a:t>2 раунд. </a:t>
            </a:r>
            <a:r>
              <a:rPr lang="ru-RU" sz="2700" b="1" dirty="0" smtClean="0">
                <a:solidFill>
                  <a:srgbClr val="7030A0"/>
                </a:solidFill>
              </a:rPr>
              <a:t>   </a:t>
            </a:r>
            <a:r>
              <a:rPr lang="ru-RU" sz="2700" b="1" u="sng" dirty="0" smtClean="0">
                <a:solidFill>
                  <a:srgbClr val="7030A0"/>
                </a:solidFill>
              </a:rPr>
              <a:t>Вспомните Послови</a:t>
            </a:r>
            <a:r>
              <a:rPr lang="ru-RU" sz="2400" b="1" u="sng" dirty="0" smtClean="0">
                <a:solidFill>
                  <a:srgbClr val="7030A0"/>
                </a:solidFill>
              </a:rPr>
              <a:t>цы (с упоминанием животных)</a:t>
            </a:r>
            <a:r>
              <a:rPr lang="ru-RU" sz="1600" b="1" dirty="0" smtClean="0">
                <a:solidFill>
                  <a:schemeClr val="bg1"/>
                </a:solidFill>
              </a:rPr>
              <a:t>,</a:t>
            </a:r>
            <a:r>
              <a:rPr lang="ru-RU" sz="1600" b="1" dirty="0" smtClean="0"/>
              <a:t> </a:t>
            </a:r>
            <a:r>
              <a:rPr lang="ru-RU" sz="2200" b="1" u="sng" dirty="0" smtClean="0">
                <a:solidFill>
                  <a:srgbClr val="7030A0"/>
                </a:solidFill>
              </a:rPr>
              <a:t>объясните смысл пословиц</a:t>
            </a:r>
            <a:r>
              <a:rPr lang="ru-RU" sz="2200" b="1" dirty="0" smtClean="0">
                <a:solidFill>
                  <a:srgbClr val="7030A0"/>
                </a:solidFill>
              </a:rPr>
              <a:t/>
            </a:r>
            <a:br>
              <a:rPr lang="ru-RU" sz="2200" b="1" dirty="0" smtClean="0">
                <a:solidFill>
                  <a:srgbClr val="7030A0"/>
                </a:solidFill>
              </a:rPr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b="1" u="sng" dirty="0">
                <a:solidFill>
                  <a:srgbClr val="0070C0"/>
                </a:solidFill>
              </a:rPr>
              <a:t>Вставить пропущенное слово</a:t>
            </a:r>
            <a:r>
              <a:rPr lang="ru-RU" sz="1600" b="1" dirty="0"/>
              <a:t/>
            </a:r>
            <a:br>
              <a:rPr lang="ru-RU" sz="1600" b="1" dirty="0"/>
            </a:br>
            <a:r>
              <a:rPr lang="ru-RU" sz="1600" b="1" dirty="0"/>
              <a:t> </a:t>
            </a:r>
            <a:br>
              <a:rPr lang="ru-RU" sz="1600" b="1" dirty="0"/>
            </a:b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ru-RU" sz="1800" b="1" dirty="0" smtClean="0">
                <a:solidFill>
                  <a:schemeClr val="accent6">
                    <a:lumMod val="50000"/>
                  </a:schemeClr>
                </a:solidFill>
              </a:rPr>
              <a:t>) лучше …………в руках, чем журавль в небе                   </a:t>
            </a:r>
            <a:r>
              <a:rPr lang="ru-RU" sz="1800" b="1" i="1" u="sng" dirty="0" smtClean="0">
                <a:solidFill>
                  <a:schemeClr val="accent6">
                    <a:lumMod val="50000"/>
                  </a:schemeClr>
                </a:solidFill>
              </a:rPr>
              <a:t>синица</a:t>
            </a:r>
            <a:r>
              <a:rPr lang="ru-RU" sz="1800" b="1" i="1" dirty="0" smtClean="0">
                <a:solidFill>
                  <a:schemeClr val="accent6">
                    <a:lumMod val="50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>
                <a:solidFill>
                  <a:srgbClr val="002060"/>
                </a:solidFill>
              </a:rPr>
              <a:t>2</a:t>
            </a:r>
            <a:r>
              <a:rPr lang="ru-RU" sz="1800" b="1" dirty="0" smtClean="0">
                <a:solidFill>
                  <a:srgbClr val="002060"/>
                </a:solidFill>
              </a:rPr>
              <a:t>)</a:t>
            </a:r>
            <a:r>
              <a:rPr lang="ru-RU" b="1" dirty="0"/>
              <a:t> </a:t>
            </a:r>
            <a:r>
              <a:rPr lang="ru-RU" sz="1800" b="1" dirty="0">
                <a:solidFill>
                  <a:srgbClr val="7030A0"/>
                </a:solidFill>
              </a:rPr>
              <a:t>Сколько волка ни корми, он все в </a:t>
            </a:r>
            <a:r>
              <a:rPr lang="ru-RU" sz="1800" b="1" dirty="0" smtClean="0">
                <a:solidFill>
                  <a:srgbClr val="7030A0"/>
                </a:solidFill>
              </a:rPr>
              <a:t>……….. </a:t>
            </a:r>
            <a:r>
              <a:rPr lang="ru-RU" sz="1800" b="1" dirty="0" smtClean="0">
                <a:solidFill>
                  <a:srgbClr val="7030A0"/>
                </a:solidFill>
              </a:rPr>
              <a:t>Смотрит    </a:t>
            </a:r>
            <a:r>
              <a:rPr lang="ru-RU" sz="1800" b="1" i="1" u="sng" dirty="0" smtClean="0">
                <a:solidFill>
                  <a:srgbClr val="002060"/>
                </a:solidFill>
              </a:rPr>
              <a:t>лес</a:t>
            </a:r>
            <a:r>
              <a:rPr lang="ru-RU" sz="1800" b="1" i="1" dirty="0" smtClean="0">
                <a:solidFill>
                  <a:srgbClr val="002060"/>
                </a:solidFill>
              </a:rPr>
              <a:t/>
            </a:r>
            <a:br>
              <a:rPr lang="ru-RU" sz="1800" b="1" i="1" dirty="0" smtClean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rgbClr val="002060"/>
                </a:solidFill>
              </a:rPr>
              <a:t/>
            </a:r>
            <a:br>
              <a:rPr lang="ru-RU" sz="1800" b="1" dirty="0">
                <a:solidFill>
                  <a:srgbClr val="002060"/>
                </a:solidFill>
              </a:rPr>
            </a:b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) Близ </a:t>
            </a: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>своей ………….лиса на промысел не ходит    </a:t>
            </a:r>
            <a:r>
              <a:rPr lang="ru-RU" sz="1800" b="1" dirty="0" smtClean="0">
                <a:solidFill>
                  <a:schemeClr val="accent4">
                    <a:lumMod val="50000"/>
                  </a:schemeClr>
                </a:solidFill>
              </a:rPr>
              <a:t>     </a:t>
            </a:r>
            <a:r>
              <a:rPr lang="ru-RU" sz="1800" b="1" i="1" u="sng" dirty="0" smtClean="0">
                <a:solidFill>
                  <a:schemeClr val="accent4">
                    <a:lumMod val="50000"/>
                  </a:schemeClr>
                </a:solidFill>
              </a:rPr>
              <a:t>норы</a:t>
            </a:r>
            <a: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sz="1800" b="1" dirty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1800" b="1" dirty="0" smtClean="0">
                <a:solidFill>
                  <a:srgbClr val="002060"/>
                </a:solidFill>
              </a:rPr>
              <a:t>4) Знает  кошка, чьё …………..съела                                        </a:t>
            </a:r>
            <a:r>
              <a:rPr lang="ru-RU" sz="1800" b="1" i="1" u="sng" dirty="0" smtClean="0">
                <a:solidFill>
                  <a:srgbClr val="002060"/>
                </a:solidFill>
              </a:rPr>
              <a:t>мясо</a:t>
            </a:r>
            <a: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1800" b="1" i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b="1" dirty="0"/>
              <a:t/>
            </a:r>
            <a:br>
              <a:rPr lang="ru-RU" sz="1800" b="1" dirty="0"/>
            </a:b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5) видя ………………., мышь забыла и про ложку               кошку</a:t>
            </a:r>
            <a:b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</a:br>
            <a:endParaRPr lang="ru-RU" sz="1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5373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раунд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7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Викторина</a:t>
            </a:r>
            <a:r>
              <a:rPr lang="ru-RU" sz="2700" dirty="0" smtClean="0"/>
              <a:t/>
            </a:r>
            <a:br>
              <a:rPr lang="ru-RU" sz="2700" dirty="0" smtClean="0"/>
            </a:br>
            <a:endParaRPr lang="ru-RU" sz="27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1) Кто такие москиты?      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комары</a:t>
            </a:r>
            <a:endParaRPr lang="ru-RU" sz="2400" b="1" dirty="0">
              <a:solidFill>
                <a:srgbClr val="7030A0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2) Кого называют приматами?     </a:t>
            </a:r>
            <a:r>
              <a:rPr lang="ru-RU" sz="2400" b="1" i="1" dirty="0" smtClean="0">
                <a:solidFill>
                  <a:srgbClr val="7030A0"/>
                </a:solidFill>
              </a:rPr>
              <a:t>обезьян</a:t>
            </a:r>
          </a:p>
          <a:p>
            <a:r>
              <a:rPr lang="ru-RU" sz="2400" b="1" dirty="0" smtClean="0">
                <a:solidFill>
                  <a:schemeClr val="bg1"/>
                </a:solidFill>
              </a:rPr>
              <a:t>3) Цветок называется   </a:t>
            </a:r>
            <a:r>
              <a:rPr lang="ru-RU" sz="2400" b="1" dirty="0" smtClean="0">
                <a:solidFill>
                  <a:schemeClr val="bg1"/>
                </a:solidFill>
              </a:rPr>
              <a:t>             </a:t>
            </a:r>
            <a:r>
              <a:rPr lang="ru-RU" sz="2400" b="1" dirty="0" smtClean="0">
                <a:solidFill>
                  <a:srgbClr val="7030A0"/>
                </a:solidFill>
              </a:rPr>
              <a:t>анютины</a:t>
            </a:r>
            <a:r>
              <a:rPr lang="ru-RU" sz="2400" b="1" dirty="0" smtClean="0">
                <a:solidFill>
                  <a:schemeClr val="bg1"/>
                </a:solidFill>
              </a:rPr>
              <a:t>   </a:t>
            </a:r>
            <a:r>
              <a:rPr lang="ru-RU" sz="2400" b="1" i="1" dirty="0" smtClean="0">
                <a:solidFill>
                  <a:schemeClr val="bg1"/>
                </a:solidFill>
              </a:rPr>
              <a:t>глазки</a:t>
            </a:r>
            <a:endParaRPr lang="ru-RU" sz="2400" b="1" i="1" dirty="0" smtClean="0">
              <a:solidFill>
                <a:schemeClr val="bg1"/>
              </a:solidFill>
            </a:endParaRPr>
          </a:p>
          <a:p>
            <a:r>
              <a:rPr lang="ru-RU" sz="2400" b="1" dirty="0" smtClean="0">
                <a:solidFill>
                  <a:schemeClr val="bg1"/>
                </a:solidFill>
              </a:rPr>
              <a:t>4) трюфель- это что?    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съедобный гриб </a:t>
            </a:r>
          </a:p>
          <a:p>
            <a:pPr>
              <a:buNone/>
            </a:pPr>
            <a:r>
              <a:rPr lang="ru-RU" sz="2400" b="1" i="1" dirty="0" smtClean="0">
                <a:solidFill>
                  <a:srgbClr val="7030A0"/>
                </a:solidFill>
              </a:rPr>
              <a:t>                                                                (подземный)</a:t>
            </a:r>
          </a:p>
          <a:p>
            <a:r>
              <a:rPr lang="ru-RU" sz="2400" b="1" i="1" dirty="0" smtClean="0">
                <a:solidFill>
                  <a:schemeClr val="bg1"/>
                </a:solidFill>
              </a:rPr>
              <a:t>5) временное или постоянное убежище, создаваемое животными в почве, древесине, снегу, горных породах                   </a:t>
            </a:r>
            <a:r>
              <a:rPr lang="ru-RU" sz="2400" b="1" i="1" dirty="0" smtClean="0">
                <a:solidFill>
                  <a:srgbClr val="7030A0"/>
                </a:solidFill>
              </a:rPr>
              <a:t>нора</a:t>
            </a:r>
            <a:endParaRPr lang="ru-RU" sz="2400" b="1" i="1" dirty="0">
              <a:solidFill>
                <a:srgbClr val="7030A0"/>
              </a:solidFill>
            </a:endParaRP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b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100" b="1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Определите животное</a:t>
            </a:r>
            <a:r>
              <a:rPr lang="ru-RU" sz="3100" dirty="0"/>
              <a:t/>
            </a:r>
            <a:br>
              <a:rPr lang="ru-RU" sz="3100" dirty="0"/>
            </a:br>
            <a:endParaRPr lang="ru-RU" sz="3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1) животное, имеющее 5 продольных полосок на спине</a:t>
            </a:r>
          </a:p>
          <a:p>
            <a:r>
              <a:rPr lang="ru-RU" b="1" dirty="0">
                <a:solidFill>
                  <a:srgbClr val="7030A0"/>
                </a:solidFill>
              </a:rPr>
              <a:t> </a:t>
            </a:r>
            <a:r>
              <a:rPr lang="ru-RU" b="1" dirty="0" smtClean="0">
                <a:solidFill>
                  <a:srgbClr val="7030A0"/>
                </a:solidFill>
              </a:rPr>
              <a:t>                                                   _ </a:t>
            </a:r>
            <a:r>
              <a:rPr lang="ru-RU" b="1" u="sng" dirty="0" smtClean="0">
                <a:solidFill>
                  <a:srgbClr val="7030A0"/>
                </a:solidFill>
              </a:rPr>
              <a:t>у</a:t>
            </a:r>
            <a:r>
              <a:rPr lang="ru-RU" b="1" dirty="0" smtClean="0">
                <a:solidFill>
                  <a:srgbClr val="7030A0"/>
                </a:solidFill>
              </a:rPr>
              <a:t> _  </a:t>
            </a:r>
            <a:r>
              <a:rPr lang="ru-RU" b="1" u="sng" dirty="0" err="1" smtClean="0">
                <a:solidFill>
                  <a:srgbClr val="7030A0"/>
                </a:solidFill>
              </a:rPr>
              <a:t>у</a:t>
            </a:r>
            <a:r>
              <a:rPr lang="ru-RU" b="1" dirty="0" smtClean="0">
                <a:solidFill>
                  <a:srgbClr val="7030A0"/>
                </a:solidFill>
              </a:rPr>
              <a:t> _ </a:t>
            </a:r>
            <a:r>
              <a:rPr lang="ru-RU" b="1" dirty="0">
                <a:solidFill>
                  <a:srgbClr val="7030A0"/>
                </a:solidFill>
              </a:rPr>
              <a:t>_ 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r>
              <a:rPr lang="ru-RU" b="1" u="sng" dirty="0" smtClean="0">
                <a:solidFill>
                  <a:srgbClr val="7030A0"/>
                </a:solidFill>
              </a:rPr>
              <a:t>у</a:t>
            </a:r>
            <a:r>
              <a:rPr lang="ru-RU" b="1" dirty="0" smtClean="0">
                <a:solidFill>
                  <a:srgbClr val="7030A0"/>
                </a:solidFill>
              </a:rPr>
              <a:t> _</a:t>
            </a:r>
          </a:p>
          <a:p>
            <a:r>
              <a:rPr lang="ru-RU" b="1" dirty="0">
                <a:solidFill>
                  <a:srgbClr val="7030A0"/>
                </a:solidFill>
              </a:rPr>
              <a:t> </a:t>
            </a:r>
            <a:r>
              <a:rPr lang="ru-RU" b="1" dirty="0" smtClean="0">
                <a:solidFill>
                  <a:srgbClr val="7030A0"/>
                </a:solidFill>
              </a:rPr>
              <a:t>                                                   б у р у н д у к</a:t>
            </a:r>
            <a:endParaRPr lang="ru-RU" b="1" dirty="0">
              <a:solidFill>
                <a:srgbClr val="7030A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2) большое животное, самое опасное в Африке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_ </a:t>
            </a:r>
            <a:r>
              <a:rPr lang="ru-RU" b="1" u="sng" dirty="0" smtClean="0">
                <a:solidFill>
                  <a:srgbClr val="002060"/>
                </a:solidFill>
              </a:rPr>
              <a:t>е</a:t>
            </a:r>
            <a:r>
              <a:rPr lang="ru-RU" b="1" dirty="0" smtClean="0">
                <a:solidFill>
                  <a:srgbClr val="002060"/>
                </a:solidFill>
              </a:rPr>
              <a:t> _ </a:t>
            </a:r>
            <a:r>
              <a:rPr lang="ru-RU" b="1" u="sng" dirty="0" err="1" smtClean="0">
                <a:solidFill>
                  <a:srgbClr val="002060"/>
                </a:solidFill>
              </a:rPr>
              <a:t>е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_ </a:t>
            </a:r>
            <a:r>
              <a:rPr lang="ru-RU" b="1" u="sng" dirty="0" smtClean="0">
                <a:solidFill>
                  <a:srgbClr val="002060"/>
                </a:solidFill>
              </a:rPr>
              <a:t>о</a:t>
            </a:r>
            <a:r>
              <a:rPr lang="ru-RU" b="1" dirty="0" smtClean="0">
                <a:solidFill>
                  <a:srgbClr val="002060"/>
                </a:solidFill>
              </a:rPr>
              <a:t> _</a:t>
            </a:r>
          </a:p>
          <a:p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б е г е м о т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7030A0"/>
                </a:solidFill>
              </a:rPr>
              <a:t> 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3) прыгающее животное, живущее в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Австралии_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    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 _ _  </a:t>
            </a:r>
            <a:r>
              <a:rPr lang="ru-RU" b="1" u="sng" dirty="0" err="1" smtClean="0">
                <a:solidFill>
                  <a:schemeClr val="accent3">
                    <a:lumMod val="75000"/>
                  </a:schemeClr>
                </a:solidFill>
              </a:rPr>
              <a:t>н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3">
                    <a:lumMod val="75000"/>
                  </a:schemeClr>
                </a:solidFill>
              </a:rPr>
              <a:t>_ _ </a:t>
            </a:r>
            <a:r>
              <a:rPr lang="ru-RU" b="1" u="sng" dirty="0" err="1" smtClean="0">
                <a:solidFill>
                  <a:schemeClr val="accent3">
                    <a:lumMod val="75000"/>
                  </a:schemeClr>
                </a:solidFill>
              </a:rPr>
              <a:t>р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_</a:t>
            </a:r>
          </a:p>
          <a:p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                       к е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н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г у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р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3">
                    <a:lumMod val="75000"/>
                  </a:schemeClr>
                </a:solidFill>
              </a:rPr>
              <a:t>у</a:t>
            </a:r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</a:rPr>
              <a:t>            </a:t>
            </a:r>
            <a:endParaRPr lang="ru-RU" sz="22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7855024" cy="547112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7030A0"/>
                </a:solidFill>
              </a:rPr>
              <a:t>5 раунд. </a:t>
            </a:r>
            <a:r>
              <a:rPr lang="ru-RU" sz="2400" b="1" u="sng" dirty="0" err="1" smtClean="0">
                <a:solidFill>
                  <a:srgbClr val="7030A0"/>
                </a:solidFill>
              </a:rPr>
              <a:t>Словословие</a:t>
            </a:r>
            <a:r>
              <a:rPr lang="ru-RU" sz="2400" b="1" dirty="0" smtClean="0">
                <a:solidFill>
                  <a:srgbClr val="7030A0"/>
                </a:solidFill>
              </a:rPr>
              <a:t/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dirty="0" smtClean="0">
                <a:solidFill>
                  <a:srgbClr val="7030A0"/>
                </a:solidFill>
              </a:rPr>
              <a:t/>
            </a:r>
            <a:br>
              <a:rPr lang="ru-RU" sz="2400" b="1" dirty="0" smtClean="0">
                <a:solidFill>
                  <a:srgbClr val="7030A0"/>
                </a:solidFill>
              </a:rPr>
            </a:br>
            <a:r>
              <a:rPr lang="ru-RU" sz="2400" b="1" i="1" u="sng" dirty="0" smtClean="0">
                <a:solidFill>
                  <a:srgbClr val="0070C0"/>
                </a:solidFill>
              </a:rPr>
              <a:t>Кто </a:t>
            </a:r>
            <a:r>
              <a:rPr lang="ru-RU" sz="2400" b="1" i="1" u="sng" dirty="0">
                <a:solidFill>
                  <a:srgbClr val="0070C0"/>
                </a:solidFill>
              </a:rPr>
              <a:t>больше составит слов из слова?</a:t>
            </a:r>
            <a:r>
              <a:rPr lang="ru-RU" sz="2400" dirty="0">
                <a:solidFill>
                  <a:srgbClr val="7030A0"/>
                </a:solidFill>
              </a:rPr>
              <a:t/>
            </a:r>
            <a:br>
              <a:rPr lang="ru-RU" sz="2400" dirty="0">
                <a:solidFill>
                  <a:srgbClr val="7030A0"/>
                </a:solidFill>
              </a:rPr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пустырник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sz="2200" b="1" dirty="0" smtClean="0">
                <a:solidFill>
                  <a:srgbClr val="002060"/>
                </a:solidFill>
              </a:rPr>
              <a:t>(</a:t>
            </a:r>
            <a:r>
              <a:rPr lang="ru-RU" sz="2200" b="1" i="1" dirty="0" smtClean="0">
                <a:solidFill>
                  <a:srgbClr val="002060"/>
                </a:solidFill>
              </a:rPr>
              <a:t>лекарственное растение)</a:t>
            </a:r>
            <a:r>
              <a:rPr lang="ru-RU" sz="2200" b="1" dirty="0">
                <a:solidFill>
                  <a:srgbClr val="002060"/>
                </a:solidFill>
              </a:rPr>
              <a:t/>
            </a:r>
            <a:br>
              <a:rPr lang="ru-RU" sz="2200" b="1" dirty="0">
                <a:solidFill>
                  <a:srgbClr val="002060"/>
                </a:solidFill>
              </a:rPr>
            </a:br>
            <a:r>
              <a:rPr lang="ru-RU" dirty="0"/>
              <a:t> </a:t>
            </a:r>
            <a:br>
              <a:rPr lang="ru-RU" dirty="0"/>
            </a:b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сыр, ус, сырник, куст, тур, турник,  Кит, рык, суп </a:t>
            </a:r>
            <a:r>
              <a:rPr lang="ru-RU" sz="1200" b="1" dirty="0" smtClean="0">
                <a:solidFill>
                  <a:schemeClr val="accent3">
                    <a:lumMod val="75000"/>
                  </a:schemeClr>
                </a:solidFill>
              </a:rPr>
              <a:t>и другие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  <a:endParaRPr lang="ru-RU" sz="18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5541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537D0B"/>
      </a:dk2>
      <a:lt2>
        <a:srgbClr val="A9E257"/>
      </a:lt2>
      <a:accent1>
        <a:srgbClr val="38540A"/>
      </a:accent1>
      <a:accent2>
        <a:srgbClr val="31A274"/>
      </a:accent2>
      <a:accent3>
        <a:srgbClr val="236073"/>
      </a:accent3>
      <a:accent4>
        <a:srgbClr val="6C4D90"/>
      </a:accent4>
      <a:accent5>
        <a:srgbClr val="983C27"/>
      </a:accent5>
      <a:accent6>
        <a:srgbClr val="CD811F"/>
      </a:accent6>
      <a:hlink>
        <a:srgbClr val="293F06"/>
      </a:hlink>
      <a:folHlink>
        <a:srgbClr val="68883A"/>
      </a:folHlink>
    </a:clrScheme>
    <a:fontScheme name="Сектор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9759155-7935-4C61-A06C-C04380D1B16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313</TotalTime>
  <Words>125</Words>
  <Application>Microsoft Office PowerPoint</Application>
  <PresentationFormat>Экран (4:3)</PresentationFormat>
  <Paragraphs>68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Сектор</vt:lpstr>
      <vt:lpstr>                       Интеллектуальная  игра    Живой мир </vt:lpstr>
      <vt:lpstr>Цели мероприятия:  -развивать любознательность, мыслительную деятельность, общий кругозор;  -воспитывать чувство солидарности;  -прививать интерес к  различным наукам  </vt:lpstr>
      <vt:lpstr> 1 раунд 1. Тест (выбор ответа) </vt:lpstr>
      <vt:lpstr>Тест (Выбор ответа) (продолжение)</vt:lpstr>
      <vt:lpstr>Тест (Выбор ответа) (продолжение)</vt:lpstr>
      <vt:lpstr>2 раунд.    Вспомните Пословицы (с упоминанием животных), объясните смысл пословиц  Вставить пропущенное слово   1) лучше …………в руках, чем журавль в небе                   синица  2) Сколько волка ни корми, он все в ……….. Смотрит    лес  3) Близ своей ………….лиса на промысел не ходит         норы  4) Знает  кошка, чьё …………..съела                                        мясо  5) видя ………………., мышь забыла и про ложку               кошку </vt:lpstr>
      <vt:lpstr> 3 раунд. Викторина </vt:lpstr>
      <vt:lpstr> 4 раунд. Определите животное </vt:lpstr>
      <vt:lpstr>5 раунд. Словословие  Кто больше составит слов из слова?    пустырник (лекарственное растение)   (сыр, ус, сырник, куст, тур, турник,  Кит, рык, суп и другие)</vt:lpstr>
      <vt:lpstr>ИСТОЧНИК:    С.И.Ожегов. Толковый словарь русского языка. Мир и образование, М,  2012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 игра   Любознательная слововерть</dc:title>
  <dc:creator>а</dc:creator>
  <cp:lastModifiedBy>а</cp:lastModifiedBy>
  <cp:revision>33</cp:revision>
  <dcterms:created xsi:type="dcterms:W3CDTF">2017-02-09T05:46:50Z</dcterms:created>
  <dcterms:modified xsi:type="dcterms:W3CDTF">2022-03-05T08:21:30Z</dcterms:modified>
</cp:coreProperties>
</file>