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8" r:id="rId2"/>
    <p:sldId id="261" r:id="rId3"/>
    <p:sldId id="262" r:id="rId4"/>
    <p:sldId id="263" r:id="rId5"/>
    <p:sldId id="260" r:id="rId6"/>
    <p:sldId id="267" r:id="rId7"/>
    <p:sldId id="271" r:id="rId8"/>
    <p:sldId id="272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81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5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0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60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33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4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8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78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3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05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gramota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6640" cy="273630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700" i="1" dirty="0" smtClean="0">
                <a:solidFill>
                  <a:srgbClr val="7030A0"/>
                </a:solidFill>
              </a:rPr>
              <a:t>лексическая игра</a:t>
            </a:r>
            <a:r>
              <a:rPr lang="ru-RU" sz="27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«Шкатулка знаний»</a:t>
            </a:r>
            <a:br>
              <a:rPr lang="ru-RU" sz="3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Ивановна,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классов,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игры: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быстроту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реакции,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наблюдательность,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смекалку,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воображение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ассоциативное, логическое  мышление,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память,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любознательность; 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расширять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общий кругозор;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777" y="260648"/>
            <a:ext cx="8229600" cy="1296144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Выберите одно слово из четырёх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556792"/>
            <a:ext cx="7404653" cy="45392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sz="2400" b="1" i="1" dirty="0" smtClean="0">
                <a:solidFill>
                  <a:schemeClr val="tx1"/>
                </a:solidFill>
              </a:rPr>
              <a:t>1. Лестное замечание в адрес кого-либо, похвала:</a:t>
            </a:r>
          </a:p>
          <a:p>
            <a:pPr marL="3429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1)компонент, 2) компромисс, 3) колонат, 4) </a:t>
            </a:r>
            <a:r>
              <a:rPr lang="ru-RU" sz="2400" b="1" u="sng" dirty="0" smtClean="0">
                <a:solidFill>
                  <a:srgbClr val="7030A0"/>
                </a:solidFill>
              </a:rPr>
              <a:t>комплимент</a:t>
            </a:r>
          </a:p>
          <a:p>
            <a:pPr marL="34290" indent="0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2.Расплаленная магма, извергаемая вулканом; после застывания превращается в твёрдую вулканическую горную породу:</a:t>
            </a:r>
          </a:p>
          <a:p>
            <a:pPr marL="3429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1) лавина, 2) </a:t>
            </a:r>
            <a:r>
              <a:rPr lang="ru-RU" sz="2400" b="1" u="sng" dirty="0" smtClean="0">
                <a:solidFill>
                  <a:srgbClr val="7030A0"/>
                </a:solidFill>
              </a:rPr>
              <a:t>лава</a:t>
            </a:r>
            <a:r>
              <a:rPr lang="ru-RU" sz="2400" b="1" dirty="0" smtClean="0">
                <a:solidFill>
                  <a:srgbClr val="7030A0"/>
                </a:solidFill>
              </a:rPr>
              <a:t>, 3) лагуна, 4) лаванда</a:t>
            </a:r>
          </a:p>
          <a:p>
            <a:pPr marL="34290" indent="0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3.Негодные старые вещи, всё бесполезное, ненужное</a:t>
            </a:r>
          </a:p>
          <a:p>
            <a:pPr marL="3429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1)хрящ, 2) хрущ, 3) хром,  4) </a:t>
            </a:r>
            <a:r>
              <a:rPr lang="ru-RU" sz="2400" b="1" u="sng" dirty="0" smtClean="0">
                <a:solidFill>
                  <a:srgbClr val="7030A0"/>
                </a:solidFill>
              </a:rPr>
              <a:t>хлам</a:t>
            </a:r>
          </a:p>
          <a:p>
            <a:pPr marL="34290" indent="0">
              <a:buNone/>
            </a:pPr>
            <a:r>
              <a:rPr lang="ru-RU" sz="2400" b="1" i="1" dirty="0" smtClean="0">
                <a:solidFill>
                  <a:schemeClr val="tx1"/>
                </a:solidFill>
              </a:rPr>
              <a:t>4.Засохший слой известкового, цементного или гипсового раствора с песком, употребляемый для отделки стен:</a:t>
            </a:r>
          </a:p>
          <a:p>
            <a:pPr marL="34290" indent="0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1) штиль, 2) </a:t>
            </a:r>
            <a:r>
              <a:rPr lang="ru-RU" sz="2400" b="1" u="sng" dirty="0" smtClean="0">
                <a:solidFill>
                  <a:srgbClr val="7030A0"/>
                </a:solidFill>
              </a:rPr>
              <a:t>штукатурка</a:t>
            </a:r>
            <a:r>
              <a:rPr lang="ru-RU" sz="2400" b="1" dirty="0" smtClean="0">
                <a:solidFill>
                  <a:srgbClr val="7030A0"/>
                </a:solidFill>
              </a:rPr>
              <a:t>, 3) штольня, 4) шуга 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39" cy="947192"/>
          </a:xfrm>
        </p:spPr>
        <p:txBody>
          <a:bodyPr>
            <a:normAutofit/>
          </a:bodyPr>
          <a:lstStyle/>
          <a:p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Выберите одно слово из четырёх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(продолжение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ru-RU" sz="2800" b="1" i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340768"/>
            <a:ext cx="7404653" cy="47552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5. Светильник, состоящий из палки, обмотанный с одной стороны, паклей, пропитанной горючим веществом: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1) фазис,  2) факир,  3) </a:t>
            </a:r>
            <a:r>
              <a:rPr lang="ru-RU" sz="2400" b="1" u="sng" dirty="0" smtClean="0">
                <a:solidFill>
                  <a:srgbClr val="7030A0"/>
                </a:solidFill>
              </a:rPr>
              <a:t>факел</a:t>
            </a:r>
            <a:r>
              <a:rPr lang="ru-RU" sz="2400" b="1" dirty="0" smtClean="0">
                <a:solidFill>
                  <a:srgbClr val="7030A0"/>
                </a:solidFill>
              </a:rPr>
              <a:t>,  4) фактор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6.Общее название всех видов изделий из обожжённой глины: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1</a:t>
            </a:r>
            <a:r>
              <a:rPr lang="ru-RU" sz="2400" b="1" dirty="0" smtClean="0">
                <a:solidFill>
                  <a:srgbClr val="7030A0"/>
                </a:solidFill>
              </a:rPr>
              <a:t>) кивер, 2) кератит,  3) кетгут,  4) </a:t>
            </a:r>
            <a:r>
              <a:rPr lang="ru-RU" sz="2400" b="1" u="sng" dirty="0" smtClean="0">
                <a:solidFill>
                  <a:srgbClr val="7030A0"/>
                </a:solidFill>
              </a:rPr>
              <a:t>керамика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7. Густая каша из кукурузной муки или крупы: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1)маслина, 2) </a:t>
            </a:r>
            <a:r>
              <a:rPr lang="ru-RU" sz="2400" b="1" u="sng" dirty="0" smtClean="0">
                <a:solidFill>
                  <a:srgbClr val="7030A0"/>
                </a:solidFill>
              </a:rPr>
              <a:t>мамалыга</a:t>
            </a:r>
            <a:r>
              <a:rPr lang="ru-RU" sz="2400" b="1" dirty="0" smtClean="0">
                <a:solidFill>
                  <a:srgbClr val="7030A0"/>
                </a:solidFill>
              </a:rPr>
              <a:t>, 3) мастика,  4) мансарда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8.Единица длины, применяемая в основном в морском деле: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1) </a:t>
            </a:r>
            <a:r>
              <a:rPr lang="ru-RU" sz="2400" b="1" u="sng" dirty="0" smtClean="0">
                <a:solidFill>
                  <a:srgbClr val="7030A0"/>
                </a:solidFill>
              </a:rPr>
              <a:t>миля</a:t>
            </a:r>
            <a:r>
              <a:rPr lang="ru-RU" sz="2400" b="1" dirty="0" smtClean="0">
                <a:solidFill>
                  <a:srgbClr val="7030A0"/>
                </a:solidFill>
              </a:rPr>
              <a:t>, 2) мистика, 3) матрица, 4) мимика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2.Вставьте пропущенное в пословице слово</a:t>
            </a:r>
            <a:endParaRPr lang="ru-RU" sz="31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 найти, легко  ……….          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потерять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ловца и зверь …………….         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бежит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Дома и ………… помогают              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стены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 ……………. нет  учения            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терпения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Близок ……………, да не укусишь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локоток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с возу упало, то и  …………… 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пропало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………......, так и откликнется   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аукнется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163216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Назовите одним словом:</a:t>
            </a:r>
            <a:b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772816"/>
            <a:ext cx="7404653" cy="4323184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1.Груз, вещи пассажиров, упакованные для отправки, </a:t>
            </a:r>
            <a:r>
              <a:rPr lang="ru-RU" b="1" dirty="0">
                <a:solidFill>
                  <a:srgbClr val="7030A0"/>
                </a:solidFill>
              </a:rPr>
              <a:t>перевозки                                                                               </a:t>
            </a:r>
            <a:r>
              <a:rPr lang="ru-RU" b="1" dirty="0" smtClean="0">
                <a:solidFill>
                  <a:srgbClr val="7030A0"/>
                </a:solidFill>
              </a:rPr>
              <a:t>      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багаж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2.Специально установленный режим питания 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диета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3.Вьющаяся или завитая прядь волос                    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локон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4.Башня с сигнальными огнями на берегу моря, на острове, в устье реки</a:t>
            </a:r>
            <a:r>
              <a:rPr lang="ru-RU" b="1" dirty="0" smtClean="0"/>
              <a:t>                                                                             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маяк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5.Как по-другому можно назвать эксперимент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опыт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6.Душистый, приятный запах                                     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аромат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7.Переносная радиостанция малой и средней мощности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рация</a:t>
            </a:r>
          </a:p>
          <a:p>
            <a:pPr marL="3429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8.Очищенный сахар в кусках                                                 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рафинад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Расшифруйте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" indent="0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1.Весь мир                 _ _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_ 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_ _ _ _</a:t>
            </a:r>
          </a:p>
          <a:p>
            <a:pPr marL="34290" indent="0"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в   с    е   л  е  н   </a:t>
            </a:r>
            <a:r>
              <a:rPr lang="ru-RU" sz="2200" b="1" dirty="0" err="1" smtClean="0">
                <a:solidFill>
                  <a:schemeClr val="accent1">
                    <a:lumMod val="50000"/>
                  </a:schemeClr>
                </a:solidFill>
              </a:rPr>
              <a:t>н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   а   я</a:t>
            </a:r>
          </a:p>
          <a:p>
            <a:pPr marL="34290" indent="0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2.Орудие для производства каких-либо работ</a:t>
            </a:r>
          </a:p>
          <a:p>
            <a:pPr marL="34290" indent="0">
              <a:buNone/>
            </a:pPr>
            <a:r>
              <a:rPr lang="ru-RU" sz="2800" dirty="0" smtClean="0"/>
              <a:t>                                         </a:t>
            </a:r>
            <a:r>
              <a:rPr lang="ru-RU" sz="2800" b="1" dirty="0" smtClean="0">
                <a:solidFill>
                  <a:srgbClr val="7030A0"/>
                </a:solidFill>
              </a:rPr>
              <a:t>_ </a:t>
            </a:r>
            <a:r>
              <a:rPr lang="ru-RU" sz="2800" b="1" dirty="0">
                <a:solidFill>
                  <a:srgbClr val="7030A0"/>
                </a:solidFill>
              </a:rPr>
              <a:t>_ </a:t>
            </a:r>
            <a:r>
              <a:rPr lang="ru-RU" sz="2800" b="1" u="sng" dirty="0" smtClean="0">
                <a:solidFill>
                  <a:srgbClr val="7030A0"/>
                </a:solidFill>
              </a:rPr>
              <a:t>с</a:t>
            </a:r>
            <a:r>
              <a:rPr lang="ru-RU" sz="2800" b="1" dirty="0" smtClean="0">
                <a:solidFill>
                  <a:srgbClr val="7030A0"/>
                </a:solidFill>
              </a:rPr>
              <a:t> _ </a:t>
            </a:r>
            <a:r>
              <a:rPr lang="ru-RU" sz="2800" b="1" dirty="0">
                <a:solidFill>
                  <a:srgbClr val="7030A0"/>
                </a:solidFill>
              </a:rPr>
              <a:t>_ _ _ </a:t>
            </a:r>
            <a:r>
              <a:rPr lang="ru-RU" sz="2800" b="1" u="sng" dirty="0" smtClean="0">
                <a:solidFill>
                  <a:srgbClr val="7030A0"/>
                </a:solidFill>
              </a:rPr>
              <a:t>е</a:t>
            </a:r>
            <a:r>
              <a:rPr lang="ru-RU" sz="2800" b="1" dirty="0" smtClean="0">
                <a:solidFill>
                  <a:srgbClr val="7030A0"/>
                </a:solidFill>
              </a:rPr>
              <a:t> _ </a:t>
            </a:r>
            <a:r>
              <a:rPr lang="ru-RU" sz="2800" b="1" dirty="0">
                <a:solidFill>
                  <a:srgbClr val="7030A0"/>
                </a:solidFill>
              </a:rPr>
              <a:t>_ 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pPr marL="34290" indent="0">
              <a:buNone/>
            </a:pPr>
            <a:r>
              <a:rPr lang="ru-RU" sz="2800" dirty="0" smtClean="0"/>
              <a:t>                                     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  н  с  т  р   у  м  е  н  т</a:t>
            </a:r>
          </a:p>
          <a:p>
            <a:pPr marL="34290" indent="0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3.Металлическое изделие в виде нити</a:t>
            </a:r>
          </a:p>
          <a:p>
            <a:pPr marL="34290" indent="0">
              <a:buNone/>
            </a:pP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                                        _ _ </a:t>
            </a:r>
            <a:r>
              <a:rPr lang="ru-RU" sz="2800" b="1" u="sng" dirty="0" smtClean="0">
                <a:solidFill>
                  <a:srgbClr val="7030A0"/>
                </a:solidFill>
              </a:rPr>
              <a:t>о</a:t>
            </a:r>
            <a:r>
              <a:rPr lang="ru-RU" sz="2800" b="1" dirty="0" smtClean="0">
                <a:solidFill>
                  <a:srgbClr val="7030A0"/>
                </a:solidFill>
              </a:rPr>
              <a:t> _ </a:t>
            </a:r>
            <a:r>
              <a:rPr lang="ru-RU" sz="2800" b="1" u="sng" dirty="0" smtClean="0">
                <a:solidFill>
                  <a:srgbClr val="7030A0"/>
                </a:solidFill>
              </a:rPr>
              <a:t>о</a:t>
            </a:r>
            <a:r>
              <a:rPr lang="ru-RU" sz="2800" b="1" dirty="0" smtClean="0">
                <a:solidFill>
                  <a:srgbClr val="7030A0"/>
                </a:solidFill>
              </a:rPr>
              <a:t> _ </a:t>
            </a:r>
            <a:r>
              <a:rPr lang="ru-RU" sz="2800" b="1" u="sng" dirty="0" smtClean="0">
                <a:solidFill>
                  <a:srgbClr val="7030A0"/>
                </a:solidFill>
              </a:rPr>
              <a:t>о</a:t>
            </a:r>
            <a:r>
              <a:rPr lang="ru-RU" sz="2800" b="1" dirty="0" smtClean="0">
                <a:solidFill>
                  <a:srgbClr val="7030A0"/>
                </a:solidFill>
              </a:rPr>
              <a:t> _ _</a:t>
            </a:r>
          </a:p>
          <a:p>
            <a:pPr marL="3429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    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п   р о  в   о  л   о к  а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5 . </a:t>
            </a:r>
            <a:r>
              <a:rPr lang="ru-RU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Составьте слов</a:t>
            </a:r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из сл</a:t>
            </a:r>
            <a:r>
              <a:rPr lang="ru-RU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endParaRPr lang="ru-RU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Крушина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(древовидный кустарник) </a:t>
            </a:r>
            <a:endParaRPr lang="ru-RU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(шина, рушник, кран, кун, ниша, шик, ар, шнур, рак, кар, куш, шкура, аршин, рука, шурин, шар и другие)</a:t>
            </a:r>
            <a:endParaRPr lang="ru-RU" sz="21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Источники: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http://gramota.ru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С.И.Ожегов. Толковый словарь русского языка, Мир и образование, М,  2012</a:t>
            </a:r>
          </a:p>
          <a:p>
            <a:pPr>
              <a:buNone/>
            </a:pP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375</TotalTime>
  <Words>319</Words>
  <Application>Microsoft Office PowerPoint</Application>
  <PresentationFormat>Экран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Corbel</vt:lpstr>
      <vt:lpstr>Times New Roman</vt:lpstr>
      <vt:lpstr>Базис</vt:lpstr>
      <vt:lpstr>   лексическая игра   «Шкатулка знаний»  </vt:lpstr>
      <vt:lpstr>Цели игры:</vt:lpstr>
      <vt:lpstr>1. Выберите одно слово из четырёх:</vt:lpstr>
      <vt:lpstr>Выберите одно слово из четырёх (продолжение):</vt:lpstr>
      <vt:lpstr>2.Вставьте пропущенное в пословице слово</vt:lpstr>
      <vt:lpstr>3. Назовите одним словом: </vt:lpstr>
      <vt:lpstr>4. Расшифруйте слова.</vt:lpstr>
      <vt:lpstr>5 . Составьте слова из слова</vt:lpstr>
      <vt:lpstr>                      Источники: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УРОК-ИГРА КАК СРЕДСТВО ПОВЫШЕНИЯ ИНТЕРЕСА К ЛИТЕРАТУРЕ</dc:title>
  <dc:creator>Александр</dc:creator>
  <cp:lastModifiedBy>111</cp:lastModifiedBy>
  <cp:revision>43</cp:revision>
  <dcterms:created xsi:type="dcterms:W3CDTF">2017-02-09T17:10:14Z</dcterms:created>
  <dcterms:modified xsi:type="dcterms:W3CDTF">2022-03-13T14:45:28Z</dcterms:modified>
</cp:coreProperties>
</file>