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9" r:id="rId2"/>
    <p:sldId id="261" r:id="rId3"/>
    <p:sldId id="267" r:id="rId4"/>
    <p:sldId id="269" r:id="rId5"/>
    <p:sldId id="270" r:id="rId6"/>
    <p:sldId id="265" r:id="rId7"/>
    <p:sldId id="256" r:id="rId8"/>
    <p:sldId id="266" r:id="rId9"/>
    <p:sldId id="262" r:id="rId10"/>
    <p:sldId id="271" r:id="rId11"/>
    <p:sldId id="264" r:id="rId12"/>
    <p:sldId id="263" r:id="rId13"/>
    <p:sldId id="274" r:id="rId14"/>
    <p:sldId id="275" r:id="rId15"/>
    <p:sldId id="276" r:id="rId16"/>
    <p:sldId id="281" r:id="rId17"/>
    <p:sldId id="282" r:id="rId18"/>
    <p:sldId id="283" r:id="rId19"/>
    <p:sldId id="277" r:id="rId20"/>
    <p:sldId id="284" r:id="rId21"/>
    <p:sldId id="278" r:id="rId22"/>
    <p:sldId id="279" r:id="rId23"/>
    <p:sldId id="280" r:id="rId24"/>
    <p:sldId id="285" r:id="rId25"/>
    <p:sldId id="287" r:id="rId26"/>
    <p:sldId id="288" r:id="rId27"/>
    <p:sldId id="291"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70682E-C091-41FF-9D07-53C43CEABF48}" type="datetimeFigureOut">
              <a:rPr lang="ru-RU" smtClean="0"/>
              <a:pPr/>
              <a:t>11.04.2016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541672-A7CB-42E2-9DA5-B26AF4BE5CC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11.04.2016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11.04.2016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2.xml"/><Relationship Id="rId1" Type="http://schemas.openxmlformats.org/officeDocument/2006/relationships/audio" Target="file:///G:\&#1076;&#1083;&#1103;%20&#1082;&#1089;&#1102;&#1096;&#1080;%20&#1082;&#1083;.&#1095;&#1072;&#1089;\&#1041;&#1091;&#1076;&#1085;&#1080;%20&#1083;&#1077;&#1089;&#1085;&#1080;&#1082;&#1072;%201\Golosa-lesa-Penie-ptic-na-rassvete(mp3-blog.info).mp3"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audio" Target="file:///G:\&#1076;&#1083;&#1103;%20&#1082;&#1089;&#1102;&#1096;&#1080;%20&#1082;&#1083;.&#1095;&#1072;&#1089;\&#1041;&#1091;&#1076;&#1085;&#1080;%20&#1083;&#1077;&#1089;&#1085;&#1080;&#1082;&#1072;%201\&#1075;&#1086;&#1083;&#1086;&#1089;&#1072;%20&#1087;&#1090;&#1080;&#1094;%20&#8211;%20&#1091;&#1096;&#1072;&#1089;&#1090;&#1072;&#1103;%20&#1089;&#1086;&#1074;&#1072;%20(www.petamusic.ru).mp3"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G:\&#1076;&#1083;&#1103;%20&#1082;&#1089;&#1102;&#1096;&#1080;%20&#1082;&#1083;.&#1095;&#1072;&#1089;\&#1041;&#1091;&#1076;&#1085;&#1080;%20&#1083;&#1077;&#1089;&#1085;&#1080;&#1082;&#1072;%201\&#1043;&#1086;&#1083;&#1086;&#1089;&#1072;%20&#1087;&#1090;&#1080;&#1094;%20&#8211;%20&#1076;&#1103;&#1090;&#1077;&#1083;%20(www.petamusic.ru).mp3"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audio" Target="file:///G:\&#1076;&#1083;&#1103;%20&#1082;&#1089;&#1102;&#1096;&#1080;%20&#1082;&#1083;.&#1095;&#1072;&#1089;\&#1041;&#1091;&#1076;&#1085;&#1080;%20&#1083;&#1077;&#1089;&#1085;&#1080;&#1082;&#1072;%201\Golosa-lesa-Penie-ptic-na-rassvete(mp3-blog.info).mp3"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G:\&#1076;&#1083;&#1103;%20&#1082;&#1089;&#1102;&#1096;&#1080;%20&#1082;&#1083;.&#1095;&#1072;&#1089;\&#1041;&#1091;&#1076;&#1085;&#1080;%20&#1083;&#1077;&#1089;&#1085;&#1080;&#1082;&#1072;%201\Golosa-ptic-Vorobey(muzbaron.com)%20(1).mp3" TargetMode="External"/><Relationship Id="rId1" Type="http://schemas.openxmlformats.org/officeDocument/2006/relationships/audio" Target="file:///C:\Users\User\Desktop\&#1075;&#1080;&#1084;&#1085;&#1072;&#1089;&#1090;&#1080;&#1082;&#1072;%20&#1076;&#1083;&#1103;%20&#1082;&#1080;&#1089;&#1090;&#1077;&#1081;%20&#1088;&#1091;&#1082;\-&#1055;&#1090;&#1080;&#1094;&#1099;-&#1087;&#1072;&#1083;&#1100;&#1095;&#1080;&#1082;&#1080;.mp3" TargetMode="Externa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audio" Target="file:///G:\&#1076;&#1083;&#1103;%20&#1082;&#1089;&#1102;&#1096;&#1080;%20&#1082;&#1083;.&#1095;&#1072;&#1089;\&#1041;&#1091;&#1076;&#1085;&#1080;%20&#1083;&#1077;&#1089;&#1085;&#1080;&#1082;&#1072;%201\Golosa-lesa-Penie-ptic-na-rassvete(mp3-blog.info).mp3" TargetMode="Externa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7abaca7f4872.gif"/>
          <p:cNvPicPr>
            <a:picLocks noGrp="1" noChangeAspect="1"/>
          </p:cNvPicPr>
          <p:nvPr>
            <p:ph idx="1"/>
          </p:nvPr>
        </p:nvPicPr>
        <p:blipFill>
          <a:blip r:embed="rId2" cstate="print"/>
          <a:stretch>
            <a:fillRect/>
          </a:stretch>
        </p:blipFill>
        <p:spPr>
          <a:xfrm>
            <a:off x="0" y="0"/>
            <a:ext cx="9144000" cy="6858000"/>
          </a:xfrm>
        </p:spPr>
      </p:pic>
      <p:sp>
        <p:nvSpPr>
          <p:cNvPr id="5" name="Прямоугольник 4"/>
          <p:cNvSpPr/>
          <p:nvPr/>
        </p:nvSpPr>
        <p:spPr>
          <a:xfrm>
            <a:off x="1" y="0"/>
            <a:ext cx="7380312" cy="1446550"/>
          </a:xfrm>
          <a:prstGeom prst="rect">
            <a:avLst/>
          </a:prstGeom>
          <a:ln>
            <a:solidFill>
              <a:schemeClr val="tx2">
                <a:lumMod val="20000"/>
                <a:lumOff val="80000"/>
              </a:schemeClr>
            </a:solidFill>
          </a:ln>
        </p:spPr>
        <p:txBody>
          <a:bodyPr wrap="square">
            <a:spAutoFit/>
          </a:bodyPr>
          <a:lstStyle/>
          <a:p>
            <a:pPr algn="ctr"/>
            <a:r>
              <a:rPr lang="ru-RU" sz="8800" spc="50" dirty="0" smtClean="0">
                <a:ln w="11430"/>
                <a:solidFill>
                  <a:schemeClr val="accent5"/>
                </a:solidFill>
                <a:effectLst>
                  <a:outerShdw blurRad="76200" dist="50800" dir="5400000" algn="tl" rotWithShape="0">
                    <a:srgbClr val="000000">
                      <a:alpha val="65000"/>
                    </a:srgbClr>
                  </a:outerShdw>
                </a:effectLst>
                <a:latin typeface="Times New Roman" pitchFamily="18" charset="0"/>
                <a:cs typeface="Times New Roman" pitchFamily="18" charset="0"/>
              </a:rPr>
              <a:t>Будни лесника</a:t>
            </a:r>
            <a:endParaRPr lang="ru-RU" sz="8800" dirty="0">
              <a:solidFill>
                <a:schemeClr val="accent5"/>
              </a:solidFill>
            </a:endParaRPr>
          </a:p>
        </p:txBody>
      </p:sp>
      <p:sp>
        <p:nvSpPr>
          <p:cNvPr id="6" name="Прямоугольник 5"/>
          <p:cNvSpPr/>
          <p:nvPr/>
        </p:nvSpPr>
        <p:spPr>
          <a:xfrm>
            <a:off x="4788024" y="5805262"/>
            <a:ext cx="4213132" cy="646331"/>
          </a:xfrm>
          <a:prstGeom prst="rect">
            <a:avLst/>
          </a:prstGeom>
        </p:spPr>
        <p:txBody>
          <a:bodyPr wrap="square">
            <a:spAutoFit/>
          </a:bodyPr>
          <a:lstStyle/>
          <a:p>
            <a:pPr algn="r"/>
            <a:r>
              <a:rPr lang="ru-RU" b="1" dirty="0" smtClean="0">
                <a:solidFill>
                  <a:srgbClr val="FFFF00"/>
                </a:solidFill>
                <a:latin typeface="Times New Roman" pitchFamily="18" charset="0"/>
                <a:cs typeface="Times New Roman" pitchFamily="18" charset="0"/>
              </a:rPr>
              <a:t>Подготовила учитель начальных </a:t>
            </a:r>
            <a:r>
              <a:rPr lang="ru-RU" b="1" dirty="0" err="1" smtClean="0">
                <a:solidFill>
                  <a:srgbClr val="FFFF00"/>
                </a:solidFill>
                <a:latin typeface="Times New Roman" pitchFamily="18" charset="0"/>
                <a:cs typeface="Times New Roman" pitchFamily="18" charset="0"/>
              </a:rPr>
              <a:t>классов:Абасова</a:t>
            </a:r>
            <a:r>
              <a:rPr lang="ru-RU" b="1" dirty="0" smtClean="0">
                <a:solidFill>
                  <a:srgbClr val="FFFF00"/>
                </a:solidFill>
                <a:latin typeface="Times New Roman" pitchFamily="18" charset="0"/>
                <a:cs typeface="Times New Roman" pitchFamily="18" charset="0"/>
              </a:rPr>
              <a:t> </a:t>
            </a:r>
            <a:r>
              <a:rPr lang="ru-RU" b="1" dirty="0" err="1" smtClean="0">
                <a:solidFill>
                  <a:srgbClr val="FFFF00"/>
                </a:solidFill>
                <a:latin typeface="Times New Roman" pitchFamily="18" charset="0"/>
                <a:cs typeface="Times New Roman" pitchFamily="18" charset="0"/>
              </a:rPr>
              <a:t>Натаья</a:t>
            </a:r>
            <a:r>
              <a:rPr lang="ru-RU" b="1" dirty="0" smtClean="0">
                <a:solidFill>
                  <a:srgbClr val="FFFF00"/>
                </a:solidFill>
                <a:latin typeface="Times New Roman" pitchFamily="18" charset="0"/>
                <a:cs typeface="Times New Roman" pitchFamily="18" charset="0"/>
              </a:rPr>
              <a:t> Николаевна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571472" y="151094"/>
            <a:ext cx="7715304"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Какие будни у лесников?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«Летом, если дождичек пошёл, то они немножечко отдыхают. А так ни отдыха, ни сна – ничего!» Первая задача лесника – охрана леса от пожара. В борьбе с огнём основное – это чёткое исполнение лесником своих обязанностей. Если он работает давно, то прекрасно знает, где, в каких конкретно местах бывает больше народу, где оставляют костры, где проблемы могут вызвать дачники. У лесника же есть такое правило: если заметил пожар и можешь погасить своими силами, ты его и гасишь. Если не можешь, вызываешь подмогу.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Сам собой возникает вопрос: какие же силы нужны, чтобы навести порядок в лесу? </a:t>
            </a:r>
            <a:r>
              <a:rPr kumimoji="0" lang="ru-RU" sz="16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
            </a:r>
            <a:br>
              <a:rPr kumimoji="0" lang="ru-RU" sz="16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br>
            <a:endParaRPr kumimoji="0" lang="ru-RU" sz="1800" b="0" i="0" u="none" strike="noStrike" cap="none" normalizeH="0" baseline="0" dirty="0" smtClean="0">
              <a:ln>
                <a:noFill/>
              </a:ln>
              <a:solidFill>
                <a:schemeClr val="tx1"/>
              </a:solidFill>
              <a:effectLst/>
              <a:latin typeface="Arial" pitchFamily="34" charset="0"/>
            </a:endParaRPr>
          </a:p>
        </p:txBody>
      </p:sp>
      <p:pic>
        <p:nvPicPr>
          <p:cNvPr id="7" name="Содержимое 6" descr="Lesnichy185y_Pict1.jpg"/>
          <p:cNvPicPr>
            <a:picLocks noGrp="1" noChangeAspect="1"/>
          </p:cNvPicPr>
          <p:nvPr>
            <p:ph idx="1"/>
          </p:nvPr>
        </p:nvPicPr>
        <p:blipFill>
          <a:blip r:embed="rId2" cstate="print"/>
          <a:stretch>
            <a:fillRect/>
          </a:stretch>
        </p:blipFill>
        <p:spPr>
          <a:xfrm>
            <a:off x="3077094" y="3500438"/>
            <a:ext cx="3007074" cy="3168922"/>
          </a:xfrm>
        </p:spPr>
      </p:pic>
      <p:pic>
        <p:nvPicPr>
          <p:cNvPr id="26626" name="Picture 2" descr="C:\Documents and Settings\Admin\Рабочий стол\лесник\0011-014-Lesnik.jpg"/>
          <p:cNvPicPr>
            <a:picLocks noChangeAspect="1" noChangeArrowheads="1"/>
          </p:cNvPicPr>
          <p:nvPr/>
        </p:nvPicPr>
        <p:blipFill>
          <a:blip r:embed="rId3" cstate="print"/>
          <a:srcRect/>
          <a:stretch>
            <a:fillRect/>
          </a:stretch>
        </p:blipFill>
        <p:spPr bwMode="auto">
          <a:xfrm>
            <a:off x="6156176" y="3501008"/>
            <a:ext cx="3011117" cy="3168352"/>
          </a:xfrm>
          <a:prstGeom prst="rect">
            <a:avLst/>
          </a:prstGeom>
          <a:noFill/>
        </p:spPr>
      </p:pic>
      <p:pic>
        <p:nvPicPr>
          <p:cNvPr id="26627" name="Picture 3" descr="C:\Documents and Settings\Admin\Рабочий стол\лесник\kadri.jpg"/>
          <p:cNvPicPr>
            <a:picLocks noChangeAspect="1" noChangeArrowheads="1"/>
          </p:cNvPicPr>
          <p:nvPr/>
        </p:nvPicPr>
        <p:blipFill>
          <a:blip r:embed="rId4" cstate="print"/>
          <a:srcRect/>
          <a:stretch>
            <a:fillRect/>
          </a:stretch>
        </p:blipFill>
        <p:spPr bwMode="auto">
          <a:xfrm>
            <a:off x="0" y="3429000"/>
            <a:ext cx="3037032" cy="326480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0000"/>
                </a:solidFill>
                <a:latin typeface="Times New Roman" pitchFamily="18" charset="0"/>
                <a:cs typeface="Times New Roman" pitchFamily="18" charset="0"/>
              </a:rPr>
              <a:t>ЗАПОМНИ!!!</a:t>
            </a:r>
            <a:endParaRPr lang="ru-RU" b="1" dirty="0">
              <a:solidFill>
                <a:srgbClr val="FF0000"/>
              </a:solidFill>
              <a:latin typeface="Times New Roman" pitchFamily="18" charset="0"/>
              <a:cs typeface="Times New Roman" pitchFamily="18" charset="0"/>
            </a:endParaRPr>
          </a:p>
        </p:txBody>
      </p:sp>
      <p:pic>
        <p:nvPicPr>
          <p:cNvPr id="20482" name="Picture 2" descr="http://47-region.ru/media/k2/items/cache/cc7d5309aa94aa0d0b6c12a9b8c6f0e5_XL.jpg"/>
          <p:cNvPicPr>
            <a:picLocks noChangeAspect="1" noChangeArrowheads="1"/>
          </p:cNvPicPr>
          <p:nvPr/>
        </p:nvPicPr>
        <p:blipFill>
          <a:blip r:embed="rId2" cstate="print"/>
          <a:srcRect/>
          <a:stretch>
            <a:fillRect/>
          </a:stretch>
        </p:blipFill>
        <p:spPr bwMode="auto">
          <a:xfrm>
            <a:off x="228638" y="1285860"/>
            <a:ext cx="8915362" cy="557214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57232"/>
            <a:ext cx="8229600" cy="857256"/>
          </a:xfrm>
        </p:spPr>
        <p:txBody>
          <a:bodyPr>
            <a:noAutofit/>
          </a:bodyPr>
          <a:lstStyle/>
          <a:p>
            <a:r>
              <a:rPr lang="ru-RU" sz="2000" b="1" dirty="0">
                <a:solidFill>
                  <a:srgbClr val="FFFF00"/>
                </a:solidFill>
                <a:latin typeface="Times New Roman" pitchFamily="18" charset="0"/>
                <a:cs typeface="Times New Roman" pitchFamily="18" charset="0"/>
              </a:rPr>
              <a:t>Лес, как человек — рождается,  живёт, </a:t>
            </a:r>
            <a:r>
              <a:rPr lang="ru-RU" sz="2000" b="1" dirty="0" smtClean="0">
                <a:solidFill>
                  <a:srgbClr val="FFFF00"/>
                </a:solidFill>
                <a:latin typeface="Times New Roman" pitchFamily="18" charset="0"/>
                <a:cs typeface="Times New Roman" pitchFamily="18" charset="0"/>
              </a:rPr>
              <a:t>умирает.</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a:t>
            </a:r>
            <a:r>
              <a:rPr lang="ru-RU" sz="2000" b="1" dirty="0">
                <a:latin typeface="Times New Roman" pitchFamily="18" charset="0"/>
                <a:cs typeface="Times New Roman" pitchFamily="18" charset="0"/>
              </a:rPr>
              <a:t>Каждое дерево растёт свой </a:t>
            </a:r>
            <a:r>
              <a:rPr lang="ru-RU" sz="2000" b="1" dirty="0" smtClean="0">
                <a:latin typeface="Times New Roman" pitchFamily="18" charset="0"/>
                <a:cs typeface="Times New Roman" pitchFamily="18" charset="0"/>
              </a:rPr>
              <a:t>срок</a:t>
            </a:r>
            <a:r>
              <a:rPr lang="ru-RU" sz="2000" b="1" dirty="0">
                <a:latin typeface="Times New Roman" pitchFamily="18" charset="0"/>
                <a:cs typeface="Times New Roman" pitchFamily="18" charset="0"/>
              </a:rPr>
              <a:t> </a:t>
            </a:r>
            <a:r>
              <a:rPr lang="ru-RU" sz="2000" b="1"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например, осина рушится в 40 лет, ольха — в 50, берёза — в 60, сосна — в 80, дуб — в 100 лет. Это леса второй группы, а есть ещё и первой. Они живут на один пласт больше. Пласт составляет ещё плюс 20 лет. Черенки и саженцы для будущих лесов заготавливаем сами, высеваем, создаём благоприятные условия для их роста.</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4" name="Содержимое 3" descr="dubravos-rezervatins-apyrubs-mikas-3.jpg"/>
          <p:cNvPicPr>
            <a:picLocks noGrp="1" noChangeAspect="1"/>
          </p:cNvPicPr>
          <p:nvPr>
            <p:ph idx="1"/>
          </p:nvPr>
        </p:nvPicPr>
        <p:blipFill>
          <a:blip r:embed="rId2" cstate="print"/>
          <a:stretch>
            <a:fillRect/>
          </a:stretch>
        </p:blipFill>
        <p:spPr>
          <a:xfrm>
            <a:off x="971600" y="2276872"/>
            <a:ext cx="7386614" cy="4438275"/>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71546"/>
          </a:xfrm>
        </p:spPr>
        <p:txBody>
          <a:bodyPr/>
          <a:lstStyle/>
          <a:p>
            <a:r>
              <a:rPr lang="ru-RU" dirty="0" smtClean="0">
                <a:solidFill>
                  <a:srgbClr val="FF0000"/>
                </a:solidFill>
                <a:latin typeface="Times New Roman" pitchFamily="18" charset="0"/>
                <a:cs typeface="Times New Roman" pitchFamily="18" charset="0"/>
              </a:rPr>
              <a:t>Берегите лес- наше богатство!!!</a:t>
            </a:r>
            <a:endParaRPr lang="ru-RU" dirty="0">
              <a:solidFill>
                <a:srgbClr val="FF0000"/>
              </a:solidFill>
              <a:latin typeface="Times New Roman" pitchFamily="18" charset="0"/>
              <a:cs typeface="Times New Roman" pitchFamily="18" charset="0"/>
            </a:endParaRPr>
          </a:p>
        </p:txBody>
      </p:sp>
      <p:pic>
        <p:nvPicPr>
          <p:cNvPr id="30730" name="Picture 10" descr="http://zakaz-mo.mosreg.ru/upload/medialibrary/752/303895.jpg"/>
          <p:cNvPicPr>
            <a:picLocks noChangeAspect="1" noChangeArrowheads="1"/>
          </p:cNvPicPr>
          <p:nvPr/>
        </p:nvPicPr>
        <p:blipFill>
          <a:blip r:embed="rId2" cstate="print"/>
          <a:srcRect/>
          <a:stretch>
            <a:fillRect/>
          </a:stretch>
        </p:blipFill>
        <p:spPr bwMode="auto">
          <a:xfrm>
            <a:off x="2987824" y="2564904"/>
            <a:ext cx="3286148" cy="4000552"/>
          </a:xfrm>
          <a:prstGeom prst="rect">
            <a:avLst/>
          </a:prstGeom>
          <a:noFill/>
        </p:spPr>
      </p:pic>
      <p:pic>
        <p:nvPicPr>
          <p:cNvPr id="11" name="Picture 4" descr="http://www.ptushki.org/files/pictures/P6076789.jpg"/>
          <p:cNvPicPr>
            <a:picLocks noChangeAspect="1" noChangeArrowheads="1"/>
          </p:cNvPicPr>
          <p:nvPr/>
        </p:nvPicPr>
        <p:blipFill>
          <a:blip r:embed="rId3" cstate="print"/>
          <a:srcRect/>
          <a:stretch>
            <a:fillRect/>
          </a:stretch>
        </p:blipFill>
        <p:spPr bwMode="auto">
          <a:xfrm rot="21173801">
            <a:off x="283364" y="1181254"/>
            <a:ext cx="3527414" cy="2808867"/>
          </a:xfrm>
          <a:prstGeom prst="rect">
            <a:avLst/>
          </a:prstGeom>
          <a:noFill/>
        </p:spPr>
      </p:pic>
      <p:pic>
        <p:nvPicPr>
          <p:cNvPr id="12" name="Picture 5"/>
          <p:cNvPicPr>
            <a:picLocks noChangeAspect="1" noChangeArrowheads="1"/>
          </p:cNvPicPr>
          <p:nvPr/>
        </p:nvPicPr>
        <p:blipFill>
          <a:blip r:embed="rId4" cstate="print"/>
          <a:srcRect l="12601" t="20543" b="6848"/>
          <a:stretch>
            <a:fillRect/>
          </a:stretch>
        </p:blipFill>
        <p:spPr bwMode="auto">
          <a:xfrm rot="609903">
            <a:off x="5648618" y="1158949"/>
            <a:ext cx="3074223" cy="2681809"/>
          </a:xfrm>
          <a:prstGeom prst="rect">
            <a:avLst/>
          </a:prstGeom>
          <a:noFill/>
          <a:ln w="9525">
            <a:noFill/>
            <a:miter lim="800000"/>
            <a:headEnd/>
            <a:tailEnd/>
          </a:ln>
        </p:spPr>
      </p:pic>
      <p:pic>
        <p:nvPicPr>
          <p:cNvPr id="13" name="Picture 8" descr="http://lib5.podelise.ru/tw_files2/urls_566/12/d-11890/11890_html_61b05cef.jpg"/>
          <p:cNvPicPr>
            <a:picLocks noChangeAspect="1" noChangeArrowheads="1"/>
          </p:cNvPicPr>
          <p:nvPr/>
        </p:nvPicPr>
        <p:blipFill>
          <a:blip r:embed="rId5" cstate="print"/>
          <a:srcRect/>
          <a:stretch>
            <a:fillRect/>
          </a:stretch>
        </p:blipFill>
        <p:spPr bwMode="auto">
          <a:xfrm rot="817585">
            <a:off x="5805863" y="3905489"/>
            <a:ext cx="3104130" cy="2357430"/>
          </a:xfrm>
          <a:prstGeom prst="rect">
            <a:avLst/>
          </a:prstGeom>
          <a:noFill/>
        </p:spPr>
      </p:pic>
      <p:pic>
        <p:nvPicPr>
          <p:cNvPr id="14" name="Picture 6" descr="http://vladim-school.narod.ru/images/3.jpg"/>
          <p:cNvPicPr>
            <a:picLocks noChangeAspect="1" noChangeArrowheads="1"/>
          </p:cNvPicPr>
          <p:nvPr/>
        </p:nvPicPr>
        <p:blipFill>
          <a:blip r:embed="rId6" cstate="print"/>
          <a:srcRect/>
          <a:stretch>
            <a:fillRect/>
          </a:stretch>
        </p:blipFill>
        <p:spPr bwMode="auto">
          <a:xfrm rot="21192789">
            <a:off x="272837" y="4173666"/>
            <a:ext cx="3071834" cy="238214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13938108.gif"/>
          <p:cNvPicPr>
            <a:picLocks noGrp="1" noChangeAspect="1"/>
          </p:cNvPicPr>
          <p:nvPr>
            <p:ph idx="1"/>
          </p:nvPr>
        </p:nvPicPr>
        <p:blipFill>
          <a:blip r:embed="rId3" cstate="print"/>
          <a:stretch>
            <a:fillRect/>
          </a:stretch>
        </p:blipFill>
        <p:spPr>
          <a:xfrm>
            <a:off x="1" y="0"/>
            <a:ext cx="9143999" cy="6858000"/>
          </a:xfrm>
        </p:spPr>
      </p:pic>
      <p:sp>
        <p:nvSpPr>
          <p:cNvPr id="10" name="Прямоугольник 9"/>
          <p:cNvSpPr/>
          <p:nvPr/>
        </p:nvSpPr>
        <p:spPr>
          <a:xfrm>
            <a:off x="1785918" y="188641"/>
            <a:ext cx="5643602" cy="1323439"/>
          </a:xfrm>
          <a:prstGeom prst="rect">
            <a:avLst/>
          </a:prstGeom>
        </p:spPr>
        <p:txBody>
          <a:bodyPr wrap="square">
            <a:spAutoFit/>
          </a:bodyPr>
          <a:lstStyle/>
          <a:p>
            <a:pPr algn="ctr"/>
            <a:r>
              <a:rPr lang="ru-RU" sz="8000" b="1" dirty="0" smtClean="0">
                <a:ln w="11430"/>
                <a:solidFill>
                  <a:srgbClr val="CCFF33"/>
                </a:solidFill>
                <a:effectLst>
                  <a:outerShdw blurRad="80000" dist="40000" dir="5040000" algn="tl">
                    <a:srgbClr val="000000">
                      <a:alpha val="30000"/>
                    </a:srgbClr>
                  </a:outerShdw>
                </a:effectLst>
                <a:latin typeface="Times New Roman" pitchFamily="18" charset="0"/>
                <a:cs typeface="Times New Roman" pitchFamily="18" charset="0"/>
              </a:rPr>
              <a:t>«Загадки»</a:t>
            </a:r>
            <a:endParaRPr lang="ru-RU" sz="8000" dirty="0">
              <a:solidFill>
                <a:srgbClr val="CCFF33"/>
              </a:solidFill>
            </a:endParaRPr>
          </a:p>
        </p:txBody>
      </p:sp>
      <p:pic>
        <p:nvPicPr>
          <p:cNvPr id="14" name="Golosa-lesa-Penie-ptic-na-rassvete(mp3-blog.info).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5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188640"/>
            <a:ext cx="8363272" cy="6408712"/>
          </a:xfrm>
        </p:spPr>
        <p:txBody>
          <a:bodyPr>
            <a:normAutofit fontScale="32500" lnSpcReduction="20000"/>
          </a:bodyPr>
          <a:lstStyle/>
          <a:p>
            <a:pPr>
              <a:buFontTx/>
              <a:buNone/>
            </a:pPr>
            <a:r>
              <a:rPr lang="ru-RU" sz="6800" b="1" dirty="0" smtClean="0">
                <a:latin typeface="Times New Roman" pitchFamily="18" charset="0"/>
                <a:cs typeface="Times New Roman" pitchFamily="18" charset="0"/>
              </a:rPr>
              <a:t>Бесшумный полёт, способность видеть в темноте, острый слух, мгновенная реакция - качества, за которые в народе её прозвали пернатыми кошками. Мягкое, рыхлое оперение, по-особому изогнутые перья с наполовину расщепленными бородками скрадывают шорохи и свист крыльев, возникающие при полёте.</a:t>
            </a:r>
          </a:p>
          <a:p>
            <a:pPr>
              <a:buFontTx/>
              <a:buNone/>
            </a:pPr>
            <a:r>
              <a:rPr lang="ru-RU" sz="6800" b="1" dirty="0" smtClean="0">
                <a:latin typeface="Times New Roman" pitchFamily="18" charset="0"/>
                <a:cs typeface="Times New Roman" pitchFamily="18" charset="0"/>
              </a:rPr>
              <a:t>Большинство птиц, к тому же обладает природным локатором, важная деталь которого - сплющенная голова со стороны клюва. Достаточно легкого шороха, чтобы даже в абсолютной темноте добыча была обнаружена и поймана. Огромные глаза дают возможность видеть даже ночью. Подвижная шея позволяет вертеть головой в вертикальной плоскости, т.е. сверху вниз на 270", а в горизонтальной на 180°, обозревая всё вокруг.</a:t>
            </a:r>
          </a:p>
          <a:p>
            <a:pPr>
              <a:buFontTx/>
              <a:buNone/>
            </a:pPr>
            <a:r>
              <a:rPr lang="ru-RU" sz="6800" b="1" dirty="0" smtClean="0">
                <a:latin typeface="Times New Roman" pitchFamily="18" charset="0"/>
                <a:cs typeface="Times New Roman" pitchFamily="18" charset="0"/>
              </a:rPr>
              <a:t>Весь организм приспособлен к ночной охоте. В зависимости от размера птицы добычей ей служат крупные насекомые, птицы, мелкие млекопитающие.</a:t>
            </a:r>
          </a:p>
          <a:p>
            <a:pPr>
              <a:buFontTx/>
              <a:buNone/>
            </a:pPr>
            <a:r>
              <a:rPr lang="ru-RU" sz="6800" b="1" dirty="0" smtClean="0">
                <a:latin typeface="Times New Roman" pitchFamily="18" charset="0"/>
                <a:cs typeface="Times New Roman" pitchFamily="18" charset="0"/>
              </a:rPr>
              <a:t>Распространена она по всему свету, кроме Антарктиды и некоторых океанических островов. Живут они в лесах, пустынях, тундрах, горах.</a:t>
            </a:r>
          </a:p>
          <a:p>
            <a:pPr>
              <a:buFontTx/>
              <a:buNone/>
            </a:pPr>
            <a:r>
              <a:rPr lang="ru-RU" sz="2800"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4" descr="cова.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1" name="Прямоугольник 5"/>
          <p:cNvSpPr>
            <a:spLocks noChangeArrowheads="1"/>
          </p:cNvSpPr>
          <p:nvPr/>
        </p:nvSpPr>
        <p:spPr bwMode="auto">
          <a:xfrm>
            <a:off x="6324600" y="457200"/>
            <a:ext cx="2362200" cy="1016000"/>
          </a:xfrm>
          <a:prstGeom prst="rect">
            <a:avLst/>
          </a:prstGeom>
          <a:noFill/>
          <a:ln w="9525">
            <a:noFill/>
            <a:miter lim="800000"/>
            <a:headEnd/>
            <a:tailEnd/>
          </a:ln>
        </p:spPr>
        <p:txBody>
          <a:bodyPr>
            <a:spAutoFit/>
          </a:bodyPr>
          <a:lstStyle/>
          <a:p>
            <a:pPr algn="ctr"/>
            <a:r>
              <a:rPr lang="ru-RU" sz="6000" b="1" dirty="0">
                <a:solidFill>
                  <a:srgbClr val="FF0000"/>
                </a:solidFill>
                <a:latin typeface="Times New Roman" pitchFamily="18" charset="0"/>
                <a:cs typeface="Times New Roman" pitchFamily="18" charset="0"/>
              </a:rPr>
              <a:t>Сова</a:t>
            </a:r>
          </a:p>
        </p:txBody>
      </p:sp>
      <p:pic>
        <p:nvPicPr>
          <p:cNvPr id="7" name="голоса птиц – ушастая сова (www.petamusic.ru).mp3">
            <a:hlinkClick r:id="" action="ppaction://media"/>
          </p:cNvPr>
          <p:cNvPicPr>
            <a:picLocks noRot="1" noChangeAspect="1"/>
          </p:cNvPicPr>
          <p:nvPr>
            <a:audioFile r:link="rId1"/>
          </p:nvPr>
        </p:nvPicPr>
        <p:blipFill>
          <a:blip r:embed="rId4" cstate="print"/>
          <a:stretch>
            <a:fillRect/>
          </a:stretch>
        </p:blipFill>
        <p:spPr>
          <a:xfrm>
            <a:off x="5786446" y="6357958"/>
            <a:ext cx="304800" cy="304800"/>
          </a:xfrm>
          <a:prstGeom prst="rect">
            <a:avLst/>
          </a:prstGeom>
        </p:spPr>
      </p:pic>
    </p:spTree>
  </p:cSld>
  <p:clrMapOvr>
    <a:masterClrMapping/>
  </p:clrMapOvr>
  <p:transition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Содержимое 2"/>
          <p:cNvSpPr>
            <a:spLocks noGrp="1"/>
          </p:cNvSpPr>
          <p:nvPr>
            <p:ph idx="1"/>
          </p:nvPr>
        </p:nvSpPr>
        <p:spPr>
          <a:xfrm>
            <a:off x="457200" y="838200"/>
            <a:ext cx="8229600" cy="5486400"/>
          </a:xfrm>
        </p:spPr>
        <p:txBody>
          <a:bodyPr/>
          <a:lstStyle/>
          <a:p>
            <a:pPr>
              <a:buFontTx/>
              <a:buNone/>
              <a:defRPr/>
            </a:pPr>
            <a:r>
              <a:rPr lang="ru-RU" sz="2400" b="1" dirty="0" smtClean="0">
                <a:latin typeface="Times New Roman" pitchFamily="18" charset="0"/>
                <a:cs typeface="Times New Roman" pitchFamily="18" charset="0"/>
              </a:rPr>
              <a:t>          Она не только очень    красивая птичка, но и очень полезная. Знаешь, почему? Её называют «лесной доктор». Кого она лечит в лесу?</a:t>
            </a:r>
          </a:p>
          <a:p>
            <a:pPr>
              <a:buFontTx/>
              <a:buNone/>
              <a:defRPr/>
            </a:pPr>
            <a:r>
              <a:rPr lang="ru-RU" sz="2400" b="1" dirty="0" smtClean="0">
                <a:latin typeface="Times New Roman" pitchFamily="18" charset="0"/>
                <a:cs typeface="Times New Roman" pitchFamily="18" charset="0"/>
              </a:rPr>
              <a:t>У неё острый длинный клюв, она им долбит дупла и щели. </a:t>
            </a:r>
          </a:p>
          <a:p>
            <a:pPr>
              <a:buFontTx/>
              <a:buNone/>
              <a:defRPr/>
            </a:pPr>
            <a:r>
              <a:rPr lang="ru-RU" sz="2400" b="1" dirty="0" smtClean="0">
                <a:latin typeface="Times New Roman" pitchFamily="18" charset="0"/>
                <a:cs typeface="Times New Roman" pitchFamily="18" charset="0"/>
              </a:rPr>
              <a:t>А  еще у неё особенный язык. Он очень длинный (язык у него больше головы!!!), гибкий, тонкий, с острым кончиком и очень клейкий. Языком она достает насекомых из-под коры деревьев и этим спасает деревья от гибели. А у нас с Вами так далеко высунуть язык не получается!</a:t>
            </a:r>
          </a:p>
          <a:p>
            <a:pPr>
              <a:buFontTx/>
              <a:buNone/>
              <a:defRPr/>
            </a:pPr>
            <a:r>
              <a:rPr lang="ru-RU" sz="2400" b="1" dirty="0" smtClean="0">
                <a:latin typeface="Times New Roman" pitchFamily="18" charset="0"/>
                <a:cs typeface="Times New Roman" pitchFamily="18" charset="0"/>
              </a:rPr>
              <a:t>Когда эта птица долбит клювом деревья, она упирается на свой хвост. И поэтому хвост у неё очень сильный.</a:t>
            </a:r>
          </a:p>
          <a:p>
            <a:pPr marL="0" indent="0" algn="just">
              <a:buFontTx/>
              <a:buNone/>
              <a:defRPr/>
            </a:pPr>
            <a:endParaRPr lang="ru-RU" sz="2800" b="1" dirty="0" smtClean="0">
              <a:latin typeface="Times New Roman" pitchFamily="18" charset="0"/>
              <a:cs typeface="Times New Roman" pitchFamily="18" charset="0"/>
            </a:endParaRPr>
          </a:p>
        </p:txBody>
      </p:sp>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Содержимое 3" descr="lдятел.jpg"/>
          <p:cNvPicPr>
            <a:picLocks noGrp="1" noChangeAspect="1"/>
          </p:cNvPicPr>
          <p:nvPr>
            <p:ph idx="1"/>
          </p:nvPr>
        </p:nvPicPr>
        <p:blipFill>
          <a:blip r:embed="rId3" cstate="print"/>
          <a:srcRect/>
          <a:stretch>
            <a:fillRect/>
          </a:stretch>
        </p:blipFill>
        <p:spPr>
          <a:xfrm>
            <a:off x="0" y="0"/>
            <a:ext cx="9144000" cy="6858000"/>
          </a:xfrm>
        </p:spPr>
      </p:pic>
      <p:sp>
        <p:nvSpPr>
          <p:cNvPr id="34820" name="Прямоугольник 5"/>
          <p:cNvSpPr>
            <a:spLocks noChangeArrowheads="1"/>
          </p:cNvSpPr>
          <p:nvPr/>
        </p:nvSpPr>
        <p:spPr bwMode="auto">
          <a:xfrm>
            <a:off x="5562600" y="152400"/>
            <a:ext cx="2743200" cy="1016000"/>
          </a:xfrm>
          <a:prstGeom prst="rect">
            <a:avLst/>
          </a:prstGeom>
          <a:noFill/>
          <a:ln w="9525">
            <a:noFill/>
            <a:miter lim="800000"/>
            <a:headEnd/>
            <a:tailEnd/>
          </a:ln>
        </p:spPr>
        <p:txBody>
          <a:bodyPr>
            <a:spAutoFit/>
          </a:bodyPr>
          <a:lstStyle/>
          <a:p>
            <a:pPr algn="ctr"/>
            <a:r>
              <a:rPr lang="ru-RU" sz="6000" b="1" dirty="0">
                <a:solidFill>
                  <a:schemeClr val="bg1"/>
                </a:solidFill>
                <a:latin typeface="Times New Roman" pitchFamily="18" charset="0"/>
                <a:cs typeface="Times New Roman" pitchFamily="18" charset="0"/>
              </a:rPr>
              <a:t>Дятел</a:t>
            </a:r>
          </a:p>
        </p:txBody>
      </p:sp>
      <p:pic>
        <p:nvPicPr>
          <p:cNvPr id="6" name="Голоса птиц – дятел (www.petamusic.ru).mp3">
            <a:hlinkClick r:id="" action="ppaction://media"/>
          </p:cNvPr>
          <p:cNvPicPr>
            <a:picLocks noRot="1" noChangeAspect="1"/>
          </p:cNvPicPr>
          <p:nvPr>
            <a:audioFile r:link="rId1"/>
          </p:nvPr>
        </p:nvPicPr>
        <p:blipFill>
          <a:blip r:embed="rId4" cstate="print"/>
          <a:stretch>
            <a:fillRect/>
          </a:stretch>
        </p:blipFill>
        <p:spPr>
          <a:xfrm>
            <a:off x="500034" y="6429396"/>
            <a:ext cx="304800" cy="304800"/>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428604"/>
            <a:ext cx="8291264" cy="6168748"/>
          </a:xfrm>
        </p:spPr>
        <p:txBody>
          <a:bodyPr>
            <a:normAutofit lnSpcReduction="10000"/>
          </a:bodyPr>
          <a:lstStyle/>
          <a:p>
            <a:pPr>
              <a:buNone/>
            </a:pPr>
            <a:r>
              <a:rPr lang="ru-RU" sz="2800" b="1" dirty="0">
                <a:latin typeface="Times New Roman" pitchFamily="18" charset="0"/>
                <a:cs typeface="Times New Roman" pitchFamily="18" charset="0"/>
              </a:rPr>
              <a:t>Они такие милые — размером с ладошку, но очень шустрые и бойкие. Спинка у </a:t>
            </a:r>
            <a:r>
              <a:rPr lang="ru-RU" sz="2800" b="1" dirty="0" smtClean="0">
                <a:latin typeface="Times New Roman" pitchFamily="18" charset="0"/>
                <a:cs typeface="Times New Roman" pitchFamily="18" charset="0"/>
              </a:rPr>
              <a:t>них </a:t>
            </a:r>
            <a:r>
              <a:rPr lang="ru-RU" sz="2800" b="1" dirty="0">
                <a:latin typeface="Times New Roman" pitchFamily="18" charset="0"/>
                <a:cs typeface="Times New Roman" pitchFamily="18" charset="0"/>
              </a:rPr>
              <a:t>серо-коричневая, с полосками, щечки и область ушек </a:t>
            </a:r>
            <a:r>
              <a:rPr lang="ru-RU" sz="2800" b="1" dirty="0" smtClean="0">
                <a:latin typeface="Times New Roman" pitchFamily="18" charset="0"/>
                <a:cs typeface="Times New Roman" pitchFamily="18" charset="0"/>
              </a:rPr>
              <a:t>светло -</a:t>
            </a:r>
            <a:r>
              <a:rPr lang="ru-RU" sz="2800" b="1" dirty="0">
                <a:latin typeface="Times New Roman" pitchFamily="18" charset="0"/>
                <a:cs typeface="Times New Roman" pitchFamily="18" charset="0"/>
              </a:rPr>
              <a:t>серые</a:t>
            </a:r>
            <a:r>
              <a:rPr lang="ru-RU" sz="2800" b="1" dirty="0" smtClean="0">
                <a:latin typeface="Times New Roman" pitchFamily="18" charset="0"/>
                <a:cs typeface="Times New Roman" pitchFamily="18" charset="0"/>
              </a:rPr>
              <a:t>. Оперение </a:t>
            </a:r>
            <a:r>
              <a:rPr lang="ru-RU" sz="2800" b="1" dirty="0">
                <a:latin typeface="Times New Roman" pitchFamily="18" charset="0"/>
                <a:cs typeface="Times New Roman" pitchFamily="18" charset="0"/>
              </a:rPr>
              <a:t>для </a:t>
            </a:r>
            <a:r>
              <a:rPr lang="ru-RU" sz="2800" b="1" dirty="0" smtClean="0">
                <a:latin typeface="Times New Roman" pitchFamily="18" charset="0"/>
                <a:cs typeface="Times New Roman" pitchFamily="18" charset="0"/>
              </a:rPr>
              <a:t>них </a:t>
            </a:r>
            <a:r>
              <a:rPr lang="ru-RU" sz="2800" b="1" dirty="0">
                <a:latin typeface="Times New Roman" pitchFamily="18" charset="0"/>
                <a:cs typeface="Times New Roman" pitchFamily="18" charset="0"/>
              </a:rPr>
              <a:t>— как одежда для человека. Теплая шубка, защищающая его от холодов и непогоды</a:t>
            </a:r>
            <a:r>
              <a:rPr lang="ru-RU" sz="2800" b="1" dirty="0" smtClean="0">
                <a:latin typeface="Times New Roman" pitchFamily="18" charset="0"/>
                <a:cs typeface="Times New Roman" pitchFamily="18" charset="0"/>
              </a:rPr>
              <a:t>.</a:t>
            </a:r>
          </a:p>
          <a:p>
            <a:pPr>
              <a:buNone/>
            </a:pPr>
            <a:r>
              <a:rPr lang="ru-RU" sz="2800" b="1" dirty="0">
                <a:latin typeface="Times New Roman" pitchFamily="18" charset="0"/>
                <a:cs typeface="Times New Roman" pitchFamily="18" charset="0"/>
              </a:rPr>
              <a:t>По цвету его перышки неоднородные, сверху коричневато-бурые, а снизу довольно светлые. Благодаря такому мягкому и теплому пуховому кафтану </a:t>
            </a:r>
            <a:r>
              <a:rPr lang="ru-RU" sz="2800" b="1" dirty="0" smtClean="0">
                <a:latin typeface="Times New Roman" pitchFamily="18" charset="0"/>
                <a:cs typeface="Times New Roman" pitchFamily="18" charset="0"/>
              </a:rPr>
              <a:t>он может </a:t>
            </a:r>
            <a:r>
              <a:rPr lang="ru-RU" sz="2800" b="1" dirty="0">
                <a:latin typeface="Times New Roman" pitchFamily="18" charset="0"/>
                <a:cs typeface="Times New Roman" pitchFamily="18" charset="0"/>
              </a:rPr>
              <a:t>зарываться в снегу, купаться в лужах и прыгать по сырой траве.</a:t>
            </a:r>
          </a:p>
          <a:p>
            <a:pPr>
              <a:buNone/>
            </a:pPr>
            <a:r>
              <a:rPr lang="ru-RU" sz="2800" b="1" dirty="0">
                <a:latin typeface="Times New Roman" pitchFamily="18" charset="0"/>
                <a:cs typeface="Times New Roman" pitchFamily="18" charset="0"/>
              </a:rPr>
              <a:t>Если </a:t>
            </a:r>
            <a:r>
              <a:rPr lang="ru-RU" sz="2800" b="1" dirty="0" smtClean="0">
                <a:latin typeface="Times New Roman" pitchFamily="18" charset="0"/>
                <a:cs typeface="Times New Roman" pitchFamily="18" charset="0"/>
              </a:rPr>
              <a:t>он </a:t>
            </a:r>
            <a:r>
              <a:rPr lang="ru-RU" sz="2800" b="1" dirty="0">
                <a:latin typeface="Times New Roman" pitchFamily="18" charset="0"/>
                <a:cs typeface="Times New Roman" pitchFamily="18" charset="0"/>
              </a:rPr>
              <a:t>— самец, то у него имеются черные пятна на горлышке и верхней части груди. А у </a:t>
            </a:r>
            <a:r>
              <a:rPr lang="ru-RU" sz="2800" b="1" dirty="0" err="1">
                <a:latin typeface="Times New Roman" pitchFamily="18" charset="0"/>
                <a:cs typeface="Times New Roman" pitchFamily="18" charset="0"/>
              </a:rPr>
              <a:t>самочек</a:t>
            </a:r>
            <a:r>
              <a:rPr lang="ru-RU" sz="2800" b="1" dirty="0">
                <a:latin typeface="Times New Roman" pitchFamily="18" charset="0"/>
                <a:cs typeface="Times New Roman" pitchFamily="18" charset="0"/>
              </a:rPr>
              <a:t> над глазками проходит светлая желтая полоска.</a:t>
            </a:r>
          </a:p>
          <a:p>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Содержимое 3" descr="pticy46 (1).gif"/>
          <p:cNvPicPr>
            <a:picLocks noGrp="1" noChangeAspect="1"/>
          </p:cNvPicPr>
          <p:nvPr>
            <p:ph idx="1"/>
          </p:nvPr>
        </p:nvPicPr>
        <p:blipFill>
          <a:blip r:embed="rId3" cstate="print"/>
          <a:srcRect/>
          <a:stretch>
            <a:fillRect/>
          </a:stretch>
        </p:blipFill>
        <p:spPr>
          <a:xfrm>
            <a:off x="0" y="0"/>
            <a:ext cx="9144000" cy="6858000"/>
          </a:xfrm>
        </p:spPr>
      </p:pic>
      <p:pic>
        <p:nvPicPr>
          <p:cNvPr id="4" name="Golosa-lesa-Penie-ptic-na-rassvete(mp3-blog.info).mp3">
            <a:hlinkClick r:id="" action="ppaction://media"/>
          </p:cNvPr>
          <p:cNvPicPr>
            <a:picLocks noRot="1" noChangeAspect="1"/>
          </p:cNvPicPr>
          <p:nvPr>
            <a:audioFile r:link="rId1"/>
          </p:nvPr>
        </p:nvPicPr>
        <p:blipFill>
          <a:blip r:embed="rId4" cstate="print"/>
          <a:stretch>
            <a:fillRect/>
          </a:stretch>
        </p:blipFill>
        <p:spPr>
          <a:xfrm>
            <a:off x="428596" y="6143644"/>
            <a:ext cx="304800" cy="304800"/>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Птицы-пальчики.mp3">
            <a:hlinkClick r:id="" action="ppaction://media"/>
          </p:cNvPr>
          <p:cNvPicPr>
            <a:picLocks noRot="1" noChangeAspect="1"/>
          </p:cNvPicPr>
          <p:nvPr>
            <a:audioFile r:link="rId1"/>
          </p:nvPr>
        </p:nvPicPr>
        <p:blipFill>
          <a:blip r:embed="rId4" cstate="print"/>
          <a:srcRect/>
          <a:stretch>
            <a:fillRect/>
          </a:stretch>
        </p:blipFill>
        <p:spPr bwMode="auto">
          <a:xfrm>
            <a:off x="685800" y="5715000"/>
            <a:ext cx="304800" cy="304800"/>
          </a:xfrm>
          <a:prstGeom prst="rect">
            <a:avLst/>
          </a:prstGeom>
          <a:noFill/>
          <a:ln w="9525">
            <a:noFill/>
            <a:miter lim="800000"/>
            <a:headEnd/>
            <a:tailEnd/>
          </a:ln>
        </p:spPr>
      </p:pic>
      <p:pic>
        <p:nvPicPr>
          <p:cNvPr id="29700" name="Рисунок 3" descr="гифки-птичка-песочница-395240.gif"/>
          <p:cNvPicPr>
            <a:picLocks noChangeAspect="1"/>
          </p:cNvPicPr>
          <p:nvPr/>
        </p:nvPicPr>
        <p:blipFill>
          <a:blip r:embed="rId5" cstate="print"/>
          <a:srcRect/>
          <a:stretch>
            <a:fillRect/>
          </a:stretch>
        </p:blipFill>
        <p:spPr bwMode="auto">
          <a:xfrm>
            <a:off x="285720" y="214290"/>
            <a:ext cx="8643998" cy="6415110"/>
          </a:xfrm>
          <a:prstGeom prst="rect">
            <a:avLst/>
          </a:prstGeom>
          <a:noFill/>
          <a:ln w="9525">
            <a:noFill/>
            <a:miter lim="800000"/>
            <a:headEnd/>
            <a:tailEnd/>
          </a:ln>
        </p:spPr>
      </p:pic>
      <p:pic>
        <p:nvPicPr>
          <p:cNvPr id="8" name="Golosa-ptic-Vorobey(muzbaron.com) (1).mp3">
            <a:hlinkClick r:id="" action="ppaction://media"/>
          </p:cNvPr>
          <p:cNvPicPr>
            <a:picLocks noRot="1" noChangeAspect="1"/>
          </p:cNvPicPr>
          <p:nvPr>
            <a:audioFile r:link="rId2"/>
          </p:nvPr>
        </p:nvPicPr>
        <p:blipFill>
          <a:blip r:embed="rId6" cstate="print"/>
          <a:stretch>
            <a:fillRect/>
          </a:stretch>
        </p:blipFill>
        <p:spPr>
          <a:xfrm>
            <a:off x="8286776" y="3714752"/>
            <a:ext cx="304800" cy="304800"/>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356"/>
            <a:ext cx="8229600" cy="1071570"/>
          </a:xfrm>
        </p:spPr>
        <p:txBody>
          <a:bodyPr>
            <a:noAutofit/>
          </a:bodyPr>
          <a:lstStyle/>
          <a:p>
            <a:r>
              <a:rPr lang="ru-RU" sz="3200" b="1" dirty="0">
                <a:latin typeface="Times New Roman" pitchFamily="18" charset="0"/>
                <a:cs typeface="Times New Roman" pitchFamily="18" charset="0"/>
              </a:rPr>
              <a:t>Зверька узнаем мы с тобой</a:t>
            </a:r>
            <a:br>
              <a:rPr lang="ru-RU" sz="3200" b="1" dirty="0">
                <a:latin typeface="Times New Roman" pitchFamily="18" charset="0"/>
                <a:cs typeface="Times New Roman" pitchFamily="18" charset="0"/>
              </a:rPr>
            </a:br>
            <a:r>
              <a:rPr lang="ru-RU" sz="3200" b="1" dirty="0">
                <a:latin typeface="Times New Roman" pitchFamily="18" charset="0"/>
                <a:cs typeface="Times New Roman" pitchFamily="18" charset="0"/>
              </a:rPr>
              <a:t>По двум таким приметам:</a:t>
            </a:r>
            <a:br>
              <a:rPr lang="ru-RU" sz="3200" b="1" dirty="0">
                <a:latin typeface="Times New Roman" pitchFamily="18" charset="0"/>
                <a:cs typeface="Times New Roman" pitchFamily="18" charset="0"/>
              </a:rPr>
            </a:br>
            <a:r>
              <a:rPr lang="ru-RU" sz="3200" b="1" dirty="0">
                <a:latin typeface="Times New Roman" pitchFamily="18" charset="0"/>
                <a:cs typeface="Times New Roman" pitchFamily="18" charset="0"/>
              </a:rPr>
              <a:t>Он в шубке серенькой зимой,</a:t>
            </a:r>
            <a:br>
              <a:rPr lang="ru-RU" sz="3200" b="1" dirty="0">
                <a:latin typeface="Times New Roman" pitchFamily="18" charset="0"/>
                <a:cs typeface="Times New Roman" pitchFamily="18" charset="0"/>
              </a:rPr>
            </a:br>
            <a:r>
              <a:rPr lang="ru-RU" sz="3200" b="1" dirty="0">
                <a:latin typeface="Times New Roman" pitchFamily="18" charset="0"/>
                <a:cs typeface="Times New Roman" pitchFamily="18" charset="0"/>
              </a:rPr>
              <a:t>А в рыжей шубке - летом. </a:t>
            </a:r>
            <a:r>
              <a:rPr lang="ru-RU" sz="3200" b="1" dirty="0"/>
              <a:t/>
            </a:r>
            <a:br>
              <a:rPr lang="ru-RU" sz="3200" b="1" dirty="0"/>
            </a:br>
            <a:endParaRPr lang="ru-RU" sz="3200" b="1" dirty="0"/>
          </a:p>
        </p:txBody>
      </p:sp>
      <p:pic>
        <p:nvPicPr>
          <p:cNvPr id="4" name="Содержимое 3" descr="3820543-243adcfc791180a2.gif"/>
          <p:cNvPicPr>
            <a:picLocks noGrp="1" noChangeAspect="1"/>
          </p:cNvPicPr>
          <p:nvPr>
            <p:ph idx="1"/>
          </p:nvPr>
        </p:nvPicPr>
        <p:blipFill>
          <a:blip r:embed="rId2" cstate="print"/>
          <a:stretch>
            <a:fillRect/>
          </a:stretch>
        </p:blipFill>
        <p:spPr>
          <a:xfrm>
            <a:off x="2000232" y="2143116"/>
            <a:ext cx="5214974" cy="450059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11.gif"/>
          <p:cNvPicPr>
            <a:picLocks noGrp="1" noChangeAspect="1"/>
          </p:cNvPicPr>
          <p:nvPr>
            <p:ph idx="1"/>
          </p:nvPr>
        </p:nvPicPr>
        <p:blipFill>
          <a:blip r:embed="rId2" cstate="print"/>
          <a:stretch>
            <a:fillRect/>
          </a:stretch>
        </p:blipFill>
        <p:spPr>
          <a:xfrm>
            <a:off x="1396995" y="2214554"/>
            <a:ext cx="6350009" cy="4643446"/>
          </a:xfrm>
        </p:spPr>
      </p:pic>
      <p:sp>
        <p:nvSpPr>
          <p:cNvPr id="36865" name="Rectangle 1"/>
          <p:cNvSpPr>
            <a:spLocks noChangeArrowheads="1"/>
          </p:cNvSpPr>
          <p:nvPr/>
        </p:nvSpPr>
        <p:spPr bwMode="auto">
          <a:xfrm>
            <a:off x="0" y="145258"/>
            <a:ext cx="91440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7175" algn="ctr"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Какой зверь опасный</a:t>
            </a:r>
            <a:endParaRPr kumimoji="0" lang="ru-RU"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257175" algn="ctr" defTabSz="914400" rtl="0" eaLnBrk="0" fontAlgn="base" latinLnBrk="0" hangingPunct="0">
              <a:lnSpc>
                <a:spcPct val="100000"/>
              </a:lnSpc>
              <a:spcBef>
                <a:spcPct val="0"/>
              </a:spcBef>
              <a:spcAft>
                <a:spcPct val="0"/>
              </a:spcAft>
              <a:buClrTx/>
              <a:buSzTx/>
              <a:buFontTx/>
              <a:buNone/>
              <a:tabLst/>
            </a:pPr>
            <a:r>
              <a:rPr kumimoji="0" lang="ru-RU"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Ходит в шубе красной,</a:t>
            </a:r>
            <a:endParaRPr kumimoji="0" lang="ru-RU"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257175" algn="ctr" defTabSz="914400" rtl="0" eaLnBrk="0" fontAlgn="base" latinLnBrk="0" hangingPunct="0">
              <a:lnSpc>
                <a:spcPct val="100000"/>
              </a:lnSpc>
              <a:spcBef>
                <a:spcPct val="0"/>
              </a:spcBef>
              <a:spcAft>
                <a:spcPct val="0"/>
              </a:spcAft>
              <a:buClrTx/>
              <a:buSzTx/>
              <a:buFontTx/>
              <a:buNone/>
              <a:tabLst/>
            </a:pPr>
            <a:r>
              <a:rPr kumimoji="0" lang="ru-RU"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Снег разгребает,</a:t>
            </a:r>
            <a:endParaRPr kumimoji="0" lang="ru-RU"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257175" algn="ctr" defTabSz="914400" rtl="0" eaLnBrk="0" fontAlgn="base" latinLnBrk="0" hangingPunct="0">
              <a:lnSpc>
                <a:spcPct val="100000"/>
              </a:lnSpc>
              <a:spcBef>
                <a:spcPct val="0"/>
              </a:spcBef>
              <a:spcAft>
                <a:spcPct val="0"/>
              </a:spcAft>
              <a:buClrTx/>
              <a:buSzTx/>
              <a:buFontTx/>
              <a:buNone/>
              <a:tabLst/>
            </a:pPr>
            <a:r>
              <a:rPr kumimoji="0" lang="ru-RU"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Мышек хватает?</a:t>
            </a:r>
            <a:endParaRPr kumimoji="0" lang="ru-RU"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odbyt13765983872176.gif"/>
          <p:cNvPicPr>
            <a:picLocks noGrp="1" noChangeAspect="1"/>
          </p:cNvPicPr>
          <p:nvPr>
            <p:ph idx="1"/>
          </p:nvPr>
        </p:nvPicPr>
        <p:blipFill>
          <a:blip r:embed="rId2" cstate="print"/>
          <a:stretch>
            <a:fillRect/>
          </a:stretch>
        </p:blipFill>
        <p:spPr>
          <a:xfrm>
            <a:off x="1259632" y="2204864"/>
            <a:ext cx="6500858" cy="4653136"/>
          </a:xfrm>
        </p:spPr>
      </p:pic>
      <p:sp>
        <p:nvSpPr>
          <p:cNvPr id="35841" name="Rectangle 1"/>
          <p:cNvSpPr>
            <a:spLocks noChangeArrowheads="1"/>
          </p:cNvSpPr>
          <p:nvPr/>
        </p:nvSpPr>
        <p:spPr bwMode="auto">
          <a:xfrm>
            <a:off x="1714480" y="351771"/>
            <a:ext cx="5220891"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7175" algn="just"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Хозяин лесной</a:t>
            </a:r>
            <a:endPar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257175" algn="just"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Просыпается весной,</a:t>
            </a:r>
            <a:endPar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257175" algn="just"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А зимой, под вьюжный вой,</a:t>
            </a:r>
            <a:endParaRPr kumimoji="0" lang="ru-RU"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257175" algn="just"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Спит в избушке снеговой.</a:t>
            </a:r>
            <a:endParaRPr kumimoji="0" lang="ru-RU" sz="28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227361"/>
            <a:ext cx="842965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5763"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Заберётся в огород</a:t>
            </a:r>
            <a:endPar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385763"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И давай над грядкою</a:t>
            </a:r>
            <a:endPar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385763"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Забивать капустой рот,</a:t>
            </a:r>
            <a:endPar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385763"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Грызть морковь </a:t>
            </a:r>
            <a:r>
              <a:rPr kumimoji="0" lang="ru-RU" sz="24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украдкою</a:t>
            </a: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385763"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Погрызёт часок-другой</a:t>
            </a:r>
            <a:endParaRPr kumimoji="0" lang="ru-RU"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385763"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И стрелой летит домой! </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1988" name="Picture 4" descr="C:\Documents and Settings\Admin\Рабочий стол\лесник\333.gif"/>
          <p:cNvPicPr>
            <a:picLocks noGrp="1" noChangeAspect="1" noChangeArrowheads="1" noCrop="1"/>
          </p:cNvPicPr>
          <p:nvPr>
            <p:ph idx="1"/>
          </p:nvPr>
        </p:nvPicPr>
        <p:blipFill>
          <a:blip r:embed="rId2" cstate="print"/>
          <a:srcRect/>
          <a:stretch>
            <a:fillRect/>
          </a:stretch>
        </p:blipFill>
        <p:spPr bwMode="auto">
          <a:xfrm>
            <a:off x="1500166" y="2132856"/>
            <a:ext cx="5786478" cy="47251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box(out)">
                                      <p:cBhvr>
                                        <p:cTn id="7" dur="30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lstStyle/>
          <a:p>
            <a:r>
              <a:rPr lang="ru-RU" sz="6000" b="1" dirty="0" smtClean="0">
                <a:solidFill>
                  <a:srgbClr val="FF0000"/>
                </a:solidFill>
                <a:latin typeface="Times New Roman" pitchFamily="18" charset="0"/>
                <a:cs typeface="Times New Roman" pitchFamily="18" charset="0"/>
              </a:rPr>
              <a:t>Узнай по следу</a:t>
            </a:r>
          </a:p>
        </p:txBody>
      </p:sp>
      <p:pic>
        <p:nvPicPr>
          <p:cNvPr id="36867" name="Содержимое 3" descr="следы 3.jpg"/>
          <p:cNvPicPr>
            <a:picLocks noGrp="1" noChangeAspect="1"/>
          </p:cNvPicPr>
          <p:nvPr>
            <p:ph idx="1"/>
          </p:nvPr>
        </p:nvPicPr>
        <p:blipFill>
          <a:blip r:embed="rId2" cstate="print"/>
          <a:srcRect/>
          <a:stretch>
            <a:fillRect/>
          </a:stretch>
        </p:blipFill>
        <p:spPr>
          <a:xfrm>
            <a:off x="381000" y="1600200"/>
            <a:ext cx="4525963" cy="4525963"/>
          </a:xfrm>
        </p:spPr>
      </p:pic>
      <p:pic>
        <p:nvPicPr>
          <p:cNvPr id="36868" name="Рисунок 4" descr="cледы.jpg"/>
          <p:cNvPicPr>
            <a:picLocks noChangeAspect="1"/>
          </p:cNvPicPr>
          <p:nvPr/>
        </p:nvPicPr>
        <p:blipFill>
          <a:blip r:embed="rId3" cstate="print"/>
          <a:srcRect/>
          <a:stretch>
            <a:fillRect/>
          </a:stretch>
        </p:blipFill>
        <p:spPr bwMode="auto">
          <a:xfrm>
            <a:off x="4876800" y="1600200"/>
            <a:ext cx="3657600" cy="4495800"/>
          </a:xfrm>
          <a:prstGeom prst="rect">
            <a:avLst/>
          </a:prstGeom>
          <a:noFill/>
          <a:ln w="9525">
            <a:noFill/>
            <a:miter lim="800000"/>
            <a:headEnd/>
            <a:tailEnd/>
          </a:ln>
        </p:spPr>
      </p:pic>
    </p:spTree>
  </p:cSld>
  <p:clrMapOvr>
    <a:masterClrMapping/>
  </p:clrMapOvr>
  <p:transition advClick="0" advTm="10000">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0-#ppt_w/2"/>
                                          </p:val>
                                        </p:tav>
                                        <p:tav tm="100000">
                                          <p:val>
                                            <p:strVal val="#ppt_x"/>
                                          </p:val>
                                        </p:tav>
                                      </p:tavLst>
                                    </p:anim>
                                    <p:anim calcmode="lin" valueType="num">
                                      <p:cBhvr additive="base">
                                        <p:cTn id="8" dur="500" fill="hold"/>
                                        <p:tgtEl>
                                          <p:spTgt spid="3686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6868"/>
                                        </p:tgtEl>
                                        <p:attrNameLst>
                                          <p:attrName>style.visibility</p:attrName>
                                        </p:attrNameLst>
                                      </p:cBhvr>
                                      <p:to>
                                        <p:strVal val="visible"/>
                                      </p:to>
                                    </p:set>
                                    <p:anim calcmode="lin" valueType="num">
                                      <p:cBhvr additive="base">
                                        <p:cTn id="13" dur="500" fill="hold"/>
                                        <p:tgtEl>
                                          <p:spTgt spid="36868"/>
                                        </p:tgtEl>
                                        <p:attrNameLst>
                                          <p:attrName>ppt_x</p:attrName>
                                        </p:attrNameLst>
                                      </p:cBhvr>
                                      <p:tavLst>
                                        <p:tav tm="0">
                                          <p:val>
                                            <p:strVal val="1+#ppt_w/2"/>
                                          </p:val>
                                        </p:tav>
                                        <p:tav tm="100000">
                                          <p:val>
                                            <p:strVal val="#ppt_x"/>
                                          </p:val>
                                        </p:tav>
                                      </p:tavLst>
                                    </p:anim>
                                    <p:anim calcmode="lin" valueType="num">
                                      <p:cBhvr additive="base">
                                        <p:cTn id="14" dur="500" fill="hold"/>
                                        <p:tgtEl>
                                          <p:spTgt spid="368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658637_920.jpg"/>
          <p:cNvPicPr>
            <a:picLocks noGrp="1" noChangeAspect="1"/>
          </p:cNvPicPr>
          <p:nvPr>
            <p:ph idx="1"/>
          </p:nvPr>
        </p:nvPicPr>
        <p:blipFill>
          <a:blip r:embed="rId2" cstate="print"/>
          <a:stretch>
            <a:fillRect/>
          </a:stretch>
        </p:blipFill>
        <p:spPr>
          <a:xfrm>
            <a:off x="0" y="0"/>
            <a:ext cx="9144000" cy="6858000"/>
          </a:xfrm>
        </p:spPr>
      </p:pic>
      <p:sp>
        <p:nvSpPr>
          <p:cNvPr id="5" name="Прямоугольник 4"/>
          <p:cNvSpPr/>
          <p:nvPr/>
        </p:nvSpPr>
        <p:spPr>
          <a:xfrm>
            <a:off x="428596" y="4071942"/>
            <a:ext cx="8358246" cy="2246769"/>
          </a:xfrm>
          <a:prstGeom prst="rect">
            <a:avLst/>
          </a:prstGeom>
        </p:spPr>
        <p:txBody>
          <a:bodyPr wrap="square">
            <a:spAutoFit/>
          </a:bodyPr>
          <a:lstStyle/>
          <a:p>
            <a:pPr algn="ctr">
              <a:defRPr/>
            </a:pPr>
            <a:r>
              <a:rPr lang="ru-RU" sz="2800" b="1" i="1" dirty="0" smtClean="0">
                <a:solidFill>
                  <a:srgbClr val="FFFF00"/>
                </a:solidFill>
                <a:effectLst>
                  <a:outerShdw blurRad="38100" dist="38100" dir="2700000" algn="tl">
                    <a:srgbClr val="000000">
                      <a:alpha val="43137"/>
                    </a:srgbClr>
                  </a:outerShdw>
                </a:effectLst>
                <a:latin typeface="Times New Roman" charset="0"/>
              </a:rPr>
              <a:t>И мы спасибо скажем всем,</a:t>
            </a:r>
          </a:p>
          <a:p>
            <a:pPr algn="ctr">
              <a:defRPr/>
            </a:pPr>
            <a:r>
              <a:rPr lang="ru-RU" sz="2800" b="1" i="1" dirty="0" smtClean="0">
                <a:solidFill>
                  <a:srgbClr val="FFFF00"/>
                </a:solidFill>
                <a:effectLst>
                  <a:outerShdw blurRad="38100" dist="38100" dir="2700000" algn="tl">
                    <a:srgbClr val="000000">
                      <a:alpha val="43137"/>
                    </a:srgbClr>
                  </a:outerShdw>
                </a:effectLst>
                <a:latin typeface="Times New Roman" charset="0"/>
              </a:rPr>
              <a:t>Кто лесом правит ежедневно!</a:t>
            </a:r>
          </a:p>
          <a:p>
            <a:pPr algn="ctr">
              <a:defRPr/>
            </a:pPr>
            <a:r>
              <a:rPr lang="ru-RU" sz="2800" b="1" i="1" dirty="0" smtClean="0">
                <a:solidFill>
                  <a:srgbClr val="FFFF00"/>
                </a:solidFill>
                <a:effectLst>
                  <a:outerShdw blurRad="38100" dist="38100" dir="2700000" algn="tl">
                    <a:srgbClr val="000000">
                      <a:alpha val="43137"/>
                    </a:srgbClr>
                  </a:outerShdw>
                </a:effectLst>
                <a:latin typeface="Times New Roman" charset="0"/>
              </a:rPr>
              <a:t>Нам нужен лес, </a:t>
            </a:r>
          </a:p>
          <a:p>
            <a:pPr algn="ctr">
              <a:defRPr/>
            </a:pPr>
            <a:r>
              <a:rPr lang="ru-RU" sz="2800" b="1" i="1" dirty="0" smtClean="0">
                <a:solidFill>
                  <a:srgbClr val="FFFF00"/>
                </a:solidFill>
                <a:effectLst>
                  <a:outerShdw blurRad="38100" dist="38100" dir="2700000" algn="tl">
                    <a:srgbClr val="000000">
                      <a:alpha val="43137"/>
                    </a:srgbClr>
                  </a:outerShdw>
                </a:effectLst>
                <a:latin typeface="Times New Roman" charset="0"/>
              </a:rPr>
              <a:t>Нам важен лес –</a:t>
            </a:r>
          </a:p>
          <a:p>
            <a:pPr algn="ctr">
              <a:defRPr/>
            </a:pPr>
            <a:r>
              <a:rPr lang="ru-RU" sz="2800" b="1" i="1" dirty="0" smtClean="0">
                <a:solidFill>
                  <a:srgbClr val="FFFF00"/>
                </a:solidFill>
                <a:effectLst>
                  <a:outerShdw blurRad="38100" dist="38100" dir="2700000" algn="tl">
                    <a:srgbClr val="000000">
                      <a:alpha val="43137"/>
                    </a:srgbClr>
                  </a:outerShdw>
                </a:effectLst>
                <a:latin typeface="Times New Roman" charset="0"/>
              </a:rPr>
              <a:t>И служите ему вы верно!</a:t>
            </a:r>
            <a:endParaRPr lang="ru-RU" sz="2800" b="1" i="1" dirty="0">
              <a:solidFill>
                <a:srgbClr val="FFFF00"/>
              </a:solidFill>
              <a:effectLst>
                <a:outerShdw blurRad="38100" dist="38100" dir="2700000" algn="tl">
                  <a:srgbClr val="000000">
                    <a:alpha val="43137"/>
                  </a:srgbClr>
                </a:outerShdw>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10.jpg"/>
          <p:cNvPicPr>
            <a:picLocks noGrp="1" noChangeAspect="1"/>
          </p:cNvPicPr>
          <p:nvPr>
            <p:ph idx="1"/>
          </p:nvPr>
        </p:nvPicPr>
        <p:blipFill>
          <a:blip r:embed="rId3" cstate="print"/>
          <a:stretch>
            <a:fillRect/>
          </a:stretch>
        </p:blipFill>
        <p:spPr>
          <a:xfrm>
            <a:off x="0" y="71414"/>
            <a:ext cx="9144000" cy="6786586"/>
          </a:xfrm>
        </p:spPr>
      </p:pic>
      <p:sp>
        <p:nvSpPr>
          <p:cNvPr id="5" name="Прямоугольник 4"/>
          <p:cNvSpPr/>
          <p:nvPr/>
        </p:nvSpPr>
        <p:spPr>
          <a:xfrm>
            <a:off x="1214414" y="4906327"/>
            <a:ext cx="6715172" cy="923330"/>
          </a:xfrm>
          <a:prstGeom prst="rect">
            <a:avLst/>
          </a:prstGeom>
        </p:spPr>
        <p:txBody>
          <a:bodyPr wrap="square">
            <a:spAutoFit/>
          </a:bodyPr>
          <a:lstStyle/>
          <a:p>
            <a:pPr algn="ctr"/>
            <a:r>
              <a:rPr lang="ru-RU" sz="5400" dirty="0" smtClean="0">
                <a:solidFill>
                  <a:srgbClr val="FFFF00"/>
                </a:solidFill>
                <a:latin typeface="Times New Roman" pitchFamily="18" charset="0"/>
                <a:cs typeface="Times New Roman" pitchFamily="18" charset="0"/>
              </a:rPr>
              <a:t>Спасибо за внимание!</a:t>
            </a:r>
            <a:endParaRPr lang="ru-RU" sz="5400" dirty="0"/>
          </a:p>
        </p:txBody>
      </p:sp>
      <p:pic>
        <p:nvPicPr>
          <p:cNvPr id="6" name="Golosa-lesa-Penie-ptic-na-rassvete(mp3-blog.info).mp3">
            <a:hlinkClick r:id="" action="ppaction://media"/>
          </p:cNvPr>
          <p:cNvPicPr>
            <a:picLocks noRot="1" noChangeAspect="1"/>
          </p:cNvPicPr>
          <p:nvPr>
            <a:audioFile r:link="rId1"/>
          </p:nvPr>
        </p:nvPicPr>
        <p:blipFill>
          <a:blip r:embed="rId4" cstate="print"/>
          <a:stretch>
            <a:fillRect/>
          </a:stretch>
        </p:blipFill>
        <p:spPr>
          <a:xfrm>
            <a:off x="8215338" y="535782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24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2557106_original.gif"/>
          <p:cNvPicPr>
            <a:picLocks noGrp="1" noChangeAspect="1"/>
          </p:cNvPicPr>
          <p:nvPr>
            <p:ph idx="1"/>
          </p:nvPr>
        </p:nvPicPr>
        <p:blipFill>
          <a:blip r:embed="rId2" cstate="print"/>
          <a:stretch>
            <a:fillRect/>
          </a:stretch>
        </p:blipFill>
        <p:spPr>
          <a:xfrm>
            <a:off x="312961" y="2000240"/>
            <a:ext cx="8291487" cy="4857760"/>
          </a:xfrm>
        </p:spPr>
      </p:pic>
      <p:sp>
        <p:nvSpPr>
          <p:cNvPr id="17409" name="Rectangle 1"/>
          <p:cNvSpPr>
            <a:spLocks noChangeArrowheads="1"/>
          </p:cNvSpPr>
          <p:nvPr/>
        </p:nvSpPr>
        <p:spPr bwMode="auto">
          <a:xfrm>
            <a:off x="500034" y="-67432"/>
            <a:ext cx="778674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«Лес является единственным, открытым для всех источником благодеяний, куда по доброте или коварству природа не повесила своего пудового замка. Она как бы вверяет это сокровище благоразумию человека, чтобы он осуществил здесь тот справедливо-плановый порядок, которого сама она осуществить не может».</a:t>
            </a:r>
            <a:endParaRPr kumimoji="0" lang="ru-RU" b="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Из романа Леонида Леонова «Русский лес»</a:t>
            </a:r>
            <a:endParaRPr kumimoji="0" lang="ru-RU" b="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ubravos-rezervatins-apyrubs-mikas-3.jpg"/>
          <p:cNvPicPr>
            <a:picLocks noGrp="1" noChangeAspect="1"/>
          </p:cNvPicPr>
          <p:nvPr>
            <p:ph idx="1"/>
          </p:nvPr>
        </p:nvPicPr>
        <p:blipFill>
          <a:blip r:embed="rId2" cstate="print"/>
          <a:stretch>
            <a:fillRect/>
          </a:stretch>
        </p:blipFill>
        <p:spPr>
          <a:xfrm>
            <a:off x="0" y="0"/>
            <a:ext cx="9144000" cy="6858000"/>
          </a:xfrm>
        </p:spPr>
      </p:pic>
      <p:sp>
        <p:nvSpPr>
          <p:cNvPr id="5" name="Прямоугольник 4"/>
          <p:cNvSpPr/>
          <p:nvPr/>
        </p:nvSpPr>
        <p:spPr>
          <a:xfrm>
            <a:off x="683568" y="188640"/>
            <a:ext cx="8174712" cy="2677656"/>
          </a:xfrm>
          <a:prstGeom prst="rect">
            <a:avLst/>
          </a:prstGeom>
        </p:spPr>
        <p:txBody>
          <a:bodyPr wrap="square">
            <a:spAutoFit/>
          </a:bodyPr>
          <a:lstStyle/>
          <a:p>
            <a:pPr algn="ctr"/>
            <a:r>
              <a:rPr lang="ru-RU" sz="2400" b="1" dirty="0" smtClean="0">
                <a:solidFill>
                  <a:srgbClr val="FFFF00"/>
                </a:solidFill>
                <a:latin typeface="Times New Roman" pitchFamily="18" charset="0"/>
                <a:cs typeface="Times New Roman" pitchFamily="18" charset="0"/>
              </a:rPr>
              <a:t>Царь Петр </a:t>
            </a:r>
            <a:r>
              <a:rPr lang="en-US" sz="2400" b="1" dirty="0" smtClean="0">
                <a:solidFill>
                  <a:srgbClr val="FFFF00"/>
                </a:solidFill>
                <a:latin typeface="Times New Roman" pitchFamily="18" charset="0"/>
                <a:cs typeface="Times New Roman" pitchFamily="18" charset="0"/>
              </a:rPr>
              <a:t>I </a:t>
            </a:r>
            <a:r>
              <a:rPr lang="ru-RU" sz="2400" b="1" dirty="0" smtClean="0">
                <a:solidFill>
                  <a:srgbClr val="FFFF00"/>
                </a:solidFill>
                <a:latin typeface="Times New Roman" pitchFamily="18" charset="0"/>
                <a:cs typeface="Times New Roman" pitchFamily="18" charset="0"/>
              </a:rPr>
              <a:t> (1672 - 1725) был первым русским государем, постоянно занимавшемся природоохранной деятельностью. При царствовании Петра </a:t>
            </a:r>
            <a:r>
              <a:rPr lang="en-US" sz="2400" b="1" dirty="0" smtClean="0">
                <a:solidFill>
                  <a:srgbClr val="FFFF00"/>
                </a:solidFill>
                <a:latin typeface="Times New Roman" pitchFamily="18" charset="0"/>
                <a:cs typeface="Times New Roman" pitchFamily="18" charset="0"/>
              </a:rPr>
              <a:t>I </a:t>
            </a:r>
            <a:r>
              <a:rPr lang="ru-RU" sz="2400" b="1" dirty="0" smtClean="0">
                <a:solidFill>
                  <a:srgbClr val="FFFF00"/>
                </a:solidFill>
                <a:latin typeface="Times New Roman" pitchFamily="18" charset="0"/>
                <a:cs typeface="Times New Roman" pitchFamily="18" charset="0"/>
              </a:rPr>
              <a:t> появилось более 200 указов, связанных с рациональным использованием, охраной и воспроизводством лесов, переработкой древесины, подготовкой специальных кадров.</a:t>
            </a:r>
            <a:endParaRPr lang="ru-RU" sz="2400" b="1" dirty="0">
              <a:solidFill>
                <a:srgbClr val="FFFF00"/>
              </a:solidFill>
              <a:latin typeface="Times New Roman" pitchFamily="18" charset="0"/>
              <a:cs typeface="Times New Roman" pitchFamily="18" charset="0"/>
            </a:endParaRPr>
          </a:p>
        </p:txBody>
      </p:sp>
      <p:pic>
        <p:nvPicPr>
          <p:cNvPr id="6" name="Picture 14"/>
          <p:cNvPicPr>
            <a:picLocks noChangeAspect="1" noChangeArrowheads="1"/>
          </p:cNvPicPr>
          <p:nvPr/>
        </p:nvPicPr>
        <p:blipFill>
          <a:blip r:embed="rId3" cstate="print"/>
          <a:srcRect/>
          <a:stretch>
            <a:fillRect/>
          </a:stretch>
        </p:blipFill>
        <p:spPr bwMode="auto">
          <a:xfrm>
            <a:off x="84510" y="2636912"/>
            <a:ext cx="3263354" cy="4221088"/>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6000760" y="2852936"/>
            <a:ext cx="3128272" cy="3862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vertical)">
                                      <p:cBhvr>
                                        <p:cTn id="11" dur="2000"/>
                                        <p:tgtEl>
                                          <p:spTgt spid="6"/>
                                        </p:tgtEl>
                                      </p:cBhvr>
                                    </p:animEffect>
                                  </p:childTnLst>
                                </p:cTn>
                              </p:par>
                            </p:childTnLst>
                          </p:cTn>
                        </p:par>
                        <p:par>
                          <p:cTn id="12" fill="hold">
                            <p:stCondLst>
                              <p:cond delay="25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1+#ppt_w/2"/>
                                          </p:val>
                                        </p:tav>
                                        <p:tav tm="100000">
                                          <p:val>
                                            <p:strVal val="#ppt_x"/>
                                          </p:val>
                                        </p:tav>
                                      </p:tavLst>
                                    </p:anim>
                                    <p:anim calcmode="lin" valueType="num">
                                      <p:cBhvr additive="base">
                                        <p:cTn id="16"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4c36b8a5232d9feb79fd39c8eb8fa128_800x600.jpg"/>
          <p:cNvPicPr>
            <a:picLocks noGrp="1" noChangeAspect="1"/>
          </p:cNvPicPr>
          <p:nvPr>
            <p:ph idx="1"/>
          </p:nvPr>
        </p:nvPicPr>
        <p:blipFill>
          <a:blip r:embed="rId2" cstate="print"/>
          <a:stretch>
            <a:fillRect/>
          </a:stretch>
        </p:blipFill>
        <p:spPr>
          <a:xfrm>
            <a:off x="1" y="0"/>
            <a:ext cx="9144000" cy="6858000"/>
          </a:xfrm>
        </p:spPr>
      </p:pic>
      <p:sp>
        <p:nvSpPr>
          <p:cNvPr id="5" name="Прямоугольник 4"/>
          <p:cNvSpPr/>
          <p:nvPr/>
        </p:nvSpPr>
        <p:spPr>
          <a:xfrm>
            <a:off x="827584" y="332656"/>
            <a:ext cx="8136904" cy="2893100"/>
          </a:xfrm>
          <a:prstGeom prst="rect">
            <a:avLst/>
          </a:prstGeom>
        </p:spPr>
        <p:txBody>
          <a:bodyPr wrap="square">
            <a:spAutoFit/>
          </a:bodyPr>
          <a:lstStyle/>
          <a:p>
            <a:pPr algn="r"/>
            <a:r>
              <a:rPr lang="ru-RU" sz="2600" b="1" dirty="0" smtClean="0">
                <a:solidFill>
                  <a:srgbClr val="FFFF00"/>
                </a:solidFill>
                <a:latin typeface="Times New Roman" pitchFamily="18" charset="0"/>
                <a:cs typeface="Times New Roman" pitchFamily="18" charset="0"/>
              </a:rPr>
              <a:t>В 1798 году  указом Павла </a:t>
            </a:r>
            <a:r>
              <a:rPr lang="en-US" sz="2600" b="1" dirty="0" smtClean="0">
                <a:solidFill>
                  <a:srgbClr val="FFFF00"/>
                </a:solidFill>
                <a:latin typeface="Times New Roman" pitchFamily="18" charset="0"/>
                <a:cs typeface="Times New Roman" pitchFamily="18" charset="0"/>
              </a:rPr>
              <a:t>I</a:t>
            </a:r>
            <a:r>
              <a:rPr lang="ru-RU" sz="2600" b="1" dirty="0" smtClean="0">
                <a:solidFill>
                  <a:srgbClr val="FFFF00"/>
                </a:solidFill>
                <a:latin typeface="Times New Roman" pitchFamily="18" charset="0"/>
                <a:cs typeface="Times New Roman" pitchFamily="18" charset="0"/>
              </a:rPr>
              <a:t> был основан Лесной департамент, </a:t>
            </a:r>
          </a:p>
          <a:p>
            <a:pPr algn="r"/>
            <a:r>
              <a:rPr lang="ru-RU" sz="2600" b="1" dirty="0" smtClean="0">
                <a:solidFill>
                  <a:srgbClr val="FFFF00"/>
                </a:solidFill>
                <a:latin typeface="Times New Roman" pitchFamily="18" charset="0"/>
                <a:cs typeface="Times New Roman" pitchFamily="18" charset="0"/>
              </a:rPr>
              <a:t>в обязанности которого входило беречь,</a:t>
            </a:r>
          </a:p>
          <a:p>
            <a:pPr algn="r"/>
            <a:r>
              <a:rPr lang="ru-RU" sz="2600" b="1" dirty="0" smtClean="0">
                <a:solidFill>
                  <a:srgbClr val="FFFF00"/>
                </a:solidFill>
                <a:latin typeface="Times New Roman" pitchFamily="18" charset="0"/>
                <a:cs typeface="Times New Roman" pitchFamily="18" charset="0"/>
              </a:rPr>
              <a:t> охранять и вести лесовосстановительные работы. </a:t>
            </a:r>
          </a:p>
          <a:p>
            <a:pPr algn="r"/>
            <a:r>
              <a:rPr lang="ru-RU" sz="2600" b="1" dirty="0" smtClean="0">
                <a:solidFill>
                  <a:srgbClr val="FFFF00"/>
                </a:solidFill>
                <a:latin typeface="Times New Roman" pitchFamily="18" charset="0"/>
                <a:cs typeface="Times New Roman" pitchFamily="18" charset="0"/>
              </a:rPr>
              <a:t>Тем самым положил начало стройной системе государственного управления лесами на всей территории России.</a:t>
            </a:r>
            <a:endParaRPr lang="ru-RU" sz="2600" b="1" dirty="0">
              <a:solidFill>
                <a:srgbClr val="FFFF00"/>
              </a:solidFill>
              <a:latin typeface="Times New Roman" pitchFamily="18" charset="0"/>
              <a:cs typeface="Times New Roman" pitchFamily="18" charset="0"/>
            </a:endParaRPr>
          </a:p>
        </p:txBody>
      </p:sp>
      <p:pic>
        <p:nvPicPr>
          <p:cNvPr id="6" name="Picture 8"/>
          <p:cNvPicPr>
            <a:picLocks noChangeAspect="1" noChangeArrowheads="1"/>
          </p:cNvPicPr>
          <p:nvPr/>
        </p:nvPicPr>
        <p:blipFill>
          <a:blip r:embed="rId3" cstate="print"/>
          <a:srcRect/>
          <a:stretch>
            <a:fillRect/>
          </a:stretch>
        </p:blipFill>
        <p:spPr bwMode="auto">
          <a:xfrm>
            <a:off x="251520" y="3107901"/>
            <a:ext cx="2937559" cy="37500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Большая подборка обоев с видами природы"/>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Прямоугольник 5"/>
          <p:cNvSpPr/>
          <p:nvPr/>
        </p:nvSpPr>
        <p:spPr>
          <a:xfrm>
            <a:off x="928662" y="285729"/>
            <a:ext cx="7643866" cy="2246769"/>
          </a:xfrm>
          <a:prstGeom prst="rect">
            <a:avLst/>
          </a:prstGeom>
        </p:spPr>
        <p:txBody>
          <a:bodyPr wrap="square">
            <a:spAutoFit/>
          </a:bodyPr>
          <a:lstStyle/>
          <a:p>
            <a:pPr>
              <a:buNone/>
            </a:pPr>
            <a:r>
              <a:rPr lang="ru-RU" sz="2000" b="1" dirty="0" smtClean="0">
                <a:latin typeface="Times New Roman" pitchFamily="18" charset="0"/>
                <a:cs typeface="Times New Roman" pitchFamily="18" charset="0"/>
              </a:rPr>
              <a:t>Лес – это природное богатство, которое нужно беречь, защищать, охранять от огня и злоумышленников. Эти функции включает профессия лесник.</a:t>
            </a:r>
          </a:p>
          <a:p>
            <a:pPr>
              <a:buNone/>
            </a:pPr>
            <a:r>
              <a:rPr lang="ru-RU" sz="2000" b="1" dirty="0" smtClean="0">
                <a:latin typeface="Times New Roman" pitchFamily="18" charset="0"/>
                <a:cs typeface="Times New Roman" pitchFamily="18" charset="0"/>
              </a:rPr>
              <a:t>      Профессия лесник в современном обществе играет важнейшую роль. Специалист не только следит за сохранением угодий, он так же принимает активное участие в восстановлении леса и посадке новых деревьев.</a:t>
            </a:r>
            <a:endParaRPr lang="ru-RU" sz="2000" b="1" dirty="0">
              <a:latin typeface="Times New Roman" pitchFamily="18" charset="0"/>
              <a:cs typeface="Times New Roman" pitchFamily="18" charset="0"/>
            </a:endParaRPr>
          </a:p>
        </p:txBody>
      </p:sp>
      <p:pic>
        <p:nvPicPr>
          <p:cNvPr id="19457" name="Picture 1" descr="C:\Documents and Settings\Admin\Рабочий стол\лесник\945535231.jpg"/>
          <p:cNvPicPr>
            <a:picLocks noChangeAspect="1" noChangeArrowheads="1"/>
          </p:cNvPicPr>
          <p:nvPr/>
        </p:nvPicPr>
        <p:blipFill>
          <a:blip r:embed="rId3" cstate="print"/>
          <a:srcRect/>
          <a:stretch>
            <a:fillRect/>
          </a:stretch>
        </p:blipFill>
        <p:spPr bwMode="auto">
          <a:xfrm>
            <a:off x="1763688" y="2564904"/>
            <a:ext cx="5256584" cy="429309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683568" y="368079"/>
            <a:ext cx="796039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2A2A2A"/>
                </a:solidFill>
                <a:effectLst/>
                <a:latin typeface="Times New Roman" pitchFamily="18" charset="0"/>
                <a:ea typeface="Times New Roman" pitchFamily="18" charset="0"/>
                <a:cs typeface="Times New Roman" pitchFamily="18" charset="0"/>
              </a:rPr>
              <a:t>Особенности профессии</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262626"/>
                </a:solidFill>
                <a:effectLst/>
                <a:latin typeface="Times New Roman" pitchFamily="18" charset="0"/>
                <a:ea typeface="Times New Roman" pitchFamily="18" charset="0"/>
                <a:cs typeface="Times New Roman" pitchFamily="18" charset="0"/>
              </a:rPr>
              <a:t>Лесник – это мужественный и смелый человек. Без чувства ответственности и принципиальности невозможно бороться с лесорубами и браконьерами. Немаловажную роль играет физическая сила, так как огромную долю рабочего времени лесник проводит на ногах. Проблемы со зрением и слухом, аллергия на растения несовместимы с профессией.</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262626"/>
                </a:solidFill>
                <a:effectLst/>
                <a:latin typeface="Times New Roman" pitchFamily="18" charset="0"/>
                <a:ea typeface="Times New Roman" pitchFamily="18" charset="0"/>
                <a:cs typeface="Times New Roman" pitchFamily="18" charset="0"/>
              </a:rPr>
              <a:t>В обязанности лесника входит охрана угодий от насекомых и пресечение болезней у деревьев. Периодически вместе с лесничим организовывается санитарная вырубка пораженных деревьев.</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6386" name="Picture 2" descr="C:\Documents and Settings\Admin\Рабочий стол\лесник\234-340_(242-348)_img_409.jpg"/>
          <p:cNvPicPr>
            <a:picLocks noChangeAspect="1" noChangeArrowheads="1"/>
          </p:cNvPicPr>
          <p:nvPr/>
        </p:nvPicPr>
        <p:blipFill>
          <a:blip r:embed="rId2" cstate="print"/>
          <a:srcRect/>
          <a:stretch>
            <a:fillRect/>
          </a:stretch>
        </p:blipFill>
        <p:spPr bwMode="auto">
          <a:xfrm>
            <a:off x="357158" y="3857628"/>
            <a:ext cx="3071834" cy="2857520"/>
          </a:xfrm>
          <a:prstGeom prst="rect">
            <a:avLst/>
          </a:prstGeom>
          <a:noFill/>
        </p:spPr>
      </p:pic>
      <p:pic>
        <p:nvPicPr>
          <p:cNvPr id="16387" name="Picture 3" descr="C:\Documents and Settings\Admin\Рабочий стол\лесник\-лесов.jpg"/>
          <p:cNvPicPr>
            <a:picLocks noChangeAspect="1" noChangeArrowheads="1"/>
          </p:cNvPicPr>
          <p:nvPr/>
        </p:nvPicPr>
        <p:blipFill>
          <a:blip r:embed="rId3" cstate="print"/>
          <a:srcRect/>
          <a:stretch>
            <a:fillRect/>
          </a:stretch>
        </p:blipFill>
        <p:spPr bwMode="auto">
          <a:xfrm>
            <a:off x="4929190" y="3857628"/>
            <a:ext cx="3143252" cy="285752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a:bodyPr>
          <a:lstStyle/>
          <a:p>
            <a:pPr fontAlgn="base">
              <a:buNone/>
            </a:pPr>
            <a:r>
              <a:rPr lang="ru-RU" sz="2800" b="1" dirty="0" smtClean="0">
                <a:latin typeface="Times New Roman" pitchFamily="18" charset="0"/>
                <a:cs typeface="Times New Roman" pitchFamily="18" charset="0"/>
              </a:rPr>
              <a:t>       Самое </a:t>
            </a:r>
            <a:r>
              <a:rPr lang="ru-RU" sz="2800" b="1" dirty="0">
                <a:latin typeface="Times New Roman" pitchFamily="18" charset="0"/>
                <a:cs typeface="Times New Roman" pitchFamily="18" charset="0"/>
              </a:rPr>
              <a:t>страшное бедствие для леса – это пожар. Огонь не жалеет ни деревьев, ни зверей. Но, как известно, проблему легче предупредить, нежели бороться с ее последствиями. Именно поэтому лесник следит за пожаробезопасностью, собирает и вывозит сухостой</a:t>
            </a:r>
            <a:r>
              <a:rPr lang="ru-RU" sz="2800" b="1" dirty="0" smtClean="0">
                <a:latin typeface="Times New Roman" pitchFamily="18" charset="0"/>
                <a:cs typeface="Times New Roman" pitchFamily="18" charset="0"/>
              </a:rPr>
              <a:t>.</a:t>
            </a:r>
          </a:p>
          <a:p>
            <a:pPr fontAlgn="base">
              <a:buNone/>
            </a:pPr>
            <a:endParaRPr lang="ru-RU" b="1" dirty="0">
              <a:latin typeface="Times New Roman" pitchFamily="18" charset="0"/>
              <a:cs typeface="Times New Roman" pitchFamily="18" charset="0"/>
            </a:endParaRPr>
          </a:p>
        </p:txBody>
      </p:sp>
      <p:pic>
        <p:nvPicPr>
          <p:cNvPr id="4" name="Picture 11" descr="http://www.ecosystema.ru/08nature/world/ug/024.jpg"/>
          <p:cNvPicPr>
            <a:picLocks noChangeAspect="1" noChangeArrowheads="1"/>
          </p:cNvPicPr>
          <p:nvPr/>
        </p:nvPicPr>
        <p:blipFill>
          <a:blip r:embed="rId2" cstate="print"/>
          <a:srcRect l="1845" b="5907"/>
          <a:stretch>
            <a:fillRect/>
          </a:stretch>
        </p:blipFill>
        <p:spPr bwMode="auto">
          <a:xfrm>
            <a:off x="214282" y="3571876"/>
            <a:ext cx="4000528" cy="3071834"/>
          </a:xfrm>
          <a:prstGeom prst="rect">
            <a:avLst/>
          </a:prstGeom>
          <a:noFill/>
          <a:ln w="9525">
            <a:noFill/>
            <a:miter lim="800000"/>
            <a:headEnd/>
            <a:tailEnd/>
          </a:ln>
        </p:spPr>
      </p:pic>
      <p:pic>
        <p:nvPicPr>
          <p:cNvPr id="18434" name="Picture 2" descr="http://mazadm.ru/wp-content/uploads/2015/08/pojar_les.jpg"/>
          <p:cNvPicPr>
            <a:picLocks noChangeAspect="1" noChangeArrowheads="1"/>
          </p:cNvPicPr>
          <p:nvPr/>
        </p:nvPicPr>
        <p:blipFill>
          <a:blip r:embed="rId3" cstate="print"/>
          <a:srcRect/>
          <a:stretch>
            <a:fillRect/>
          </a:stretch>
        </p:blipFill>
        <p:spPr bwMode="auto">
          <a:xfrm>
            <a:off x="4357686" y="3571876"/>
            <a:ext cx="4396184" cy="304808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357166"/>
            <a:ext cx="8643966" cy="1938992"/>
          </a:xfrm>
          <a:prstGeom prst="rect">
            <a:avLst/>
          </a:prstGeom>
        </p:spPr>
        <p:txBody>
          <a:bodyPr wrap="square">
            <a:spAutoFit/>
          </a:bodyPr>
          <a:lstStyle/>
          <a:p>
            <a:pPr algn="ctr"/>
            <a:r>
              <a:rPr lang="ru-RU" sz="2400" b="1" dirty="0" smtClean="0">
                <a:latin typeface="Times New Roman" pitchFamily="18" charset="0"/>
                <a:cs typeface="Times New Roman" pitchFamily="18" charset="0"/>
              </a:rPr>
              <a:t>Для предотвращения стихийных бедствий предусмотрены профилактические мероприятия в виде вспахивания земли между участками леса. Это позволяет избежать распространению травы и сорняков, которые мгновенно увеличивают площадь пожара.</a:t>
            </a:r>
            <a:endParaRPr lang="ru-RU" sz="2400" dirty="0"/>
          </a:p>
        </p:txBody>
      </p:sp>
      <p:pic>
        <p:nvPicPr>
          <p:cNvPr id="22530" name="Picture 2" descr="http://parfenevo.smi44.ru/wp-content/uploads/2015/06/empty7377.jpg"/>
          <p:cNvPicPr>
            <a:picLocks noChangeAspect="1" noChangeArrowheads="1"/>
          </p:cNvPicPr>
          <p:nvPr/>
        </p:nvPicPr>
        <p:blipFill>
          <a:blip r:embed="rId2" cstate="print"/>
          <a:srcRect/>
          <a:stretch>
            <a:fillRect/>
          </a:stretch>
        </p:blipFill>
        <p:spPr bwMode="auto">
          <a:xfrm>
            <a:off x="3071802" y="2928934"/>
            <a:ext cx="3143272" cy="2928958"/>
          </a:xfrm>
          <a:prstGeom prst="rect">
            <a:avLst/>
          </a:prstGeom>
          <a:noFill/>
        </p:spPr>
      </p:pic>
      <p:pic>
        <p:nvPicPr>
          <p:cNvPr id="22532" name="Picture 4" descr="http://olife.tv/wp-content/uploads/2015/08/western_wildfires_062512_22.jpg"/>
          <p:cNvPicPr>
            <a:picLocks noChangeAspect="1" noChangeArrowheads="1"/>
          </p:cNvPicPr>
          <p:nvPr/>
        </p:nvPicPr>
        <p:blipFill>
          <a:blip r:embed="rId3" cstate="print"/>
          <a:srcRect/>
          <a:stretch>
            <a:fillRect/>
          </a:stretch>
        </p:blipFill>
        <p:spPr bwMode="auto">
          <a:xfrm>
            <a:off x="6286512" y="2500306"/>
            <a:ext cx="2645247" cy="1928826"/>
          </a:xfrm>
          <a:prstGeom prst="rect">
            <a:avLst/>
          </a:prstGeom>
          <a:noFill/>
        </p:spPr>
      </p:pic>
      <p:pic>
        <p:nvPicPr>
          <p:cNvPr id="22534" name="Picture 6" descr="http://scoopempire.com/imageback/2012/8/fire.jpg"/>
          <p:cNvPicPr>
            <a:picLocks noChangeAspect="1" noChangeArrowheads="1"/>
          </p:cNvPicPr>
          <p:nvPr/>
        </p:nvPicPr>
        <p:blipFill>
          <a:blip r:embed="rId4" cstate="print"/>
          <a:srcRect/>
          <a:stretch>
            <a:fillRect/>
          </a:stretch>
        </p:blipFill>
        <p:spPr bwMode="auto">
          <a:xfrm>
            <a:off x="142844" y="2428868"/>
            <a:ext cx="2817006" cy="2143141"/>
          </a:xfrm>
          <a:prstGeom prst="rect">
            <a:avLst/>
          </a:prstGeom>
          <a:noFill/>
        </p:spPr>
      </p:pic>
      <p:pic>
        <p:nvPicPr>
          <p:cNvPr id="22536" name="Picture 8" descr="http://komi-news.ru/images/cms-image-000009093.jpg"/>
          <p:cNvPicPr>
            <a:picLocks noChangeAspect="1" noChangeArrowheads="1"/>
          </p:cNvPicPr>
          <p:nvPr/>
        </p:nvPicPr>
        <p:blipFill>
          <a:blip r:embed="rId5" cstate="print"/>
          <a:srcRect/>
          <a:stretch>
            <a:fillRect/>
          </a:stretch>
        </p:blipFill>
        <p:spPr bwMode="auto">
          <a:xfrm>
            <a:off x="6357950" y="4714884"/>
            <a:ext cx="2643205" cy="1857387"/>
          </a:xfrm>
          <a:prstGeom prst="rect">
            <a:avLst/>
          </a:prstGeom>
          <a:noFill/>
        </p:spPr>
      </p:pic>
      <p:pic>
        <p:nvPicPr>
          <p:cNvPr id="22539" name="Picture 11" descr="C:\Documents and Settings\Admin\Рабочий стол\лесник\musora-net-20101024-01.jpg"/>
          <p:cNvPicPr>
            <a:picLocks noChangeAspect="1" noChangeArrowheads="1"/>
          </p:cNvPicPr>
          <p:nvPr/>
        </p:nvPicPr>
        <p:blipFill>
          <a:blip r:embed="rId6" cstate="print"/>
          <a:srcRect/>
          <a:stretch>
            <a:fillRect/>
          </a:stretch>
        </p:blipFill>
        <p:spPr bwMode="auto">
          <a:xfrm>
            <a:off x="142844" y="4786322"/>
            <a:ext cx="2786062" cy="197646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TotalTime>
  <Words>712</Words>
  <Application>Microsoft Office PowerPoint</Application>
  <PresentationFormat>Экран (4:3)</PresentationFormat>
  <Paragraphs>60</Paragraphs>
  <Slides>27</Slides>
  <Notes>0</Notes>
  <HiddenSlides>0</HiddenSlides>
  <MMClips>7</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ЗАПОМНИ!!!</vt:lpstr>
      <vt:lpstr>Лес, как человек — рождается,  живёт, умирает. — Каждое дерево растёт свой срок — например, осина рушится в 40 лет, ольха — в 50, берёза — в 60, сосна — в 80, дуб — в 100 лет. Это леса второй группы, а есть ещё и первой. Они живут на один пласт больше. Пласт составляет ещё плюс 20 лет. Черенки и саженцы для будущих лесов заготавливаем сами, высеваем, создаём благоприятные условия для их роста. </vt:lpstr>
      <vt:lpstr>Берегите лес- наше богатство!!!</vt:lpstr>
      <vt:lpstr>Слайд 14</vt:lpstr>
      <vt:lpstr>Слайд 15</vt:lpstr>
      <vt:lpstr>Слайд 16</vt:lpstr>
      <vt:lpstr>Слайд 17</vt:lpstr>
      <vt:lpstr>Слайд 18</vt:lpstr>
      <vt:lpstr>Слайд 19</vt:lpstr>
      <vt:lpstr>Слайд 20</vt:lpstr>
      <vt:lpstr>Зверька узнаем мы с тобой По двум таким приметам: Он в шубке серенькой зимой, А в рыжей шубке - летом.  </vt:lpstr>
      <vt:lpstr>Слайд 22</vt:lpstr>
      <vt:lpstr>Слайд 23</vt:lpstr>
      <vt:lpstr>Слайд 24</vt:lpstr>
      <vt:lpstr>Узнай по следу</vt:lpstr>
      <vt:lpstr>Слайд 26</vt:lpstr>
      <vt:lpstr>Слайд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Будни лесника </dc:title>
  <cp:lastModifiedBy>User</cp:lastModifiedBy>
  <cp:revision>25</cp:revision>
  <dcterms:modified xsi:type="dcterms:W3CDTF">2016-04-11T11:00:11Z</dcterms:modified>
</cp:coreProperties>
</file>