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71" r:id="rId11"/>
    <p:sldId id="265" r:id="rId12"/>
    <p:sldId id="267" r:id="rId13"/>
    <p:sldId id="270" r:id="rId14"/>
    <p:sldId id="268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1" autoAdjust="0"/>
    <p:restoredTop sz="94111" autoAdjust="0"/>
  </p:normalViewPr>
  <p:slideViewPr>
    <p:cSldViewPr>
      <p:cViewPr varScale="1">
        <p:scale>
          <a:sx n="75" d="100"/>
          <a:sy n="7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3C7F69-3AC6-4B2D-A330-C631CEE8F993}" type="datetimeFigureOut">
              <a:rPr lang="ru-RU"/>
              <a:pPr>
                <a:defRPr/>
              </a:pPr>
              <a:t>10.12.2013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8B017D-7026-4F57-AAE6-8386060FEB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85BB6F65-DDC3-463B-BBB1-ABEC63DB7C0E}" type="datetimeFigureOut">
              <a:rPr lang="ru-RU"/>
              <a:pPr>
                <a:defRPr/>
              </a:pPr>
              <a:t>10.12.2013</a:t>
            </a:fld>
            <a:endParaRPr lang="ru-RU" dirty="0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6E00CA-E5AD-430D-AED4-2A21967CCE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0DEDD-1BAE-49E2-A60E-CAAA264B3B51}" type="datetimeFigureOut">
              <a:rPr lang="ru-RU"/>
              <a:pPr>
                <a:defRPr/>
              </a:pPr>
              <a:t>10.12.2013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CDCFB-CE5E-407A-8F45-FC8942BEFE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C0FCF-7C65-49A9-A805-2273D5B6AF14}" type="datetimeFigureOut">
              <a:rPr lang="ru-RU"/>
              <a:pPr>
                <a:defRPr/>
              </a:pPr>
              <a:t>10.12.2013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1393F-0657-4F88-89EC-FD5B01E4AB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BAC9A-4498-4C98-847B-22C09F1D29D3}" type="datetimeFigureOut">
              <a:rPr lang="ru-RU"/>
              <a:pPr>
                <a:defRPr/>
              </a:pPr>
              <a:t>10.12.2013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348DB-4E94-49AE-B9A8-4412388FEF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CABDD-3D74-4D31-BD6C-E9D27BC74F0D}" type="datetimeFigureOut">
              <a:rPr lang="ru-RU"/>
              <a:pPr>
                <a:defRPr/>
              </a:pPr>
              <a:t>10.12.2013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04FBE-C55A-4F47-BAD2-DEF448290C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A5E70-3F4F-424B-8503-70D20BF8407C}" type="datetimeFigureOut">
              <a:rPr lang="ru-RU"/>
              <a:pPr>
                <a:defRPr/>
              </a:pPr>
              <a:t>10.12.2013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3AF72-7FD0-469F-8D26-D0D275397D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12F9D-A8D5-455B-BC1A-435E84ACFEE8}" type="datetimeFigureOut">
              <a:rPr lang="ru-RU"/>
              <a:pPr>
                <a:defRPr/>
              </a:pPr>
              <a:t>10.12.2013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67D6A95-694E-4A22-B893-C48B0ED2F4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7491-830B-4BDF-A66F-3EED7C292918}" type="datetimeFigureOut">
              <a:rPr lang="ru-RU"/>
              <a:pPr>
                <a:defRPr/>
              </a:pPr>
              <a:t>10.12.2013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5B5C-1773-48C4-AE94-34C4656B63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7DF27-406A-4CDF-972C-73D850A71CFE}" type="datetimeFigureOut">
              <a:rPr lang="ru-RU"/>
              <a:pPr>
                <a:defRPr/>
              </a:pPr>
              <a:t>10.12.2013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C145E-C6C1-4BE3-8D46-D9917744FA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71D84AB-BDAB-4E2C-BB76-B96E41D07C17}" type="datetimeFigureOut">
              <a:rPr lang="ru-RU"/>
              <a:pPr>
                <a:defRPr/>
              </a:pPr>
              <a:t>10.12.2013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7B27E0D-C02A-463C-A71A-92D129E50B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2BB2746-2F28-488A-8AF6-AC58974EBF99}" type="datetimeFigureOut">
              <a:rPr lang="ru-RU"/>
              <a:pPr>
                <a:defRPr/>
              </a:pPr>
              <a:t>10.12.2013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5A0DF8D8-EBE6-4480-88D4-B929293C4A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3B56673-3930-4125-AA12-D20D57FEDE74}" type="datetimeFigureOut">
              <a:rPr lang="ru-RU"/>
              <a:pPr>
                <a:defRPr/>
              </a:pPr>
              <a:t>10.12.2013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34C0730-8FAD-448A-B9FC-CDDE3F2EB8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1" r:id="rId4"/>
    <p:sldLayoutId id="2147483735" r:id="rId5"/>
    <p:sldLayoutId id="2147483730" r:id="rId6"/>
    <p:sldLayoutId id="2147483729" r:id="rId7"/>
    <p:sldLayoutId id="2147483736" r:id="rId8"/>
    <p:sldLayoutId id="2147483737" r:id="rId9"/>
    <p:sldLayoutId id="2147483728" r:id="rId10"/>
    <p:sldLayoutId id="2147483727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search_images" TargetMode="External"/><Relationship Id="rId2" Type="http://schemas.openxmlformats.org/officeDocument/2006/relationships/hyperlink" Target="http://zanimatika.narod.ru/RF34_1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188640"/>
            <a:ext cx="9001000" cy="864096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М</a:t>
            </a:r>
            <a:r>
              <a:rPr lang="ru-RU" sz="2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униципальное казённое  общеобразовательное учреждение </a:t>
            </a:r>
            <a:br>
              <a:rPr lang="ru-RU" sz="2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0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Брединская</a:t>
            </a:r>
            <a:r>
              <a:rPr lang="ru-RU" sz="2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средняя общеобразовательная школа № 97</a:t>
            </a:r>
            <a:endParaRPr lang="ru-RU" sz="2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568952" cy="244827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/>
              <a:t>Проектная работа по теме: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/>
              <a:t>«Родственник,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/>
              <a:t>которым горжусь»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7983" y="3573016"/>
            <a:ext cx="4962489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Над проектом работала: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ученица 4 б  класса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Горбунова Ксения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Руководитель работы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учитель начальных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классов: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Данекина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Елена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Александровна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3708400" y="6092825"/>
            <a:ext cx="1198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Gothic" pitchFamily="34" charset="0"/>
              </a:rPr>
              <a:t>2013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507288" cy="785242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Я не был на фронте, но 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знаю… </a:t>
            </a: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2273300" y="1052513"/>
            <a:ext cx="6691313" cy="5402262"/>
          </a:xfrm>
        </p:spPr>
        <p:txBody>
          <a:bodyPr/>
          <a:lstStyle/>
          <a:p>
            <a:pPr marL="63500" indent="0" algn="ctr" eaLnBrk="1" hangingPunct="1">
              <a:buFont typeface="Wingdings 2" pitchFamily="18" charset="2"/>
              <a:buNone/>
            </a:pPr>
            <a:r>
              <a:rPr lang="ru-RU" smtClean="0"/>
              <a:t>Я не был на фронте, но знаю</a:t>
            </a:r>
          </a:p>
          <a:p>
            <a:pPr marL="63500" indent="0" algn="ctr" eaLnBrk="1" hangingPunct="1">
              <a:buFont typeface="Wingdings 2" pitchFamily="18" charset="2"/>
              <a:buNone/>
            </a:pPr>
            <a:r>
              <a:rPr lang="ru-RU" smtClean="0"/>
              <a:t>Как пули над ухом свистят, </a:t>
            </a:r>
          </a:p>
          <a:p>
            <a:pPr marL="63500" indent="0" algn="ctr" eaLnBrk="1" hangingPunct="1">
              <a:buFont typeface="Wingdings 2" pitchFamily="18" charset="2"/>
              <a:buNone/>
            </a:pPr>
            <a:r>
              <a:rPr lang="ru-RU" smtClean="0"/>
              <a:t>Когда диверсанты стреляют</a:t>
            </a:r>
          </a:p>
          <a:p>
            <a:pPr marL="63500" indent="0" algn="ctr" eaLnBrk="1" hangingPunct="1">
              <a:buFont typeface="Wingdings 2" pitchFamily="18" charset="2"/>
              <a:buNone/>
            </a:pPr>
            <a:r>
              <a:rPr lang="ru-RU" smtClean="0"/>
              <a:t>В следящих за ними ребят,</a:t>
            </a:r>
          </a:p>
          <a:p>
            <a:pPr marL="63500" indent="0" algn="ctr" eaLnBrk="1" hangingPunct="1">
              <a:buFont typeface="Wingdings 2" pitchFamily="18" charset="2"/>
              <a:buNone/>
            </a:pPr>
            <a:r>
              <a:rPr lang="ru-RU" smtClean="0"/>
              <a:t>Как пули рвут детское тело</a:t>
            </a:r>
          </a:p>
          <a:p>
            <a:pPr marL="63500" indent="0" algn="ctr" eaLnBrk="1" hangingPunct="1">
              <a:buFont typeface="Wingdings 2" pitchFamily="18" charset="2"/>
              <a:buNone/>
            </a:pPr>
            <a:r>
              <a:rPr lang="ru-RU" smtClean="0"/>
              <a:t>И кровь алым гейзером бьёт...</a:t>
            </a:r>
          </a:p>
          <a:p>
            <a:pPr marL="63500" indent="0" algn="ctr" eaLnBrk="1" hangingPunct="1">
              <a:buFont typeface="Wingdings 2" pitchFamily="18" charset="2"/>
              <a:buNone/>
            </a:pPr>
            <a:r>
              <a:rPr lang="ru-RU" smtClean="0"/>
              <a:t>Забыть бы всё это хотелось,</a:t>
            </a:r>
          </a:p>
          <a:p>
            <a:pPr marL="63500" indent="0" algn="ctr" eaLnBrk="1" hangingPunct="1">
              <a:buFont typeface="Wingdings 2" pitchFamily="18" charset="2"/>
              <a:buNone/>
            </a:pPr>
            <a:r>
              <a:rPr lang="ru-RU" smtClean="0"/>
              <a:t> Да ноющий шрам не даёт.</a:t>
            </a:r>
          </a:p>
          <a:p>
            <a:pPr marL="63500" indent="0" algn="r" eaLnBrk="1" hangingPunct="1">
              <a:buFont typeface="Wingdings 2" pitchFamily="18" charset="2"/>
              <a:buNone/>
            </a:pPr>
            <a:r>
              <a:rPr lang="ru-RU" smtClean="0"/>
              <a:t>(А. Молчанов)</a:t>
            </a:r>
          </a:p>
        </p:txBody>
      </p:sp>
      <p:pic>
        <p:nvPicPr>
          <p:cNvPr id="23555" name="Объект 3"/>
          <p:cNvPicPr>
            <a:picLocks noChangeAspect="1"/>
          </p:cNvPicPr>
          <p:nvPr/>
        </p:nvPicPr>
        <p:blipFill>
          <a:blip r:embed="rId2"/>
          <a:srcRect r="3789"/>
          <a:stretch>
            <a:fillRect/>
          </a:stretch>
        </p:blipFill>
        <p:spPr bwMode="auto">
          <a:xfrm>
            <a:off x="179388" y="2133600"/>
            <a:ext cx="22733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Путь домой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25" y="1052513"/>
            <a:ext cx="9001125" cy="5402262"/>
          </a:xfrm>
        </p:spPr>
        <p:txBody>
          <a:bodyPr>
            <a:normAutofit fontScale="25000" lnSpcReduction="20000"/>
          </a:bodyPr>
          <a:lstStyle/>
          <a:p>
            <a:pPr marL="64008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	</a:t>
            </a:r>
            <a:r>
              <a:rPr lang="ru-RU" sz="8000" dirty="0" smtClean="0"/>
              <a:t>Много страшного </a:t>
            </a:r>
            <a:r>
              <a:rPr lang="ru-RU" sz="8000" dirty="0"/>
              <a:t>пришлось </a:t>
            </a:r>
            <a:r>
              <a:rPr lang="ru-RU" sz="8000" dirty="0" smtClean="0"/>
              <a:t>ей пережить</a:t>
            </a:r>
            <a:r>
              <a:rPr lang="ru-RU" sz="8000" dirty="0"/>
              <a:t>. Было всё: </a:t>
            </a:r>
            <a:r>
              <a:rPr lang="ru-RU" sz="8000" dirty="0" smtClean="0"/>
              <a:t>ни кого не жалеющий голод</a:t>
            </a:r>
            <a:r>
              <a:rPr lang="ru-RU" sz="8000" dirty="0"/>
              <a:t>, </a:t>
            </a:r>
            <a:r>
              <a:rPr lang="ru-RU" sz="8000" dirty="0" smtClean="0"/>
              <a:t>холод, бомбёжки, много смертей. Блокадникам </a:t>
            </a:r>
            <a:r>
              <a:rPr lang="ru-RU" sz="8000" dirty="0"/>
              <a:t>выдавали по 100 грамм хлеба на 1-го человека, этого не хватало, и они от голода вынуждены были жевать </a:t>
            </a:r>
            <a:r>
              <a:rPr lang="ru-RU" sz="8000" dirty="0" smtClean="0"/>
              <a:t>кожаные </a:t>
            </a:r>
            <a:r>
              <a:rPr lang="ru-RU" sz="8000" dirty="0"/>
              <a:t>вещи. </a:t>
            </a:r>
          </a:p>
          <a:p>
            <a:pPr marL="64008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dirty="0" smtClean="0"/>
              <a:t>	Когда </a:t>
            </a:r>
            <a:r>
              <a:rPr lang="ru-RU" sz="8000" dirty="0"/>
              <a:t>закончилась блокада, людей эвакуировали из Ленинграда </a:t>
            </a:r>
            <a:r>
              <a:rPr lang="ru-RU" sz="8000" dirty="0" smtClean="0"/>
              <a:t>на машинах, а дальше на поездах.</a:t>
            </a:r>
            <a:r>
              <a:rPr lang="ru-RU" sz="8000" dirty="0"/>
              <a:t> </a:t>
            </a:r>
            <a:r>
              <a:rPr lang="ru-RU" sz="8000" dirty="0" smtClean="0"/>
              <a:t>Во </a:t>
            </a:r>
            <a:r>
              <a:rPr lang="ru-RU" sz="8000" dirty="0"/>
              <a:t>время </a:t>
            </a:r>
            <a:r>
              <a:rPr lang="ru-RU" sz="8000" dirty="0" smtClean="0"/>
              <a:t>бомбёжки, проходя </a:t>
            </a:r>
            <a:r>
              <a:rPr lang="ru-RU" sz="8000" dirty="0"/>
              <a:t>по реке </a:t>
            </a:r>
            <a:r>
              <a:rPr lang="ru-RU" sz="8000" dirty="0" smtClean="0"/>
              <a:t>Неве, </a:t>
            </a:r>
            <a:r>
              <a:rPr lang="ru-RU" sz="8000" dirty="0"/>
              <a:t>она прикрыла своим телом девочку, и у неё остался шрам от осколка отлетевшего ей в спину. </a:t>
            </a:r>
          </a:p>
          <a:p>
            <a:pPr marL="64008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dirty="0"/>
              <a:t>На </a:t>
            </a:r>
            <a:r>
              <a:rPr lang="ru-RU" sz="8000" dirty="0" smtClean="0"/>
              <a:t>одной из остановок на перроне </a:t>
            </a:r>
            <a:r>
              <a:rPr lang="ru-RU" sz="8000" dirty="0"/>
              <a:t>она хотела поменять свою кофту на булку хлеба и отстала от </a:t>
            </a:r>
            <a:r>
              <a:rPr lang="ru-RU" sz="8000" dirty="0" smtClean="0"/>
              <a:t>поезда:</a:t>
            </a:r>
            <a:endParaRPr lang="ru-RU" sz="8000" dirty="0"/>
          </a:p>
          <a:p>
            <a:pPr marL="64008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dirty="0"/>
              <a:t> </a:t>
            </a:r>
            <a:r>
              <a:rPr lang="ru-RU" sz="8000" dirty="0" smtClean="0"/>
              <a:t>« </a:t>
            </a:r>
            <a:r>
              <a:rPr lang="ru-RU" sz="8000" dirty="0"/>
              <a:t>Я отстала от поезда где ехала моя тётя , шла по перрону и </a:t>
            </a:r>
            <a:r>
              <a:rPr lang="ru-RU" sz="8000" dirty="0" smtClean="0"/>
              <a:t>плакала, </a:t>
            </a:r>
            <a:r>
              <a:rPr lang="ru-RU" sz="8000" dirty="0"/>
              <a:t>мне казалось что башмаки в которых я иду ни сколько не отрываются от земли, вот насколько я обессилила» - вспоминает моя прабабушка.</a:t>
            </a:r>
          </a:p>
          <a:p>
            <a:pPr marL="64008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dirty="0" smtClean="0"/>
              <a:t>	А </a:t>
            </a:r>
            <a:r>
              <a:rPr lang="ru-RU" sz="8000" dirty="0"/>
              <a:t>в это время в поезде ехала её тётя для того чтобы доставить  мою прабабушку домой в г. Пензу к </a:t>
            </a:r>
            <a:r>
              <a:rPr lang="ru-RU" sz="8000" dirty="0" smtClean="0"/>
              <a:t>маме. От ужаса и бессилья она не могла даже плакать и </a:t>
            </a:r>
            <a:r>
              <a:rPr lang="ru-RU" sz="8000" dirty="0"/>
              <a:t>думала , что же теперь говорить сестре ведь племянницу то потеряла . </a:t>
            </a:r>
          </a:p>
          <a:p>
            <a:pPr marL="64008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dirty="0"/>
              <a:t>А тем временем моя прабабушка села на грузовой поезд и догнала свою тётю на следующей станции где они и встретились и доехали до Пензы. </a:t>
            </a:r>
          </a:p>
          <a:p>
            <a:pPr marL="64008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069"/>
            <a:ext cx="8229600" cy="654865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Заключение 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179388" y="692150"/>
            <a:ext cx="8785225" cy="6049963"/>
          </a:xfrm>
        </p:spPr>
        <p:txBody>
          <a:bodyPr/>
          <a:lstStyle/>
          <a:p>
            <a:pPr marL="63500" indent="0" eaLnBrk="1" hangingPunct="1">
              <a:buFont typeface="Wingdings 2" pitchFamily="18" charset="2"/>
              <a:buNone/>
            </a:pPr>
            <a:r>
              <a:rPr lang="ru-RU" sz="2000" smtClean="0"/>
              <a:t>	В 1946 году она вышла замуж за моего прадедушку Пичушкина Ивана Андреевича и они уехали поднимать целину на Урал в п. Калининский, где до настоящего времени она живёт, но уже без прадедушки.  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z="2000" smtClean="0"/>
              <a:t>И где родилась моя бабушка Горбунова Нина Ивановна и мой папа Горбунов Андрей Александрович.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z="2000" smtClean="0"/>
              <a:t> </a:t>
            </a:r>
          </a:p>
          <a:p>
            <a:pPr marL="63500" indent="0" eaLnBrk="1" hangingPunct="1">
              <a:buFont typeface="Wingdings 2" pitchFamily="18" charset="2"/>
              <a:buNone/>
            </a:pPr>
            <a:endParaRPr lang="ru-RU" sz="2000" smtClean="0"/>
          </a:p>
          <a:p>
            <a:pPr marL="63500" indent="0" eaLnBrk="1" hangingPunct="1">
              <a:buFont typeface="Wingdings 2" pitchFamily="18" charset="2"/>
              <a:buNone/>
            </a:pPr>
            <a:endParaRPr lang="ru-RU" sz="2000" smtClean="0"/>
          </a:p>
          <a:p>
            <a:pPr marL="63500" indent="0" eaLnBrk="1" hangingPunct="1">
              <a:buFont typeface="Wingdings 2" pitchFamily="18" charset="2"/>
              <a:buNone/>
            </a:pPr>
            <a:endParaRPr lang="ru-RU" sz="2000" smtClean="0"/>
          </a:p>
          <a:p>
            <a:pPr marL="63500" indent="0" eaLnBrk="1" hangingPunct="1">
              <a:buFont typeface="Wingdings 2" pitchFamily="18" charset="2"/>
              <a:buNone/>
            </a:pPr>
            <a:endParaRPr lang="ru-RU" sz="2000" smtClean="0"/>
          </a:p>
          <a:p>
            <a:pPr marL="63500" indent="0" eaLnBrk="1" hangingPunct="1">
              <a:buFont typeface="Wingdings 2" pitchFamily="18" charset="2"/>
              <a:buNone/>
            </a:pPr>
            <a:endParaRPr lang="ru-RU" sz="2000" smtClean="0"/>
          </a:p>
          <a:p>
            <a:pPr marL="63500" indent="0" eaLnBrk="1" hangingPunct="1">
              <a:buFont typeface="Wingdings 2" pitchFamily="18" charset="2"/>
              <a:buNone/>
            </a:pPr>
            <a:endParaRPr lang="ru-RU" sz="2000" smtClean="0"/>
          </a:p>
          <a:p>
            <a:pPr marL="63500" indent="0" eaLnBrk="1" hangingPunct="1">
              <a:buFont typeface="Wingdings 2" pitchFamily="18" charset="2"/>
              <a:buNone/>
            </a:pPr>
            <a:endParaRPr lang="ru-RU" sz="2000" smtClean="0"/>
          </a:p>
        </p:txBody>
      </p:sp>
      <p:pic>
        <p:nvPicPr>
          <p:cNvPr id="25603" name="Объект 3"/>
          <p:cNvPicPr>
            <a:picLocks noChangeAspect="1"/>
          </p:cNvPicPr>
          <p:nvPr/>
        </p:nvPicPr>
        <p:blipFill>
          <a:blip r:embed="rId2"/>
          <a:srcRect l="18488" r="14771"/>
          <a:stretch>
            <a:fillRect/>
          </a:stretch>
        </p:blipFill>
        <p:spPr bwMode="auto">
          <a:xfrm>
            <a:off x="4427538" y="2670175"/>
            <a:ext cx="47164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31775" y="2800350"/>
            <a:ext cx="41243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latin typeface="Century Gothic" pitchFamily="34" charset="0"/>
              </a:rPr>
              <a:t>Имеет звания Ветеран Великой Отечественной войны, Блокадница Ленинграда</a:t>
            </a:r>
          </a:p>
          <a:p>
            <a:r>
              <a:rPr lang="ru-RU" sz="2000">
                <a:latin typeface="Century Gothic" pitchFamily="34" charset="0"/>
              </a:rPr>
              <a:t>Награждена орденами</a:t>
            </a:r>
          </a:p>
          <a:p>
            <a:r>
              <a:rPr lang="ru-RU" sz="2000">
                <a:latin typeface="Century Gothic" pitchFamily="34" charset="0"/>
              </a:rPr>
              <a:t>«День Победы», «Блокада», пять юбилейных медалей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4"/>
          <p:cNvSpPr txBox="1">
            <a:spLocks noChangeArrowheads="1"/>
          </p:cNvSpPr>
          <p:nvPr/>
        </p:nvSpPr>
        <p:spPr bwMode="auto">
          <a:xfrm>
            <a:off x="107950" y="115888"/>
            <a:ext cx="89281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Gothic" pitchFamily="34" charset="0"/>
              </a:rPr>
              <a:t>	Не смотря на пережитую войну прабабушка сохранила весёлый характер. Она любит петь, шутить, у неё всегда хорошее настроение. В её доме всегда тепло, уютно, пахнет пирогами и безумно вкусным борщом. Я обожаю свою прабабушку! 	</a:t>
            </a:r>
          </a:p>
          <a:p>
            <a:r>
              <a:rPr lang="ru-RU">
                <a:latin typeface="Century Gothic" pitchFamily="34" charset="0"/>
              </a:rPr>
              <a:t>	Хоть она с неохотой рассказывает нам о войне, говорит: «Что былое то бередить..?», но мы не унимаемся нет нет да выспрашиваем. Слушая рассказы прабабушки я в тайне от всех задаю себе вопрос, а если бы мне пришлось пережить то трудное время, в которое попала моя прабабушка, смогла бы я выжить? Может быть и смогла, ведь я её правнучка, а значит должна быть такой же. Наверно в трудных ситуациях всё наносное с людей отпадает и они становятся твёрдыми… словно гранит. Когда думаешь о войне, она кажется такой далёкой...</a:t>
            </a:r>
            <a:br>
              <a:rPr lang="ru-RU">
                <a:latin typeface="Century Gothic" pitchFamily="34" charset="0"/>
              </a:rPr>
            </a:br>
            <a:r>
              <a:rPr lang="ru-RU">
                <a:latin typeface="Century Gothic" pitchFamily="34" charset="0"/>
              </a:rPr>
              <a:t>Но стоит посмотреть в глаза моей прабабушки, понимаешь- это действительность…</a:t>
            </a:r>
            <a:br>
              <a:rPr lang="ru-RU">
                <a:latin typeface="Century Gothic" pitchFamily="34" charset="0"/>
              </a:rPr>
            </a:br>
            <a:r>
              <a:rPr lang="ru-RU">
                <a:latin typeface="Century Gothic" pitchFamily="34" charset="0"/>
              </a:rPr>
              <a:t> </a:t>
            </a:r>
          </a:p>
        </p:txBody>
      </p:sp>
      <p:pic>
        <p:nvPicPr>
          <p:cNvPr id="26626" name="Объект 3"/>
          <p:cNvPicPr>
            <a:picLocks noChangeAspect="1"/>
          </p:cNvPicPr>
          <p:nvPr/>
        </p:nvPicPr>
        <p:blipFill>
          <a:blip r:embed="rId2"/>
          <a:srcRect t="13011" r="8897"/>
          <a:stretch>
            <a:fillRect/>
          </a:stretch>
        </p:blipFill>
        <p:spPr bwMode="auto">
          <a:xfrm>
            <a:off x="4932363" y="3716338"/>
            <a:ext cx="4211637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2"/>
          <p:cNvSpPr>
            <a:spLocks noChangeArrowheads="1"/>
          </p:cNvSpPr>
          <p:nvPr/>
        </p:nvSpPr>
        <p:spPr bwMode="auto">
          <a:xfrm>
            <a:off x="755650" y="44450"/>
            <a:ext cx="7704138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Gothic" pitchFamily="34" charset="0"/>
              </a:rPr>
              <a:t>«Мы помним все</a:t>
            </a:r>
            <a:br>
              <a:rPr lang="ru-RU" sz="2000">
                <a:latin typeface="Century Gothic" pitchFamily="34" charset="0"/>
              </a:rPr>
            </a:br>
            <a:r>
              <a:rPr lang="ru-RU" sz="2000">
                <a:latin typeface="Century Gothic" pitchFamily="34" charset="0"/>
              </a:rPr>
              <a:t>Мы помним все, до капли, до крупицы, -</a:t>
            </a:r>
            <a:br>
              <a:rPr lang="ru-RU" sz="2000">
                <a:latin typeface="Century Gothic" pitchFamily="34" charset="0"/>
              </a:rPr>
            </a:br>
            <a:r>
              <a:rPr lang="ru-RU" sz="2000">
                <a:latin typeface="Century Gothic" pitchFamily="34" charset="0"/>
              </a:rPr>
              <a:t>И кровь солдат, и слезы матерей,</a:t>
            </a:r>
            <a:br>
              <a:rPr lang="ru-RU" sz="2000">
                <a:latin typeface="Century Gothic" pitchFamily="34" charset="0"/>
              </a:rPr>
            </a:br>
            <a:r>
              <a:rPr lang="ru-RU" sz="2000">
                <a:latin typeface="Century Gothic" pitchFamily="34" charset="0"/>
              </a:rPr>
              <a:t>И детские бессильные ресницы,</a:t>
            </a:r>
            <a:br>
              <a:rPr lang="ru-RU" sz="2000">
                <a:latin typeface="Century Gothic" pitchFamily="34" charset="0"/>
              </a:rPr>
            </a:br>
            <a:r>
              <a:rPr lang="ru-RU" sz="2000">
                <a:latin typeface="Century Gothic" pitchFamily="34" charset="0"/>
              </a:rPr>
              <a:t>И жуткий пепел жутких лагерей.</a:t>
            </a:r>
            <a:br>
              <a:rPr lang="ru-RU" sz="2000">
                <a:latin typeface="Century Gothic" pitchFamily="34" charset="0"/>
              </a:rPr>
            </a:br>
            <a:r>
              <a:rPr lang="ru-RU" sz="2000">
                <a:latin typeface="Century Gothic" pitchFamily="34" charset="0"/>
              </a:rPr>
              <a:t>Мы помним все, нам память непокорная</a:t>
            </a:r>
            <a:br>
              <a:rPr lang="ru-RU" sz="2000">
                <a:latin typeface="Century Gothic" pitchFamily="34" charset="0"/>
              </a:rPr>
            </a:br>
            <a:r>
              <a:rPr lang="ru-RU" sz="2000">
                <a:latin typeface="Century Gothic" pitchFamily="34" charset="0"/>
              </a:rPr>
              <a:t>Хранит не воркованье голубей – </a:t>
            </a:r>
            <a:br>
              <a:rPr lang="ru-RU" sz="2000">
                <a:latin typeface="Century Gothic" pitchFamily="34" charset="0"/>
              </a:rPr>
            </a:br>
            <a:r>
              <a:rPr lang="ru-RU" sz="2000">
                <a:latin typeface="Century Gothic" pitchFamily="34" charset="0"/>
              </a:rPr>
              <a:t>Железный марш «Вставай, страна огромная!»,</a:t>
            </a:r>
            <a:br>
              <a:rPr lang="ru-RU" sz="2000">
                <a:latin typeface="Century Gothic" pitchFamily="34" charset="0"/>
              </a:rPr>
            </a:br>
            <a:r>
              <a:rPr lang="ru-RU" sz="2000">
                <a:latin typeface="Century Gothic" pitchFamily="34" charset="0"/>
              </a:rPr>
              <a:t>Железный стих «убей его, убей».</a:t>
            </a:r>
            <a:br>
              <a:rPr lang="ru-RU" sz="2000">
                <a:latin typeface="Century Gothic" pitchFamily="34" charset="0"/>
              </a:rPr>
            </a:br>
            <a:r>
              <a:rPr lang="ru-RU" sz="2000">
                <a:latin typeface="Century Gothic" pitchFamily="34" charset="0"/>
              </a:rPr>
              <a:t>Мы помним все, в нас памяти громада</a:t>
            </a:r>
            <a:br>
              <a:rPr lang="ru-RU" sz="2000">
                <a:latin typeface="Century Gothic" pitchFamily="34" charset="0"/>
              </a:rPr>
            </a:br>
            <a:r>
              <a:rPr lang="ru-RU" sz="2000">
                <a:latin typeface="Century Gothic" pitchFamily="34" charset="0"/>
              </a:rPr>
              <a:t>Своим законом праведным живет.</a:t>
            </a:r>
          </a:p>
          <a:p>
            <a:r>
              <a:rPr lang="ru-RU" sz="2000">
                <a:latin typeface="Century Gothic" pitchFamily="34" charset="0"/>
              </a:rPr>
              <a:t>В ней не снята блокада с Ленинграда;</a:t>
            </a:r>
            <a:br>
              <a:rPr lang="ru-RU" sz="2000">
                <a:latin typeface="Century Gothic" pitchFamily="34" charset="0"/>
              </a:rPr>
            </a:br>
            <a:r>
              <a:rPr lang="ru-RU" sz="2000">
                <a:latin typeface="Century Gothic" pitchFamily="34" charset="0"/>
              </a:rPr>
              <a:t>Над Карбышевым в ней не тает лед.»</a:t>
            </a:r>
          </a:p>
          <a:p>
            <a:endParaRPr lang="ru-RU">
              <a:latin typeface="Century Gothic" pitchFamily="34" charset="0"/>
            </a:endParaRPr>
          </a:p>
        </p:txBody>
      </p:sp>
      <p:pic>
        <p:nvPicPr>
          <p:cNvPr id="2765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8247" t="37428" r="1469" b="3543"/>
          <a:stretch>
            <a:fillRect/>
          </a:stretch>
        </p:blipFill>
        <p:spPr>
          <a:xfrm>
            <a:off x="3613150" y="4159250"/>
            <a:ext cx="5530850" cy="2698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Источники: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marL="577850" indent="-514350" eaLnBrk="1" hangingPunct="1">
              <a:buFont typeface="Century Gothic" pitchFamily="34" charset="0"/>
              <a:buAutoNum type="arabicPeriod"/>
            </a:pPr>
            <a:r>
              <a:rPr lang="ru-RU" sz="2000" smtClean="0"/>
              <a:t>Фотографии из семейного архива</a:t>
            </a:r>
          </a:p>
          <a:p>
            <a:pPr marL="577850" indent="-514350" eaLnBrk="1" hangingPunct="1">
              <a:buFont typeface="Century Gothic" pitchFamily="34" charset="0"/>
              <a:buAutoNum type="arabicPeriod"/>
            </a:pPr>
            <a:r>
              <a:rPr lang="en-US" sz="2000" smtClean="0">
                <a:hlinkClick r:id="rId2"/>
              </a:rPr>
              <a:t>http://zanimatika.narod.ru/RF34_1.htm</a:t>
            </a:r>
            <a:r>
              <a:rPr lang="ru-RU" sz="2000" smtClean="0"/>
              <a:t> - стихи о блокадном Ленинграде</a:t>
            </a:r>
          </a:p>
          <a:p>
            <a:pPr marL="577850" indent="-514350" eaLnBrk="1" hangingPunct="1">
              <a:buFont typeface="Century Gothic" pitchFamily="34" charset="0"/>
              <a:buAutoNum type="arabicPeriod"/>
            </a:pPr>
            <a:r>
              <a:rPr lang="en-US" sz="2000" smtClean="0">
                <a:hlinkClick r:id="rId3"/>
              </a:rPr>
              <a:t>http://go.mail.ru/search_images</a:t>
            </a:r>
            <a:r>
              <a:rPr lang="ru-RU" sz="2000" smtClean="0"/>
              <a:t> - фото блокадного Ленинграда</a:t>
            </a:r>
          </a:p>
          <a:p>
            <a:pPr marL="577850" indent="-514350" eaLnBrk="1" hangingPunct="1">
              <a:buFont typeface="Century Gothic" pitchFamily="34" charset="0"/>
              <a:buAutoNum type="arabicPeriod"/>
            </a:pPr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7480920" cy="792088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Гипотеза исследования:</a:t>
            </a:r>
            <a:endParaRPr lang="ru-RU" sz="2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107950" y="3284538"/>
            <a:ext cx="8785225" cy="3313112"/>
          </a:xfrm>
        </p:spPr>
        <p:txBody>
          <a:bodyPr/>
          <a:lstStyle/>
          <a:p>
            <a:pPr marL="63500" indent="0" eaLnBrk="1" hangingPunct="1">
              <a:buFont typeface="Wingdings 2" pitchFamily="18" charset="2"/>
              <a:buNone/>
            </a:pPr>
            <a:r>
              <a:rPr lang="ru-RU" sz="2800" smtClean="0"/>
              <a:t>1. Если бы мне пришлось пережить то трудное время, в которое попала моя прабабушка, смогла бы я выжить?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z="2800" smtClean="0"/>
              <a:t>2. Их так мало осталось..! Необходимо сохранить каждый факт, который они смогут вспомнить. 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555875" y="404813"/>
            <a:ext cx="40084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accent1"/>
                </a:solidFill>
                <a:latin typeface="Century Gothic" pitchFamily="34" charset="0"/>
              </a:rPr>
              <a:t>Проблемный вопрос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4925" y="1196975"/>
            <a:ext cx="90741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entury Gothic" pitchFamily="34" charset="0"/>
              </a:rPr>
              <a:t>В чём заключалась сила духа поколения прошлых лет. Как им удалось сохранить оптимизм в жизни?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Цель исследования</a:t>
            </a: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: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250825" y="1412875"/>
            <a:ext cx="8713788" cy="4392613"/>
          </a:xfrm>
        </p:spPr>
        <p:txBody>
          <a:bodyPr/>
          <a:lstStyle/>
          <a:p>
            <a:pPr marL="63500" indent="0" eaLnBrk="1" hangingPunct="1">
              <a:buFont typeface="Wingdings 2" pitchFamily="18" charset="2"/>
              <a:buNone/>
            </a:pPr>
            <a:r>
              <a:rPr lang="ru-RU" sz="3200" smtClean="0"/>
              <a:t>1.Расширить и сохранить знания о родословной моей семьи;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z="3200" smtClean="0"/>
              <a:t>2.Через рассказы моей  прабабушки  получить  сведения о событиях блокады Ленинграда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z="3200" smtClean="0"/>
              <a:t>3.Рассказать  о том страшном времени всем знакомым, друзьям, одноклассникам.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Задачи исследования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323850" y="1412875"/>
            <a:ext cx="8496300" cy="4433888"/>
          </a:xfrm>
        </p:spPr>
        <p:txBody>
          <a:bodyPr/>
          <a:lstStyle/>
          <a:p>
            <a:pPr eaLnBrk="1" hangingPunct="1"/>
            <a:r>
              <a:rPr lang="ru-RU" sz="3200" smtClean="0"/>
              <a:t>Провести беседу с прабабушкой и систематизировать события.</a:t>
            </a:r>
          </a:p>
          <a:p>
            <a:pPr eaLnBrk="1" hangingPunct="1"/>
            <a:r>
              <a:rPr lang="ru-RU" sz="3200" smtClean="0"/>
              <a:t>Узнать  причину почему прабабушка попала в Ленинград</a:t>
            </a:r>
          </a:p>
          <a:p>
            <a:pPr eaLnBrk="1" hangingPunct="1"/>
            <a:r>
              <a:rPr lang="ru-RU" sz="3200" smtClean="0"/>
              <a:t>Как моя прабабушка добралась до дома</a:t>
            </a:r>
          </a:p>
          <a:p>
            <a:pPr eaLnBrk="1" hangingPunct="1"/>
            <a:r>
              <a:rPr lang="ru-RU" sz="3200" smtClean="0"/>
              <a:t>Проанализировать собранную информацию, сделать выводы.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8075240" cy="864096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Методы исследования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179388" y="2781300"/>
            <a:ext cx="8569325" cy="3671888"/>
          </a:xfrm>
        </p:spPr>
        <p:txBody>
          <a:bodyPr/>
          <a:lstStyle/>
          <a:p>
            <a:pPr marL="63500" indent="0" eaLnBrk="1" hangingPunct="1">
              <a:buFont typeface="Wingdings 2" pitchFamily="18" charset="2"/>
              <a:buNone/>
            </a:pPr>
            <a:r>
              <a:rPr lang="ru-RU" sz="3200" smtClean="0"/>
              <a:t>1. Получение  информации  из рассказов моей прабабушки;  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z="3200" smtClean="0"/>
              <a:t>2.Подборка фото из семейного архива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z="3200" smtClean="0"/>
              <a:t>3. Запись и систематизация полученной информации во время бесед о «прошлом». 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476375" y="260350"/>
            <a:ext cx="54197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accent1"/>
                </a:solidFill>
                <a:latin typeface="Century Gothic" pitchFamily="34" charset="0"/>
              </a:rPr>
              <a:t>      </a:t>
            </a:r>
            <a:r>
              <a:rPr lang="ru-RU" sz="3200">
                <a:solidFill>
                  <a:schemeClr val="accent1"/>
                </a:solidFill>
                <a:latin typeface="Century Gothic" pitchFamily="34" charset="0"/>
              </a:rPr>
              <a:t>Актуальность</a:t>
            </a:r>
            <a:r>
              <a:rPr lang="ru-RU" sz="3200">
                <a:solidFill>
                  <a:srgbClr val="FF0066"/>
                </a:solidFill>
                <a:latin typeface="Century Gothic" pitchFamily="34" charset="0"/>
              </a:rPr>
              <a:t> </a:t>
            </a:r>
            <a:r>
              <a:rPr lang="ru-RU" sz="3200">
                <a:solidFill>
                  <a:schemeClr val="accent1"/>
                </a:solidFill>
                <a:latin typeface="Century Gothic" pitchFamily="34" charset="0"/>
              </a:rPr>
              <a:t>проекта</a:t>
            </a:r>
            <a:r>
              <a:rPr lang="ru-RU" sz="2800">
                <a:solidFill>
                  <a:schemeClr val="accent1"/>
                </a:solidFill>
                <a:latin typeface="Century Gothic" pitchFamily="34" charset="0"/>
              </a:rPr>
              <a:t>: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07950" y="784225"/>
            <a:ext cx="89281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entury Gothic" pitchFamily="34" charset="0"/>
              </a:rPr>
              <a:t>Сохранить для будущих поколений память о пережитых трудностях, героизме, и стойкости молодых людей.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Тип проекта</a:t>
            </a:r>
            <a:endParaRPr lang="ru-RU" sz="4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539750" y="1989138"/>
            <a:ext cx="8172450" cy="4679950"/>
          </a:xfrm>
        </p:spPr>
        <p:txBody>
          <a:bodyPr/>
          <a:lstStyle/>
          <a:p>
            <a:pPr eaLnBrk="1" hangingPunct="1"/>
            <a:r>
              <a:rPr lang="ru-RU" sz="3200" smtClean="0"/>
              <a:t>Индивидуальный</a:t>
            </a:r>
          </a:p>
          <a:p>
            <a:pPr eaLnBrk="1" hangingPunct="1"/>
            <a:r>
              <a:rPr lang="ru-RU" sz="3200" smtClean="0"/>
              <a:t>Внеурочный</a:t>
            </a:r>
          </a:p>
          <a:p>
            <a:pPr eaLnBrk="1" hangingPunct="1"/>
            <a:r>
              <a:rPr lang="ru-RU" sz="3200" smtClean="0"/>
              <a:t>Средне - срочный</a:t>
            </a:r>
          </a:p>
          <a:p>
            <a:pPr eaLnBrk="1" hangingPunct="1"/>
            <a:r>
              <a:rPr lang="ru-RU" sz="3200" smtClean="0"/>
              <a:t>Творческий</a:t>
            </a:r>
          </a:p>
          <a:p>
            <a:pPr eaLnBrk="1" hangingPunct="1"/>
            <a:endParaRPr 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План исследования:</a:t>
            </a:r>
            <a:endParaRPr lang="ru-RU" sz="4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900113" y="1412875"/>
            <a:ext cx="7993062" cy="5233988"/>
          </a:xfrm>
        </p:spPr>
        <p:txBody>
          <a:bodyPr/>
          <a:lstStyle/>
          <a:p>
            <a:pPr marL="63500" indent="0" eaLnBrk="1" hangingPunct="1">
              <a:buFont typeface="Wingdings 2" pitchFamily="18" charset="2"/>
              <a:buNone/>
            </a:pPr>
            <a:r>
              <a:rPr lang="ru-RU" sz="3200" smtClean="0"/>
              <a:t>1. Введение 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z="3200" smtClean="0"/>
              <a:t>2. В Ленинграде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z="3200" smtClean="0"/>
              <a:t>3. Путь домой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z="3200" smtClean="0"/>
              <a:t>4. Заключение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z="3200" smtClean="0"/>
              <a:t>5. Источники</a:t>
            </a:r>
          </a:p>
        </p:txBody>
      </p:sp>
      <p:pic>
        <p:nvPicPr>
          <p:cNvPr id="20483" name="Рисунок 3" descr="C:\Users\Даша\Desktop\0_286b7_1a9ea56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89363"/>
            <a:ext cx="446405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91264" cy="641226"/>
          </a:xfrm>
        </p:spPr>
        <p:txBody>
          <a:bodyPr>
            <a:noAutofit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Введение</a:t>
            </a:r>
            <a:endParaRPr lang="ru-RU" sz="4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1506" name="Объект 5" descr="http://vasi.net/uploads/podbor/v2808/70000000.jpg"/>
          <p:cNvPicPr>
            <a:picLocks noGrp="1"/>
          </p:cNvPicPr>
          <p:nvPr>
            <p:ph sz="half" idx="1"/>
          </p:nvPr>
        </p:nvPicPr>
        <p:blipFill>
          <a:blip r:embed="rId2"/>
          <a:srcRect t="4543"/>
          <a:stretch>
            <a:fillRect/>
          </a:stretch>
        </p:blipFill>
        <p:spPr>
          <a:xfrm>
            <a:off x="611188" y="1052513"/>
            <a:ext cx="3600450" cy="3313112"/>
          </a:xfrm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356100" y="1052513"/>
            <a:ext cx="446405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Gothic" pitchFamily="34" charset="0"/>
              </a:rPr>
              <a:t>	</a:t>
            </a:r>
            <a:r>
              <a:rPr lang="ru-RU" sz="2000">
                <a:latin typeface="Century Gothic" pitchFamily="34" charset="0"/>
              </a:rPr>
              <a:t>Молодое поколение Великой Отечественной войны. Какие они? Такие же как и нынешние «продвинутые» и «креативные»  или прочные как будто сделанные из гранита? Глядя на чёрно-белые фотографии невольно задаёшься вопросом как люди так скромно жившие, не имевшие благ цивилизации. Выстояли, вышли живыми из сложнейших жизненных ситуаций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22199"/>
            <a:ext cx="8507288" cy="447561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Ленинграде</a:t>
            </a:r>
            <a:endParaRPr lang="ru-RU" sz="4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2530" name="Объект 5"/>
          <p:cNvSpPr>
            <a:spLocks noGrp="1"/>
          </p:cNvSpPr>
          <p:nvPr>
            <p:ph idx="1"/>
          </p:nvPr>
        </p:nvSpPr>
        <p:spPr>
          <a:xfrm>
            <a:off x="0" y="836613"/>
            <a:ext cx="5867400" cy="5618162"/>
          </a:xfrm>
        </p:spPr>
        <p:txBody>
          <a:bodyPr/>
          <a:lstStyle/>
          <a:p>
            <a:pPr marL="6350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300" smtClean="0"/>
              <a:t>	</a:t>
            </a:r>
            <a:r>
              <a:rPr lang="ru-RU" sz="1800" smtClean="0"/>
              <a:t>Война унесла много жизней, исковеркала и переделала тысячи судеб . Ни кто не знает как сложилась бы судьба моей прабабушки. На её юность выпала Великая Отечественная война. Она  выстояла и сумела пережить войну и блокаду Ленинграда. </a:t>
            </a:r>
          </a:p>
          <a:p>
            <a:pPr marL="6350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smtClean="0"/>
              <a:t>	Моя прабабушка, Пичушкина Мария Назаровна,</a:t>
            </a:r>
            <a:r>
              <a:rPr lang="ru-RU" sz="1800" smtClean="0">
                <a:latin typeface="Arial" charset="0"/>
              </a:rPr>
              <a:t> </a:t>
            </a:r>
            <a:r>
              <a:rPr lang="ru-RU" sz="1800" smtClean="0"/>
              <a:t>родилась в Пензенской области 4 апреля 1924 года. В 1940 году когда Маше исполнилось 16 лет она поехала учиться в Ленинград на швею на поруки к своей тёте Парфёновой Любови</a:t>
            </a:r>
            <a:r>
              <a:rPr lang="ru-RU" sz="1800" smtClean="0">
                <a:latin typeface="Arial" charset="0"/>
              </a:rPr>
              <a:t> </a:t>
            </a:r>
            <a:r>
              <a:rPr lang="ru-RU" sz="1800" smtClean="0"/>
              <a:t>Матвеевне. Сразу после учебы она поступила работать на швейную фабрику , а вскоре объявили о блокаде Ленинграда . Это были самые страшные дни в жизни прабабушки. Рассказывая о них она всегда плачет. Я спросила прабабушку почему она плачет, ведь это было давно и всё закончилось? В ответ я услышала: «Это было очень страшно, словами не передать. Всё , что было после войны не идёт ни в какое сравнение. Не дай вам Бог, дети, такое пережить!» И тогда я задумалась: если так страшно было гражданскому населению, то что ж вынесли молодые солдаты на передовой?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/>
          <a:srcRect r="20771"/>
          <a:stretch/>
        </p:blipFill>
        <p:spPr>
          <a:xfrm>
            <a:off x="5940425" y="2060575"/>
            <a:ext cx="2994025" cy="457200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335</TotalTime>
  <Words>872</Words>
  <Application>Microsoft Office PowerPoint</Application>
  <PresentationFormat>Экран (4:3)</PresentationFormat>
  <Paragraphs>62</Paragraphs>
  <Slides>15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Arial</vt:lpstr>
      <vt:lpstr>Century Gothic</vt:lpstr>
      <vt:lpstr>Wingdings 2</vt:lpstr>
      <vt:lpstr>Verdana</vt:lpstr>
      <vt:lpstr>Calibri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МКОУ</cp:lastModifiedBy>
  <cp:revision>37</cp:revision>
  <dcterms:created xsi:type="dcterms:W3CDTF">2013-11-28T12:20:08Z</dcterms:created>
  <dcterms:modified xsi:type="dcterms:W3CDTF">2013-12-10T07:42:53Z</dcterms:modified>
</cp:coreProperties>
</file>