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71" r:id="rId3"/>
    <p:sldId id="257" r:id="rId4"/>
    <p:sldId id="270" r:id="rId5"/>
    <p:sldId id="258" r:id="rId6"/>
    <p:sldId id="272" r:id="rId7"/>
    <p:sldId id="275" r:id="rId8"/>
    <p:sldId id="276" r:id="rId9"/>
    <p:sldId id="259" r:id="rId10"/>
    <p:sldId id="277" r:id="rId11"/>
    <p:sldId id="280" r:id="rId12"/>
    <p:sldId id="260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62F99E-70EB-4DAF-9E5C-0C3C22C03132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C2ADA6-6C65-4E86-9AF3-0B6A2EE076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62F99E-70EB-4DAF-9E5C-0C3C22C03132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C2ADA6-6C65-4E86-9AF3-0B6A2EE076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62F99E-70EB-4DAF-9E5C-0C3C22C03132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C2ADA6-6C65-4E86-9AF3-0B6A2EE076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62F99E-70EB-4DAF-9E5C-0C3C22C03132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C2ADA6-6C65-4E86-9AF3-0B6A2EE076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62F99E-70EB-4DAF-9E5C-0C3C22C03132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C2ADA6-6C65-4E86-9AF3-0B6A2EE076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62F99E-70EB-4DAF-9E5C-0C3C22C03132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C2ADA6-6C65-4E86-9AF3-0B6A2EE076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62F99E-70EB-4DAF-9E5C-0C3C22C03132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C2ADA6-6C65-4E86-9AF3-0B6A2EE076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62F99E-70EB-4DAF-9E5C-0C3C22C03132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C2ADA6-6C65-4E86-9AF3-0B6A2EE076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62F99E-70EB-4DAF-9E5C-0C3C22C03132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C2ADA6-6C65-4E86-9AF3-0B6A2EE076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62F99E-70EB-4DAF-9E5C-0C3C22C03132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C2ADA6-6C65-4E86-9AF3-0B6A2EE076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62F99E-70EB-4DAF-9E5C-0C3C22C03132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C2ADA6-6C65-4E86-9AF3-0B6A2EE076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162F99E-70EB-4DAF-9E5C-0C3C22C03132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4C2ADA6-6C65-4E86-9AF3-0B6A2EE076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844408" cy="23762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Возрастные особенности     развития детей младшего школьного возраста.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755576" y="3789040"/>
            <a:ext cx="7772400" cy="206652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600" b="1" i="1" dirty="0" smtClean="0">
                <a:solidFill>
                  <a:srgbClr val="00B050"/>
                </a:solidFill>
              </a:rPr>
              <a:t>7-8 лет</a:t>
            </a:r>
          </a:p>
          <a:p>
            <a:pPr algn="ctr"/>
            <a:r>
              <a:rPr lang="ru-RU" sz="36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Родительское собрание</a:t>
            </a:r>
          </a:p>
          <a:p>
            <a:pPr algn="l"/>
            <a:endParaRPr lang="ru-RU" sz="1800" b="1" i="1" dirty="0" smtClean="0">
              <a:solidFill>
                <a:srgbClr val="7030A0"/>
              </a:solidFill>
            </a:endParaRPr>
          </a:p>
          <a:p>
            <a:pPr algn="l"/>
            <a:endParaRPr lang="ru-RU" sz="1800" b="1" i="1" dirty="0" smtClean="0">
              <a:solidFill>
                <a:srgbClr val="7030A0"/>
              </a:solidFill>
            </a:endParaRPr>
          </a:p>
          <a:p>
            <a:pPr algn="l"/>
            <a:r>
              <a:rPr lang="ru-RU" sz="1800" b="1" i="1" dirty="0" smtClean="0">
                <a:solidFill>
                  <a:srgbClr val="7030A0"/>
                </a:solidFill>
              </a:rPr>
              <a:t>Разработала Горохова Елена Владимировна</a:t>
            </a:r>
          </a:p>
          <a:p>
            <a:pPr algn="l"/>
            <a:r>
              <a:rPr lang="ru-RU" sz="1400" b="1" i="1" dirty="0" smtClean="0">
                <a:solidFill>
                  <a:srgbClr val="7030A0"/>
                </a:solidFill>
              </a:rPr>
              <a:t>Учитель начальных классов ГБОУ СОШ № 501 г.Санкт-Петербурга</a:t>
            </a:r>
            <a:endParaRPr lang="ru-RU" sz="14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45224"/>
            <a:ext cx="8291264" cy="589815"/>
          </a:xfrm>
        </p:spPr>
        <p:txBody>
          <a:bodyPr>
            <a:normAutofit fontScale="90000"/>
          </a:bodyPr>
          <a:lstStyle/>
          <a:p>
            <a:r>
              <a:rPr lang="ru-RU" b="0" i="1" dirty="0" smtClean="0">
                <a:solidFill>
                  <a:schemeClr val="accent2">
                    <a:lumMod val="75000"/>
                  </a:schemeClr>
                </a:solidFill>
              </a:rPr>
              <a:t>Возрастные психологические изменения младшего школьника</a:t>
            </a:r>
            <a:endParaRPr lang="ru-RU" b="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latin typeface="Cambria" pitchFamily="18" charset="0"/>
              </a:rPr>
              <a:t>2. </a:t>
            </a:r>
            <a:r>
              <a:rPr lang="ru-RU" sz="2000" dirty="0" smtClean="0">
                <a:latin typeface="Cambria" pitchFamily="18" charset="0"/>
              </a:rPr>
              <a:t>Возникновение произвольного поведения. Произвольное поведение - это поведение, которое осуществляется в соответствии с образцом (дан ли он в форме действия другого человека или в форме правила). Этот образец сначала существует в конкретной наглядной форме, но затем он становится более или менее обобщенным (в форме правил, норм). Появляется стремление управлять собой, своими поступками.</a:t>
            </a:r>
          </a:p>
          <a:p>
            <a:pPr>
              <a:buNone/>
            </a:pPr>
            <a:r>
              <a:rPr lang="ru-RU" sz="2000" dirty="0" smtClean="0">
                <a:latin typeface="Cambria" pitchFamily="18" charset="0"/>
              </a:rPr>
              <a:t> </a:t>
            </a:r>
          </a:p>
          <a:p>
            <a:r>
              <a:rPr lang="ru-RU" sz="2000" b="1" dirty="0" smtClean="0">
                <a:latin typeface="Cambria" pitchFamily="18" charset="0"/>
              </a:rPr>
              <a:t>3.</a:t>
            </a:r>
            <a:r>
              <a:rPr lang="ru-RU" sz="2000" dirty="0" smtClean="0">
                <a:latin typeface="Cambria" pitchFamily="18" charset="0"/>
              </a:rPr>
              <a:t> Возникновение личного сознания - возникновение сознания своего ограниченного места в отношениях со взрослыми. Возникает осознание возможностей своих действий, он начинает понимать, что не всё может (начало самооценки). Внешнее превращается во внутреннее.</a:t>
            </a:r>
          </a:p>
          <a:p>
            <a:pPr>
              <a:buNone/>
            </a:pPr>
            <a:r>
              <a:rPr lang="ru-RU" sz="2000" dirty="0" smtClean="0">
                <a:latin typeface="Cambria" pitchFamily="18" charset="0"/>
              </a:rPr>
              <a:t> </a:t>
            </a:r>
          </a:p>
          <a:p>
            <a:endParaRPr lang="ru-RU" sz="2000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ko44.ru/media/k2/items/cache/5d9106cd3b26b3ecac196958778c9f70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572500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45224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chemeClr val="accent5">
                    <a:lumMod val="75000"/>
                  </a:schemeClr>
                </a:solidFill>
              </a:rPr>
              <a:t>Трудности младшего школьного возраста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69884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 поведении и развитии детей часто встречаются нарушения. Осложнения психического и личностного развития ребёнка обусловлены, как правило, двумя факторами: ошибками воспитания и определённой незрелостью, минимальными поражениями нервной системы. Зачастую оба эти фактора действуют одновременно, поскольку взрослые нередко недооценивают или игнорируют особенности нервной системы ребёнка, лежащие в основе трудностей поведения, и пытаются «исправить» ребёнка различными неадекватными воспитательными действиями. Поэтому очень важно уметь выявить истинные причины поведения ребёнка, тревожащего родителей. Многим детям свойственна </a:t>
            </a:r>
            <a:r>
              <a:rPr lang="ru-RU" u="sng" dirty="0" smtClean="0"/>
              <a:t>агрессивность</a:t>
            </a:r>
            <a:r>
              <a:rPr lang="ru-RU" dirty="0" smtClean="0"/>
              <a:t>. 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Нельзя сдерживать физическую подвижность такого ребёнка, это противопоказано состоянию его нервной системы. Но его двигательную активность надо направлять и организовывать. Если он бежит куда-то, то пусть это будет выполнением какого-то поручения. Хорошую помощь могут оказать подвижные игры с правилами, спортивные занятия. Самое главное - подчинить его действия цели и приучить его достигать её.</a:t>
            </a:r>
          </a:p>
          <a:p>
            <a:r>
              <a:rPr lang="ru-RU" dirty="0" smtClean="0"/>
              <a:t>Если до школы с </a:t>
            </a:r>
            <a:r>
              <a:rPr lang="ru-RU" dirty="0" err="1" smtClean="0"/>
              <a:t>гиперактивным</a:t>
            </a:r>
            <a:r>
              <a:rPr lang="ru-RU" dirty="0" smtClean="0"/>
              <a:t> ребёнком не проводилась коррекционная работа, то, поступив в школу, он столкнется с ещё более серьёзными трудностями.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11560" y="692696"/>
            <a:ext cx="8183562" cy="5400600"/>
          </a:xfrm>
        </p:spPr>
        <p:txBody>
          <a:bodyPr>
            <a:normAutofit fontScale="77500" lnSpcReduction="20000"/>
          </a:bodyPr>
          <a:lstStyle/>
          <a:p>
            <a:r>
              <a:rPr lang="ru-RU" sz="29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</a:rPr>
              <a:t>Таким образом, можно сформулировать несколько отдельных приёмов работы с детьми: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поставленные перед ребёнком цели должны быть не общими (стать отличником, исправить свое поведение и т.д.), а очень конкретными, направленными на овладение отдельными моментами поведения, которые можно легко проконтролировать;</a:t>
            </a:r>
          </a:p>
          <a:p>
            <a:r>
              <a:rPr lang="ru-RU" dirty="0" smtClean="0"/>
              <a:t>конкретную цель нужно ставить непосредственно перед тем, как она должна быть выполнена;</a:t>
            </a:r>
          </a:p>
          <a:p>
            <a:r>
              <a:rPr lang="ru-RU" dirty="0" smtClean="0"/>
              <a:t>необходимо сначала ставить цель на очень короткий срок, по мере овладения новой формой поведения, можно ставить цели на более длительное время;</a:t>
            </a:r>
          </a:p>
          <a:p>
            <a:r>
              <a:rPr lang="ru-RU" dirty="0" smtClean="0"/>
              <a:t>обязателен постоянный каждодневный контроль </a:t>
            </a:r>
          </a:p>
          <a:p>
            <a:pPr>
              <a:buNone/>
            </a:pPr>
            <a:r>
              <a:rPr lang="ru-RU" dirty="0" smtClean="0"/>
              <a:t>   за выполнением намеченных целей.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772400" cy="1828800"/>
          </a:xfrm>
        </p:spPr>
        <p:txBody>
          <a:bodyPr/>
          <a:lstStyle/>
          <a:p>
            <a:r>
              <a:rPr lang="ru-RU" dirty="0" smtClean="0"/>
              <a:t>    Спасибо за внимание!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3568" y="3685032"/>
            <a:ext cx="7811208" cy="2624288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Когда думаешь о детском мозге, представляешь нежный цветок розы, на котором дрожит капелька росы. Какая осторожность и нежность нужны, чтобы, сорвав цветок, не уронить каплю.                    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       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         </a:t>
            </a:r>
            <a:endParaRPr lang="ru-RU" dirty="0" smtClean="0">
              <a:solidFill>
                <a:schemeClr val="accent5">
                  <a:lumMod val="75000"/>
                </a:schemeClr>
              </a:solidFill>
              <a:latin typeface="Cambria" pitchFamily="18" charset="0"/>
            </a:endParaRPr>
          </a:p>
          <a:p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                                                    </a:t>
            </a:r>
            <a:r>
              <a:rPr lang="ru-RU" i="1" dirty="0" smtClean="0"/>
              <a:t>          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В. А. Сухомлинский</a:t>
            </a:r>
            <a:endParaRPr lang="ru-RU" dirty="0" smtClean="0">
              <a:solidFill>
                <a:schemeClr val="accent5">
                  <a:lumMod val="75000"/>
                </a:schemeClr>
              </a:solidFill>
              <a:latin typeface="Cambri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Физическое развитие</a:t>
            </a:r>
            <a:endParaRPr lang="ru-RU" dirty="0"/>
          </a:p>
        </p:txBody>
      </p:sp>
      <p:pic>
        <p:nvPicPr>
          <p:cNvPr id="4" name="Содержимое 3" descr="411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90075" y="476251"/>
            <a:ext cx="7635287" cy="489696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Физическое развитие.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530352"/>
            <a:ext cx="8147248" cy="4914872"/>
          </a:xfrm>
        </p:spPr>
        <p:txBody>
          <a:bodyPr>
            <a:normAutofit/>
          </a:bodyPr>
          <a:lstStyle/>
          <a:p>
            <a:r>
              <a:rPr lang="ru-RU" dirty="0" smtClean="0"/>
              <a:t>Физическое развитие (основные показатели физического развития - рост и масса тела) - это то, что наглядно показывает динамику возрастных изменений. В этом возрасте происходит первое изменение пропорций тела. У детей 6-7 лет интенсивно идёт развитие опорно-двигательной системы (скелета, суставно-связочного аппарата, мускулатуры).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Физическое развитие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30352"/>
            <a:ext cx="6192688" cy="325868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 этом возрасте каждая из 206 костей скелета значительно изменяется по форме, размерам, внутреннему строению. В этом возрасте слабо развиты мелкие мышцы рук, ещё не закончено окостенение костей запястья и фаланг пальцев. Поэтому так часто звучат на письме в классе жалобы: «Болит рука», «Рука устала». </a:t>
            </a:r>
            <a:endParaRPr lang="ru-RU" dirty="0"/>
          </a:p>
        </p:txBody>
      </p:sp>
      <p:pic>
        <p:nvPicPr>
          <p:cNvPr id="2050" name="Picture 2" descr="http://fml17.ck.ua/images/1/4/kto-za-tretij-urok-fizkultury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852936"/>
            <a:ext cx="2857500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rgbClr val="00B0F0"/>
                </a:solidFill>
              </a:rPr>
              <a:t>Психические особенности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05888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Восприятие становится осмысленным, целенаправленным, анализирующим. В нем выделяются произвольные действия: наблюдение, рассматривание, поиск.  Специально организованное восприятие способствует лучшему пониманию явлений. Большое влияние на развитие восприятия в это время оказывает речь. Ребёнок начинает активно использовать название качеств. Он способен называть и выделять для себя качества и свойства предметов и явлений, отделять их друг от друга и понимать реальные отношения между ними. К концу младшего школьного возраста восприятие становится синтезирующим. Это создаёт возможность устанавливать связи между элементами воспринимаемого.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Психические особенности.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Мышление. Общая линия развития мышления - переход от наглядно-действенного к наглядно-образному и в конце периода - к словесному мышлению.</a:t>
            </a:r>
          </a:p>
          <a:p>
            <a:r>
              <a:rPr lang="ru-RU" dirty="0" smtClean="0"/>
              <a:t>Память. Память развивается в двух направлениях - произвольности и осмысленности. Дети непроизвольно запоминают учебный материал, вызывающий у них интерес, преподнесённый в игровой форме, связанный с яркими наглядными пособиями или образами воспоминаний.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Психические особенности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 Отношения со сверстниками и взрослыми. Когда ребёнок приходит в школу, происходит перестройка всей системы отношений ребёнка с действительностью. У ребёнка есть две сферы социальных взаимоотношений: «ребёнок - взрослый» и «рёбенок - дети». В школе эти две сферы отношений по-новому строятся. Система ребёнок - взрослый разделяется. Теперь в жизни ребёнка кроме родителей появился ещё один значимый взрослый - учитель. Отношения с учителем начинают определять отношения ребёнка к родителям и к детям.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301208"/>
            <a:ext cx="8183880" cy="733832"/>
          </a:xfrm>
        </p:spPr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Психические особенности.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48680"/>
            <a:ext cx="4104456" cy="418795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Ребёнок начинает относиться к другому ребёнку с позиции того, как этот ребёнок относится к правилу, которое вводит учитель. Появляются «ябеды».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8674" name="Picture 2" descr="http://ns2.226496.ru/uploads/posts/2010-11/1290938948_4016373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548680"/>
            <a:ext cx="3856951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877272"/>
            <a:ext cx="8183880" cy="517808"/>
          </a:xfrm>
        </p:spPr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chemeClr val="accent2">
                    <a:lumMod val="75000"/>
                  </a:schemeClr>
                </a:solidFill>
              </a:rPr>
              <a:t>Возрастные психологические изменения младшего школьника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41081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Cambria" pitchFamily="18" charset="0"/>
              </a:rPr>
              <a:t>1.</a:t>
            </a:r>
            <a:r>
              <a:rPr lang="ru-RU" sz="2000" dirty="0" smtClean="0">
                <a:latin typeface="Cambria" pitchFamily="18" charset="0"/>
              </a:rPr>
              <a:t> Возникновение первичного цельного детского мировоззрения. Ребёнок не может жить в беспорядке. </a:t>
            </a:r>
          </a:p>
          <a:p>
            <a:r>
              <a:rPr lang="ru-RU" sz="2000" dirty="0" smtClean="0">
                <a:latin typeface="Cambria" pitchFamily="18" charset="0"/>
              </a:rPr>
              <a:t>Все, что видит, ребёнок пытается привести в порядок, увидеть закономерные отношения, в которые укладывается непостоянный окружающий мир.</a:t>
            </a:r>
          </a:p>
          <a:p>
            <a:r>
              <a:rPr lang="ru-RU" sz="2000" dirty="0" smtClean="0">
                <a:latin typeface="Cambria" pitchFamily="18" charset="0"/>
              </a:rPr>
              <a:t> Дети в этом возрасте считают, что всё, что существует вокруг них, в том числе и явления природы - результат деятельности людей. Строя картину мира, ребёнок выдумывает, изобретает теоретическую концепцию. </a:t>
            </a:r>
          </a:p>
          <a:p>
            <a:r>
              <a:rPr lang="ru-RU" sz="2000" dirty="0" smtClean="0">
                <a:latin typeface="Cambria" pitchFamily="18" charset="0"/>
              </a:rPr>
              <a:t>Для объяснения используются знания, почерпнутые из телевизионных программ и от взрослых. Он строит глобальные схемы. </a:t>
            </a:r>
          </a:p>
          <a:p>
            <a:r>
              <a:rPr lang="ru-RU" sz="2000" dirty="0" smtClean="0">
                <a:latin typeface="Cambria" pitchFamily="18" charset="0"/>
              </a:rPr>
              <a:t>Хотя приходя в школу, он вынужден от глобальных мировых проблем перейти к элементарным вещам, тогда обнаруживается несоответствие между познавательными потребностями и тем, чему учат ребёнка.</a:t>
            </a:r>
          </a:p>
          <a:p>
            <a:pPr>
              <a:buNone/>
            </a:pP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  <a:p>
            <a:endParaRPr lang="ru-RU" sz="2000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77</TotalTime>
  <Words>487</Words>
  <Application>Microsoft Office PowerPoint</Application>
  <PresentationFormat>Экран (4:3)</PresentationFormat>
  <Paragraphs>47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Аспект</vt:lpstr>
      <vt:lpstr>Возрастные особенности     развития детей младшего школьного возраста.</vt:lpstr>
      <vt:lpstr>Физическое развитие</vt:lpstr>
      <vt:lpstr>Физическое развитие.</vt:lpstr>
      <vt:lpstr>Физическое развитие</vt:lpstr>
      <vt:lpstr>Психические особенности</vt:lpstr>
      <vt:lpstr>Психические особенности.</vt:lpstr>
      <vt:lpstr>Психические особенности</vt:lpstr>
      <vt:lpstr>Психические особенности.</vt:lpstr>
      <vt:lpstr>Возрастные психологические изменения младшего школьника</vt:lpstr>
      <vt:lpstr>Возрастные психологические изменения младшего школьника</vt:lpstr>
      <vt:lpstr>Слайд 11</vt:lpstr>
      <vt:lpstr>Трудности младшего школьного возраста</vt:lpstr>
      <vt:lpstr>Слайд 13</vt:lpstr>
      <vt:lpstr>Слайд 14</vt:lpstr>
      <vt:lpstr>    Спасибо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Возрастные особенности     развития детей младшего школьного возраста.</dc:title>
  <dc:creator>Эля</dc:creator>
  <cp:lastModifiedBy>Эля</cp:lastModifiedBy>
  <cp:revision>12</cp:revision>
  <dcterms:created xsi:type="dcterms:W3CDTF">2015-10-23T19:00:16Z</dcterms:created>
  <dcterms:modified xsi:type="dcterms:W3CDTF">2015-11-05T07:12:42Z</dcterms:modified>
</cp:coreProperties>
</file>