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4" r:id="rId2"/>
    <p:sldId id="263" r:id="rId3"/>
    <p:sldId id="257" r:id="rId4"/>
    <p:sldId id="258" r:id="rId5"/>
    <p:sldId id="259" r:id="rId6"/>
    <p:sldId id="267" r:id="rId7"/>
    <p:sldId id="265" r:id="rId8"/>
    <p:sldId id="268" r:id="rId9"/>
    <p:sldId id="260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F379B-58C4-49F7-B02C-7835FFF32F22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2527B-A730-4900-9B47-4331BD59C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0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5DBA1C-3A97-47E5-B5CE-76A944CB54DB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2527B-A730-4900-9B47-4331BD59C7B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F22FC-730E-43EB-956B-6C310DAAAD7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2527B-A730-4900-9B47-4331BD59C7B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2527B-A730-4900-9B47-4331BD59C7B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CB1763-50A7-4298-908B-2BE6722FF378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660BF-81A8-4CBB-88F4-DB6802EFD9F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2527B-A730-4900-9B47-4331BD59C7B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2527B-A730-4900-9B47-4331BD59C7B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E36AB-A389-4744-A062-858F041E3D8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F7EBAA-73D4-41CB-A51C-38C5CB63D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E36AB-A389-4744-A062-858F041E3D8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F7EBAA-73D4-41CB-A51C-38C5CB63D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E36AB-A389-4744-A062-858F041E3D8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F7EBAA-73D4-41CB-A51C-38C5CB63D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E36AB-A389-4744-A062-858F041E3D8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F7EBAA-73D4-41CB-A51C-38C5CB63D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E36AB-A389-4744-A062-858F041E3D8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F7EBAA-73D4-41CB-A51C-38C5CB63D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E36AB-A389-4744-A062-858F041E3D8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F7EBAA-73D4-41CB-A51C-38C5CB63D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E36AB-A389-4744-A062-858F041E3D8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F7EBAA-73D4-41CB-A51C-38C5CB63D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E36AB-A389-4744-A062-858F041E3D8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F7EBAA-73D4-41CB-A51C-38C5CB63D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E36AB-A389-4744-A062-858F041E3D8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F7EBAA-73D4-41CB-A51C-38C5CB63D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E36AB-A389-4744-A062-858F041E3D8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F7EBAA-73D4-41CB-A51C-38C5CB63D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E36AB-A389-4744-A062-858F041E3D8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F7EBAA-73D4-41CB-A51C-38C5CB63DF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02E36AB-A389-4744-A062-858F041E3D8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AF7EBAA-73D4-41CB-A51C-38C5CB63D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129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2500313" y="214313"/>
            <a:ext cx="635793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Ребёнок </a:t>
            </a:r>
            <a:r>
              <a:rPr lang="ru-RU" sz="4800" b="1" dirty="0">
                <a:solidFill>
                  <a:srgbClr val="FF0000"/>
                </a:solidFill>
              </a:rPr>
              <a:t>имеет право жить</a:t>
            </a:r>
            <a:r>
              <a:rPr lang="ru-RU" sz="6600" b="1" dirty="0">
                <a:solidFill>
                  <a:srgbClr val="FF0000"/>
                </a:solidFill>
              </a:rPr>
              <a:t>!!!</a:t>
            </a:r>
          </a:p>
        </p:txBody>
      </p:sp>
      <p:pic>
        <p:nvPicPr>
          <p:cNvPr id="28676" name="Рисунок 3" descr="kids_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928802"/>
            <a:ext cx="7776864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543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4308" name="Picture 2" descr="C:\Users\Пользователь\Pictures\bestgif_narod_ru_2116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19700" y="1125538"/>
            <a:ext cx="39243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МЫ ЖЕЛАЕМ СЧАСТЬЯ ВАМ,ДОРОГИЕ РОДИТЕЛИ!</a:t>
            </a:r>
            <a:endParaRPr lang="ru-RU" sz="28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</a:rPr>
              <a:t>БЕРЕГИТЕ ДРУГ ДРУГА!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71612"/>
            <a:ext cx="7829576" cy="314669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Презентацию подготовила </a:t>
            </a: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учитель </a:t>
            </a:r>
            <a:r>
              <a:rPr lang="ru-RU" dirty="0" smtClean="0">
                <a:solidFill>
                  <a:srgbClr val="C00000"/>
                </a:solidFill>
              </a:rPr>
              <a:t>начальных классов </a:t>
            </a: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МБОУ </a:t>
            </a:r>
            <a:r>
              <a:rPr lang="ru-RU" dirty="0" smtClean="0">
                <a:solidFill>
                  <a:srgbClr val="C00000"/>
                </a:solidFill>
              </a:rPr>
              <a:t>«СОШ №9» </a:t>
            </a: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города 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Набережные </a:t>
            </a:r>
            <a:r>
              <a:rPr lang="ru-RU" dirty="0" smtClean="0">
                <a:solidFill>
                  <a:srgbClr val="C00000"/>
                </a:solidFill>
              </a:rPr>
              <a:t>Челны </a:t>
            </a: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Мусагитова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Айгуль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Камилевна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88640"/>
            <a:ext cx="8183880" cy="45296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  Сегодня на собрании нам бы хотелось поговорить с вами о теме, которая очень волнует и тревожит нас, педагогов и, уверены, всех взрослых.</a:t>
            </a:r>
            <a:br>
              <a:rPr lang="ru-RU" b="1" dirty="0" smtClean="0"/>
            </a:br>
            <a:r>
              <a:rPr lang="ru-RU" b="1" dirty="0" smtClean="0"/>
              <a:t>Как часто в городской суете, спешке мы забываем о том, что рядом с нами находятся беззащитные и доверчивые дети. Не задумываясь, ребята могут оказаться в сложной для них ситуации. Каждую минуту наших детей могут подстерегать опасности.</a:t>
            </a:r>
            <a:br>
              <a:rPr lang="ru-RU" b="1" dirty="0" smtClean="0"/>
            </a:br>
            <a:r>
              <a:rPr lang="ru-RU" b="1" dirty="0" smtClean="0"/>
              <a:t>- Как уберечь?</a:t>
            </a:r>
            <a:br>
              <a:rPr lang="ru-RU" b="1" dirty="0" smtClean="0"/>
            </a:br>
            <a:r>
              <a:rPr lang="ru-RU" b="1" dirty="0" smtClean="0"/>
              <a:t>- Как не допустить трагедии?</a:t>
            </a:r>
            <a:br>
              <a:rPr lang="ru-RU" b="1" dirty="0" smtClean="0"/>
            </a:br>
            <a:r>
              <a:rPr lang="ru-RU" b="1" dirty="0" smtClean="0"/>
              <a:t>- Давайте вместе посмотрим на нас, взрослых, со стороны…</a:t>
            </a:r>
            <a:endParaRPr lang="ru-RU" dirty="0"/>
          </a:p>
        </p:txBody>
      </p:sp>
      <p:pic>
        <p:nvPicPr>
          <p:cNvPr id="4" name="Picture 5" descr="C:\Users\Ляйсан\Desktop\1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581128"/>
            <a:ext cx="3874145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Ляйсан\Desktop\Transport_in_Chin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143250"/>
            <a:ext cx="5257800" cy="2214563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ru-RU" sz="1600" dirty="0" smtClean="0"/>
              <a:t>       </a:t>
            </a:r>
            <a:endParaRPr lang="ru-RU" sz="2400" dirty="0" smtClean="0"/>
          </a:p>
          <a:p>
            <a:pPr algn="just">
              <a:buFontTx/>
              <a:buNone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   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260648"/>
            <a:ext cx="8072494" cy="6001643"/>
          </a:xfrm>
          <a:prstGeom prst="rect">
            <a:avLst/>
          </a:prstGeom>
          <a:solidFill>
            <a:schemeClr val="tx2">
              <a:lumMod val="90000"/>
              <a:alpha val="16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sz="2800" b="1" dirty="0">
                <a:solidFill>
                  <a:srgbClr val="FF0000"/>
                </a:solidFill>
              </a:rPr>
              <a:t>По данным сводки ГИБДД РТ за 2011 год  на улицах городов и дорогах Республики Татарстан было зарегистрировано 597 ДТП с участием детей в возрасте до 16 лет, в которых 23 ребёнка погибли и 620 получили травмы различной степени тяжести. Это указывает на  необходимость обучения  младших школьников правилам дорожного движения.  А также  отсутствием у детей  защитной психологической реакции на дорожную обстановку. 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Статистика </a:t>
            </a:r>
            <a:r>
              <a:rPr lang="ru-RU" dirty="0"/>
              <a:t>дорожно-транспортных происшествий свидетельствует, что дети нередко оказываются в аварийных ситуациях на улицах и дорогах.</a:t>
            </a:r>
          </a:p>
          <a:p>
            <a:pPr>
              <a:buNone/>
            </a:pPr>
            <a:r>
              <a:rPr lang="ru-RU" dirty="0" smtClean="0"/>
              <a:t>          Известно</a:t>
            </a:r>
            <a:r>
              <a:rPr lang="ru-RU" dirty="0"/>
              <a:t>, что привычки, закреплённые в детстве, остаются на всю жизнь, поэтому одной из важных проблем в обеспечении безопасности дорожного движения является профилактика детского дорожно-транспортного травматизма в </a:t>
            </a:r>
            <a:r>
              <a:rPr lang="ru-RU" dirty="0" smtClean="0"/>
              <a:t>школьных </a:t>
            </a:r>
            <a:r>
              <a:rPr lang="ru-RU" dirty="0"/>
              <a:t>учреждениях.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 l="5733" t="7619" r="7222" b="25043"/>
          <a:stretch>
            <a:fillRect/>
          </a:stretch>
        </p:blipFill>
        <p:spPr bwMode="auto">
          <a:xfrm>
            <a:off x="5004048" y="4509120"/>
            <a:ext cx="3714750" cy="214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857232"/>
            <a:ext cx="8043890" cy="51435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b="1" dirty="0" smtClean="0"/>
              <a:t>Роль </a:t>
            </a:r>
            <a:r>
              <a:rPr lang="ru-RU" b="1" dirty="0"/>
              <a:t>семьи, мамы, папы, бабушки, дедушки, старших братьев и сестёр в воспитании ребёнка трудно переоценить. С точки зрения ребёнка всё, что делают, особенно мама и папа, - правильно и лучше не бывает. Родители для ребёнка являются образцом поведения, и только более взрослые дети начинают критически оценивать поведение членов семьи. Именно в младшем школьном возрасте, когда родители ребёнка ещё водят его по улице за руку, систематическая, повседневная тренировка в движении, с постоянным личным примером вех членов семьи (об этом папа или мама обязаны напоминать другим членам семьи) могут создавать положительные или отрицательные привычки в правилах поведения на дороге. Об этом должны помнить все, когда они с ребёнком делают первые шаги на проезжую часть дороги.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6425" cy="1131887"/>
          </a:xfrm>
        </p:spPr>
        <p:txBody>
          <a:bodyPr lIns="0" t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Учим наблюдать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32775" cy="4498975"/>
          </a:xfrm>
        </p:spPr>
        <p:txBody>
          <a:bodyPr lIns="0" tIns="25471" rIns="0" bIns="0"/>
          <a:lstStyle/>
          <a:p>
            <a:pPr algn="ctr" eaLnBrk="1" hangingPunct="1">
              <a:buFontTx/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Личный пример </a:t>
            </a:r>
            <a:r>
              <a:rPr lang="ru-RU" sz="4400" dirty="0" smtClean="0"/>
              <a:t>родителей должен стать нормой поведения для ребенка.</a:t>
            </a:r>
          </a:p>
          <a:p>
            <a:pPr algn="ctr" eaLnBrk="1" hangingPunct="1">
              <a:buFontTx/>
              <a:buNone/>
            </a:pPr>
            <a:endParaRPr lang="ru-RU" sz="4400" dirty="0" smtClean="0"/>
          </a:p>
          <a:p>
            <a:pPr algn="ctr" eaLnBrk="1" hangingPunct="1">
              <a:buFontTx/>
              <a:buNone/>
            </a:pPr>
            <a:r>
              <a:rPr lang="ru-RU" sz="4400" dirty="0" smtClean="0"/>
              <a:t>Делай, как я!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4" descr="ру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914400" y="5715000"/>
            <a:ext cx="7292975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CC0000"/>
                </a:solidFill>
              </a:rPr>
              <a:t>При переходе через  проезжую  часть держите</a:t>
            </a:r>
          </a:p>
          <a:p>
            <a:pPr algn="ctr"/>
            <a:r>
              <a:rPr lang="ru-RU" sz="2400" b="1">
                <a:solidFill>
                  <a:srgbClr val="CC0000"/>
                </a:solidFill>
              </a:rPr>
              <a:t>  ребенка за  запястье!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люция\Desktop\IMG_025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648582" y="1232757"/>
            <a:ext cx="597666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люция\Desktop\IMG_02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879948" y="1456756"/>
            <a:ext cx="5976665" cy="401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b="1" dirty="0"/>
              <a:t>Творческая </a:t>
            </a:r>
            <a:r>
              <a:rPr lang="ru-RU" b="1" dirty="0" smtClean="0"/>
              <a:t>работа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Сейчас мы предлагаем </a:t>
            </a:r>
            <a:r>
              <a:rPr lang="ru-RU" dirty="0"/>
              <a:t>вам творческую групповую работу. На чистом листе бумаги 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smtClean="0"/>
              <a:t>постройте» </a:t>
            </a:r>
            <a:r>
              <a:rPr lang="ru-RU" dirty="0"/>
              <a:t>безопасный, счастливый, добрый город, в котором </a:t>
            </a:r>
            <a:r>
              <a:rPr lang="ru-RU" dirty="0" smtClean="0"/>
              <a:t>интересная </a:t>
            </a:r>
            <a:r>
              <a:rPr lang="ru-RU" dirty="0"/>
              <a:t>и разнообразная жизнь. Где основной целью взрослых является: </a:t>
            </a:r>
            <a:r>
              <a:rPr lang="ru-RU" sz="3600" dirty="0">
                <a:solidFill>
                  <a:srgbClr val="FF0000"/>
                </a:solidFill>
              </a:rPr>
              <a:t>сделать жизнь детей безопасной.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</TotalTime>
  <Words>394</Words>
  <Application>Microsoft Office PowerPoint</Application>
  <PresentationFormat>Экран (4:3)</PresentationFormat>
  <Paragraphs>34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Слайд 1</vt:lpstr>
      <vt:lpstr>Слайд 2</vt:lpstr>
      <vt:lpstr>Слайд 3</vt:lpstr>
      <vt:lpstr>Слайд 4</vt:lpstr>
      <vt:lpstr>Слайд 5</vt:lpstr>
      <vt:lpstr>Учим наблюдать</vt:lpstr>
      <vt:lpstr>Слайд 7</vt:lpstr>
      <vt:lpstr>Слайд 8</vt:lpstr>
      <vt:lpstr>Слайд 9</vt:lpstr>
      <vt:lpstr>Слайд 10</vt:lpstr>
      <vt:lpstr>Слайд 11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ДЕТЕЙ В НАШИХ РУКАХ</dc:title>
  <dc:creator>Зарипова</dc:creator>
  <cp:lastModifiedBy>Габдрахманов Руслан Камилевич </cp:lastModifiedBy>
  <cp:revision>15</cp:revision>
  <dcterms:created xsi:type="dcterms:W3CDTF">2012-05-26T12:39:44Z</dcterms:created>
  <dcterms:modified xsi:type="dcterms:W3CDTF">2014-04-06T13:34:55Z</dcterms:modified>
</cp:coreProperties>
</file>