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25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07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37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352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263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536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5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860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04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10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47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32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60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10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96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0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1">
            <a:lumMod val="40000"/>
            <a:lumOff val="60000"/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67E6DF-727E-4D8D-9E90-F041B7037388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23A076-F628-4D42-AE8A-8DB66A2FA2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4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6870" y="1595735"/>
            <a:ext cx="10108921" cy="3416320"/>
          </a:xfrm>
          <a:prstGeom prst="rect">
            <a:avLst/>
          </a:prstGeom>
          <a:noFill/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50" dirty="0" err="1" smtClean="0">
                <a:ln w="952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Гиперактивные</a:t>
            </a:r>
            <a:r>
              <a:rPr lang="ru-RU" sz="7200" b="1" cap="none" spc="50" dirty="0" smtClean="0">
                <a:ln w="952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дети.</a:t>
            </a:r>
          </a:p>
          <a:p>
            <a:pPr algn="ctr"/>
            <a:r>
              <a:rPr lang="ru-RU" sz="7200" b="1" spc="50" dirty="0" smtClean="0">
                <a:ln w="952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Способы преодоления </a:t>
            </a:r>
          </a:p>
          <a:p>
            <a:pPr algn="ctr"/>
            <a:r>
              <a:rPr lang="ru-RU" sz="7200" b="1" spc="50" dirty="0" smtClean="0">
                <a:ln w="952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трудностей в обучении.</a:t>
            </a:r>
            <a:endParaRPr lang="ru-RU" sz="7200" b="1" cap="none" spc="50" dirty="0">
              <a:ln w="952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73699" y="5301555"/>
            <a:ext cx="52183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Комарова Е.А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ГОКУ СКШ № 1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г.Черемхово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523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088" y="385763"/>
            <a:ext cx="97012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вовлечения в </a:t>
            </a:r>
            <a:r>
              <a:rPr lang="ru-RU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коррекционну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развития психических процессов;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гры (подвижные, пальчиковые, за партой);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спользование приемов организации деятельности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гиперактивных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на уроке;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овлечение в разработку творческих и учебных проектов;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анятия спортом.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461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8862" y="2843213"/>
            <a:ext cx="8286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 за  внимание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46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7440" y="624840"/>
            <a:ext cx="96164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Гиперактивный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значит активный.</a:t>
            </a:r>
          </a:p>
          <a:p>
            <a:r>
              <a:rPr lang="ru-RU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переводе с латинского языка «активный» значит деятельный, действенный, а греческое слово «</a:t>
            </a:r>
            <a:r>
              <a:rPr lang="ru-RU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</a:t>
            </a:r>
            <a:r>
              <a:rPr lang="ru-RU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указывает на превышение нормы.</a:t>
            </a:r>
          </a:p>
          <a:p>
            <a:endParaRPr lang="ru-RU" sz="36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Гиперактивность</a:t>
            </a:r>
            <a:r>
              <a:rPr lang="ru-RU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детей проявляется несвойственными для нормального, соответствующего возрасту, развития у ребенка невнимательности.</a:t>
            </a:r>
            <a:endParaRPr lang="ru-RU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80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6922" y="648266"/>
            <a:ext cx="9240202" cy="10972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343149" y="842963"/>
            <a:ext cx="8943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гиперактивного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поведения.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72525" y="2586037"/>
            <a:ext cx="4620817" cy="15068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07467" y="2586037"/>
            <a:ext cx="5465446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67631" y="2739314"/>
            <a:ext cx="48306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Генетическая предрасположенность.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7023" y="2586037"/>
            <a:ext cx="54721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Патологии головного мозга (чаще всего возникших во внутриутробном периоде, в процессе родов или в первую неделю жизни).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3629025" y="1745546"/>
            <a:ext cx="233362" cy="84048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172450" y="1745546"/>
            <a:ext cx="514350" cy="84048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2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47861" y="173504"/>
            <a:ext cx="95250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воздействие на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гиперактивного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ребенка.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74429" y="3513471"/>
            <a:ext cx="3471863" cy="10156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091111" y="3473617"/>
            <a:ext cx="3471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Ребенок.</a:t>
            </a:r>
            <a:endParaRPr 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88355" y="1724026"/>
            <a:ext cx="2886074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52575" y="3549685"/>
            <a:ext cx="2886074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39952" y="1697073"/>
            <a:ext cx="2886074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48074" y="5381726"/>
            <a:ext cx="2886074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05700" y="5375344"/>
            <a:ext cx="3309937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63038" y="3533016"/>
            <a:ext cx="2886074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91549" y="1690688"/>
            <a:ext cx="3038475" cy="1200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369342" y="1906042"/>
            <a:ext cx="25574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86413" y="1851584"/>
            <a:ext cx="26396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04648" y="1906041"/>
            <a:ext cx="32432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Дефектолог.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286875" y="3714750"/>
            <a:ext cx="2561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47861" y="3714749"/>
            <a:ext cx="2271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48134" y="5590698"/>
            <a:ext cx="23526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58099" y="5590697"/>
            <a:ext cx="31575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Соц.педагог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814888" y="2930692"/>
            <a:ext cx="276223" cy="582779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headEnd w="lg" len="lg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2"/>
            <a:endCxn id="5" idx="0"/>
          </p:cNvCxnSpPr>
          <p:nvPr/>
        </p:nvCxnSpPr>
        <p:spPr>
          <a:xfrm>
            <a:off x="6782989" y="2897223"/>
            <a:ext cx="44054" cy="576394"/>
          </a:xfrm>
          <a:prstGeom prst="straightConnector1">
            <a:avLst/>
          </a:prstGeom>
          <a:ln w="50800" cap="flat">
            <a:solidFill>
              <a:srgbClr val="003399"/>
            </a:solidFill>
            <a:miter lim="800000"/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8386760" y="2890838"/>
            <a:ext cx="773908" cy="658847"/>
          </a:xfrm>
          <a:prstGeom prst="straightConnector1">
            <a:avLst/>
          </a:prstGeom>
          <a:ln w="5080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4" idx="1"/>
          </p:cNvCxnSpPr>
          <p:nvPr/>
        </p:nvCxnSpPr>
        <p:spPr>
          <a:xfrm>
            <a:off x="4438649" y="4021302"/>
            <a:ext cx="535780" cy="1"/>
          </a:xfrm>
          <a:prstGeom prst="straightConnector1">
            <a:avLst/>
          </a:prstGeom>
          <a:ln w="5080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1" idx="1"/>
          </p:cNvCxnSpPr>
          <p:nvPr/>
        </p:nvCxnSpPr>
        <p:spPr>
          <a:xfrm flipH="1">
            <a:off x="8446292" y="4133091"/>
            <a:ext cx="616746" cy="12271"/>
          </a:xfrm>
          <a:prstGeom prst="straightConnector1">
            <a:avLst/>
          </a:prstGeom>
          <a:ln w="5080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5586413" y="4542925"/>
            <a:ext cx="0" cy="832416"/>
          </a:xfrm>
          <a:prstGeom prst="straightConnector1">
            <a:avLst/>
          </a:prstGeom>
          <a:ln w="5080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8226026" y="4529134"/>
            <a:ext cx="0" cy="852592"/>
          </a:xfrm>
          <a:prstGeom prst="straightConnector1">
            <a:avLst/>
          </a:prstGeom>
          <a:ln w="5080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69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7862" y="302091"/>
            <a:ext cx="93821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r>
              <a:rPr lang="ru-RU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гиперактивного</a:t>
            </a:r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ребенка.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95437" y="1114425"/>
            <a:ext cx="10334625" cy="55102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85938" y="1285876"/>
            <a:ext cx="1014412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активного внимания.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-Обычно не способен удерживать внимание на деталях, из-за чего допускает ошибки при выполнении любых заданий;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может вслушиваться в обращенную к нему речь, из-за чего складывается впечатление, что ребенок игнорирует слова и замечания окружающих;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умеет доводить выполняемую  работу до конца, так как не в состоянии усвоить правила, работы, предлагаемые инструкции;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-испытывает большие трудности в процессе организации собственной деятельности;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-избегает заданий, которые требуют длительного умственного напряжения;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-теряет свои вещи, предметы, необходимые в школе и дома;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-легко отвлекается на посторонние предметы;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-постоянно все забывает.</a:t>
            </a:r>
            <a:endParaRPr lang="ru-RU" sz="24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22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04976" y="747712"/>
            <a:ext cx="9967912" cy="5538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6450" y="838854"/>
            <a:ext cx="922496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Двигательная </a:t>
            </a:r>
            <a:r>
              <a:rPr lang="ru-RU" sz="3600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растороможенность</a:t>
            </a:r>
            <a:r>
              <a:rPr lang="ru-RU" sz="36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 smtClean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-Ребенок суетлив, никогда не сидит спокойно;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-ребенок корчится, извивается. Часто можно видеть, как он беспричинно двигает кистями рук, стопами, елозит на стуле, все трогает руками, постоянно оборачивается;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не в состоянии долго усидеть на месте, вскакивает без разрешения, ходит по классу и т.д.;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-двигательная активность ребенка, как правило, не имеет определенной цели. Он просто так бегает, крутится, карабкается, пытается куда-то залезть, хотя порой бывает далеко не безопасно;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не может играть в тихие игры, отдыхать, сидеть тихо и спокойно, заниматься чем-то определенным;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-часто бывает болтливым.</a:t>
            </a:r>
            <a:endParaRPr lang="ru-RU" sz="24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90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04976" y="747712"/>
            <a:ext cx="9967912" cy="5538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85988" y="914400"/>
            <a:ext cx="898683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Импульсивность.</a:t>
            </a:r>
          </a:p>
          <a:p>
            <a:pPr algn="ctr"/>
            <a:endParaRPr lang="ru-RU" sz="1600" dirty="0" smtClean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-Ребенок часто отвечает на вопросы, не задумываясь, не дослушав их до конца, порой просто выкрикивая ответы;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-ребенок с трудом дожидается своей очереди, не зависимо от ситуации и обстановки;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-обычно мешает другим, вмешивается в разговоры, игры, пристает к окружающим;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может дождаться вознаграждения;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 выполнении заданий ведет себя по-разному и показывает очень разные результаты;</a:t>
            </a:r>
          </a:p>
          <a:p>
            <a:pPr algn="just"/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может контролировать и регулировать свои действия; </a:t>
            </a:r>
          </a:p>
          <a:p>
            <a:pPr algn="just"/>
            <a:r>
              <a:rPr lang="ru-RU" sz="24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у ребенка слабо</a:t>
            </a:r>
            <a:r>
              <a:rPr lang="ru-RU" sz="36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управляемо правилами.</a:t>
            </a:r>
            <a:endParaRPr lang="ru-RU" sz="24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34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5963" y="371475"/>
            <a:ext cx="9515475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  в   учебе.</a:t>
            </a:r>
            <a:r>
              <a:rPr lang="ru-RU" sz="1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900" b="1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900" b="1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Цикличность интеллектуальной деятельности;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с закреплением материала;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потере работоспособности стираются установленные связи;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потребность в двигательной активности;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Неспособность к выполнению одновременно нескольких функций;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Тяжело переключаются с одного вида деятельности на другой;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кратких, четких инструкциях ( не более 10 слов).</a:t>
            </a:r>
          </a:p>
          <a:p>
            <a:pPr algn="ctr"/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97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901" y="185738"/>
            <a:ext cx="1055846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 помощи  </a:t>
            </a:r>
            <a:r>
              <a:rPr lang="ru-RU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гиперактивному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ребенку.</a:t>
            </a:r>
          </a:p>
          <a:p>
            <a:pPr algn="just"/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учебного процесса в соответствии с психофизиологическими потребностями обучающегося; </a:t>
            </a:r>
            <a:endParaRPr lang="ru-RU" sz="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учебной мотивации;</a:t>
            </a: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дифицитарных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функций;</a:t>
            </a: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конструктивным формам взаимодействия с педагогом и сверстниками.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34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147</TotalTime>
  <Words>569</Words>
  <Application>Microsoft Office PowerPoint</Application>
  <PresentationFormat>Широкоэкранный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Corbel</vt:lpstr>
      <vt:lpstr>Times New Roman</vt:lpstr>
      <vt:lpstr>Wingdings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15</cp:revision>
  <dcterms:created xsi:type="dcterms:W3CDTF">2015-08-23T15:40:30Z</dcterms:created>
  <dcterms:modified xsi:type="dcterms:W3CDTF">2015-09-12T17:13:05Z</dcterms:modified>
</cp:coreProperties>
</file>