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6"/>
  </p:notesMasterIdLst>
  <p:sldIdLst>
    <p:sldId id="257" r:id="rId2"/>
    <p:sldId id="278" r:id="rId3"/>
    <p:sldId id="259" r:id="rId4"/>
    <p:sldId id="306" r:id="rId5"/>
    <p:sldId id="307" r:id="rId6"/>
    <p:sldId id="310" r:id="rId7"/>
    <p:sldId id="309" r:id="rId8"/>
    <p:sldId id="308" r:id="rId9"/>
    <p:sldId id="271" r:id="rId10"/>
    <p:sldId id="311" r:id="rId11"/>
    <p:sldId id="312" r:id="rId12"/>
    <p:sldId id="314" r:id="rId13"/>
    <p:sldId id="316" r:id="rId14"/>
    <p:sldId id="272" r:id="rId15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29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64337E4-06DC-4227-88D7-C96519AAE7EC}" type="doc">
      <dgm:prSet loTypeId="urn:microsoft.com/office/officeart/2005/8/layout/hProcess9" loCatId="process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ADC9BD9E-9F63-4AEB-A2C0-9FF192DFD2AB}">
      <dgm:prSet phldrT="[Текст]"/>
      <dgm:spPr/>
      <dgm:t>
        <a:bodyPr/>
        <a:lstStyle/>
        <a:p>
          <a:r>
            <a:rPr lang="ru-RU" dirty="0" err="1" smtClean="0"/>
            <a:t>Целеполагание</a:t>
          </a:r>
          <a:endParaRPr lang="ru-RU" dirty="0"/>
        </a:p>
      </dgm:t>
    </dgm:pt>
    <dgm:pt modelId="{38D4BFFA-D62D-4EE2-82A7-06BD22BF2B95}" type="parTrans" cxnId="{D6481EDA-61F7-45F2-826B-28ACF4C9D4F9}">
      <dgm:prSet/>
      <dgm:spPr/>
      <dgm:t>
        <a:bodyPr/>
        <a:lstStyle/>
        <a:p>
          <a:endParaRPr lang="ru-RU"/>
        </a:p>
      </dgm:t>
    </dgm:pt>
    <dgm:pt modelId="{599BAB3B-BD16-4C7F-83DA-6622C8644F55}" type="sibTrans" cxnId="{D6481EDA-61F7-45F2-826B-28ACF4C9D4F9}">
      <dgm:prSet/>
      <dgm:spPr/>
      <dgm:t>
        <a:bodyPr/>
        <a:lstStyle/>
        <a:p>
          <a:endParaRPr lang="ru-RU"/>
        </a:p>
      </dgm:t>
    </dgm:pt>
    <dgm:pt modelId="{4CAB43D7-6D02-436F-ACA7-BEB96AE17B12}">
      <dgm:prSet phldrT="[Текст]"/>
      <dgm:spPr/>
      <dgm:t>
        <a:bodyPr/>
        <a:lstStyle/>
        <a:p>
          <a:r>
            <a:rPr lang="ru-RU" smtClean="0"/>
            <a:t>Способы (средства) достижения</a:t>
          </a:r>
          <a:endParaRPr lang="ru-RU" dirty="0"/>
        </a:p>
      </dgm:t>
    </dgm:pt>
    <dgm:pt modelId="{D2255C34-E7C7-4037-8B6F-285EED2AC212}" type="parTrans" cxnId="{C97E0AB3-0D1C-4695-99A4-822F30EC1FF3}">
      <dgm:prSet/>
      <dgm:spPr/>
      <dgm:t>
        <a:bodyPr/>
        <a:lstStyle/>
        <a:p>
          <a:endParaRPr lang="ru-RU"/>
        </a:p>
      </dgm:t>
    </dgm:pt>
    <dgm:pt modelId="{8D934BBF-99EC-484A-94D8-E392DA33179D}" type="sibTrans" cxnId="{C97E0AB3-0D1C-4695-99A4-822F30EC1FF3}">
      <dgm:prSet/>
      <dgm:spPr/>
      <dgm:t>
        <a:bodyPr/>
        <a:lstStyle/>
        <a:p>
          <a:endParaRPr lang="ru-RU"/>
        </a:p>
      </dgm:t>
    </dgm:pt>
    <dgm:pt modelId="{10E1285C-DBC4-4B58-8757-14F5BA08AD73}">
      <dgm:prSet phldrT="[Текст]"/>
      <dgm:spPr/>
      <dgm:t>
        <a:bodyPr/>
        <a:lstStyle/>
        <a:p>
          <a:r>
            <a:rPr lang="ru-RU" dirty="0" smtClean="0"/>
            <a:t>Результаты</a:t>
          </a:r>
          <a:endParaRPr lang="ru-RU" dirty="0"/>
        </a:p>
      </dgm:t>
    </dgm:pt>
    <dgm:pt modelId="{5A05E19A-4D76-4570-917B-C702894D89F1}" type="parTrans" cxnId="{BFDD24F8-0616-4828-900D-BB468984A96F}">
      <dgm:prSet/>
      <dgm:spPr/>
      <dgm:t>
        <a:bodyPr/>
        <a:lstStyle/>
        <a:p>
          <a:endParaRPr lang="ru-RU"/>
        </a:p>
      </dgm:t>
    </dgm:pt>
    <dgm:pt modelId="{DEA159C1-B035-4C7F-B54A-992CF4482F29}" type="sibTrans" cxnId="{BFDD24F8-0616-4828-900D-BB468984A96F}">
      <dgm:prSet/>
      <dgm:spPr/>
      <dgm:t>
        <a:bodyPr/>
        <a:lstStyle/>
        <a:p>
          <a:endParaRPr lang="ru-RU"/>
        </a:p>
      </dgm:t>
    </dgm:pt>
    <dgm:pt modelId="{B34F749F-D135-483E-AEC6-361B33028B8D}" type="pres">
      <dgm:prSet presAssocID="{B64337E4-06DC-4227-88D7-C96519AAE7EC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F8A7F168-BACE-4531-ABC9-2AF93FC59731}" type="pres">
      <dgm:prSet presAssocID="{B64337E4-06DC-4227-88D7-C96519AAE7EC}" presName="arrow" presStyleLbl="bgShp" presStyleIdx="0" presStyleCnt="1" custScaleX="114082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16BC3D2C-27DC-4AFD-AAF5-1DA74A203812}" type="pres">
      <dgm:prSet presAssocID="{B64337E4-06DC-4227-88D7-C96519AAE7EC}" presName="linearProcess" presStyleCnt="0"/>
      <dgm:spPr/>
    </dgm:pt>
    <dgm:pt modelId="{4E7962EB-2702-466D-8854-87B66F13D132}" type="pres">
      <dgm:prSet presAssocID="{ADC9BD9E-9F63-4AEB-A2C0-9FF192DFD2AB}" presName="text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9AA2F7-ECD5-4A53-9FDA-7FC57E8F7831}" type="pres">
      <dgm:prSet presAssocID="{599BAB3B-BD16-4C7F-83DA-6622C8644F55}" presName="sibTrans" presStyleCnt="0"/>
      <dgm:spPr/>
    </dgm:pt>
    <dgm:pt modelId="{2106335C-19BA-4CE6-9B44-3656864BA6E3}" type="pres">
      <dgm:prSet presAssocID="{4CAB43D7-6D02-436F-ACA7-BEB96AE17B12}" presName="text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3A1C66-1C5C-463B-8E95-214A27A19A7B}" type="pres">
      <dgm:prSet presAssocID="{8D934BBF-99EC-484A-94D8-E392DA33179D}" presName="sibTrans" presStyleCnt="0"/>
      <dgm:spPr/>
    </dgm:pt>
    <dgm:pt modelId="{9DD84E68-850E-4AE1-BDEA-F6AAEB58C7B9}" type="pres">
      <dgm:prSet presAssocID="{10E1285C-DBC4-4B58-8757-14F5BA08AD73}" presName="tex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6481EDA-61F7-45F2-826B-28ACF4C9D4F9}" srcId="{B64337E4-06DC-4227-88D7-C96519AAE7EC}" destId="{ADC9BD9E-9F63-4AEB-A2C0-9FF192DFD2AB}" srcOrd="0" destOrd="0" parTransId="{38D4BFFA-D62D-4EE2-82A7-06BD22BF2B95}" sibTransId="{599BAB3B-BD16-4C7F-83DA-6622C8644F55}"/>
    <dgm:cxn modelId="{BCF612E5-F494-4159-9BA6-E3956377D40E}" type="presOf" srcId="{ADC9BD9E-9F63-4AEB-A2C0-9FF192DFD2AB}" destId="{4E7962EB-2702-466D-8854-87B66F13D132}" srcOrd="0" destOrd="0" presId="urn:microsoft.com/office/officeart/2005/8/layout/hProcess9"/>
    <dgm:cxn modelId="{4674B2C9-5B3F-472A-8224-FC84C4821AD3}" type="presOf" srcId="{B64337E4-06DC-4227-88D7-C96519AAE7EC}" destId="{B34F749F-D135-483E-AEC6-361B33028B8D}" srcOrd="0" destOrd="0" presId="urn:microsoft.com/office/officeart/2005/8/layout/hProcess9"/>
    <dgm:cxn modelId="{BFDD24F8-0616-4828-900D-BB468984A96F}" srcId="{B64337E4-06DC-4227-88D7-C96519AAE7EC}" destId="{10E1285C-DBC4-4B58-8757-14F5BA08AD73}" srcOrd="2" destOrd="0" parTransId="{5A05E19A-4D76-4570-917B-C702894D89F1}" sibTransId="{DEA159C1-B035-4C7F-B54A-992CF4482F29}"/>
    <dgm:cxn modelId="{C97E0AB3-0D1C-4695-99A4-822F30EC1FF3}" srcId="{B64337E4-06DC-4227-88D7-C96519AAE7EC}" destId="{4CAB43D7-6D02-436F-ACA7-BEB96AE17B12}" srcOrd="1" destOrd="0" parTransId="{D2255C34-E7C7-4037-8B6F-285EED2AC212}" sibTransId="{8D934BBF-99EC-484A-94D8-E392DA33179D}"/>
    <dgm:cxn modelId="{0008C797-219D-46D3-8BBD-DFEB96B7828D}" type="presOf" srcId="{10E1285C-DBC4-4B58-8757-14F5BA08AD73}" destId="{9DD84E68-850E-4AE1-BDEA-F6AAEB58C7B9}" srcOrd="0" destOrd="0" presId="urn:microsoft.com/office/officeart/2005/8/layout/hProcess9"/>
    <dgm:cxn modelId="{6679AB14-B7A9-487E-85E7-A24703925B6A}" type="presOf" srcId="{4CAB43D7-6D02-436F-ACA7-BEB96AE17B12}" destId="{2106335C-19BA-4CE6-9B44-3656864BA6E3}" srcOrd="0" destOrd="0" presId="urn:microsoft.com/office/officeart/2005/8/layout/hProcess9"/>
    <dgm:cxn modelId="{F8343854-5E66-44F3-8FB5-3C5E392F4A55}" type="presParOf" srcId="{B34F749F-D135-483E-AEC6-361B33028B8D}" destId="{F8A7F168-BACE-4531-ABC9-2AF93FC59731}" srcOrd="0" destOrd="0" presId="urn:microsoft.com/office/officeart/2005/8/layout/hProcess9"/>
    <dgm:cxn modelId="{35480C18-6E09-4BFA-B1F7-EB7E8A81E446}" type="presParOf" srcId="{B34F749F-D135-483E-AEC6-361B33028B8D}" destId="{16BC3D2C-27DC-4AFD-AAF5-1DA74A203812}" srcOrd="1" destOrd="0" presId="urn:microsoft.com/office/officeart/2005/8/layout/hProcess9"/>
    <dgm:cxn modelId="{FAF3B3E7-707C-41BA-9429-E68AAF178E45}" type="presParOf" srcId="{16BC3D2C-27DC-4AFD-AAF5-1DA74A203812}" destId="{4E7962EB-2702-466D-8854-87B66F13D132}" srcOrd="0" destOrd="0" presId="urn:microsoft.com/office/officeart/2005/8/layout/hProcess9"/>
    <dgm:cxn modelId="{C13D98B7-AD07-4361-A1CA-3CD110A04D36}" type="presParOf" srcId="{16BC3D2C-27DC-4AFD-AAF5-1DA74A203812}" destId="{FA9AA2F7-ECD5-4A53-9FDA-7FC57E8F7831}" srcOrd="1" destOrd="0" presId="urn:microsoft.com/office/officeart/2005/8/layout/hProcess9"/>
    <dgm:cxn modelId="{3E4A4CFF-3667-41CB-9B82-02C6E13CE5BF}" type="presParOf" srcId="{16BC3D2C-27DC-4AFD-AAF5-1DA74A203812}" destId="{2106335C-19BA-4CE6-9B44-3656864BA6E3}" srcOrd="2" destOrd="0" presId="urn:microsoft.com/office/officeart/2005/8/layout/hProcess9"/>
    <dgm:cxn modelId="{42854EE1-EE0E-487E-9B02-B77A6F988287}" type="presParOf" srcId="{16BC3D2C-27DC-4AFD-AAF5-1DA74A203812}" destId="{773A1C66-1C5C-463B-8E95-214A27A19A7B}" srcOrd="3" destOrd="0" presId="urn:microsoft.com/office/officeart/2005/8/layout/hProcess9"/>
    <dgm:cxn modelId="{5E475DEF-6E7D-4F12-912D-86DFD3CEF03F}" type="presParOf" srcId="{16BC3D2C-27DC-4AFD-AAF5-1DA74A203812}" destId="{9DD84E68-850E-4AE1-BDEA-F6AAEB58C7B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A7F168-BACE-4531-ABC9-2AF93FC59731}">
      <dsp:nvSpPr>
        <dsp:cNvPr id="0" name=""/>
        <dsp:cNvSpPr/>
      </dsp:nvSpPr>
      <dsp:spPr>
        <a:xfrm>
          <a:off x="76199" y="0"/>
          <a:ext cx="4876800" cy="3706810"/>
        </a:xfrm>
        <a:prstGeom prst="rightArrow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7962EB-2702-466D-8854-87B66F13D132}">
      <dsp:nvSpPr>
        <dsp:cNvPr id="0" name=""/>
        <dsp:cNvSpPr/>
      </dsp:nvSpPr>
      <dsp:spPr>
        <a:xfrm>
          <a:off x="5402" y="1112043"/>
          <a:ext cx="1618773" cy="1482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err="1" smtClean="0"/>
            <a:t>Целеполагание</a:t>
          </a:r>
          <a:endParaRPr lang="ru-RU" sz="1400" kern="1200" dirty="0"/>
        </a:p>
      </dsp:txBody>
      <dsp:txXfrm>
        <a:off x="77783" y="1184424"/>
        <a:ext cx="1474011" cy="1337962"/>
      </dsp:txXfrm>
    </dsp:sp>
    <dsp:sp modelId="{2106335C-19BA-4CE6-9B44-3656864BA6E3}">
      <dsp:nvSpPr>
        <dsp:cNvPr id="0" name=""/>
        <dsp:cNvSpPr/>
      </dsp:nvSpPr>
      <dsp:spPr>
        <a:xfrm>
          <a:off x="1705213" y="1112043"/>
          <a:ext cx="1618773" cy="1482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smtClean="0"/>
            <a:t>Способы (средства) достижения</a:t>
          </a:r>
          <a:endParaRPr lang="ru-RU" sz="1400" kern="1200" dirty="0"/>
        </a:p>
      </dsp:txBody>
      <dsp:txXfrm>
        <a:off x="1777594" y="1184424"/>
        <a:ext cx="1474011" cy="1337962"/>
      </dsp:txXfrm>
    </dsp:sp>
    <dsp:sp modelId="{9DD84E68-850E-4AE1-BDEA-F6AAEB58C7B9}">
      <dsp:nvSpPr>
        <dsp:cNvPr id="0" name=""/>
        <dsp:cNvSpPr/>
      </dsp:nvSpPr>
      <dsp:spPr>
        <a:xfrm>
          <a:off x="3405023" y="1112043"/>
          <a:ext cx="1618773" cy="14827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1429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ysDash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/>
            <a:t>Результаты</a:t>
          </a:r>
          <a:endParaRPr lang="ru-RU" sz="1400" kern="1200" dirty="0"/>
        </a:p>
      </dsp:txBody>
      <dsp:txXfrm>
        <a:off x="3477404" y="1184424"/>
        <a:ext cx="1474011" cy="133796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0299A8-6F7A-4F8F-8E74-4B7A11786487}" type="datetimeFigureOut">
              <a:rPr lang="ru-RU" smtClean="0"/>
              <a:pPr/>
              <a:t>24.09.2015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94BB2-8F35-4AB0-ABF0-75389486E4E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06751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9/24/2015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6858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solidFill>
                  <a:srgbClr val="663300"/>
                </a:solidFill>
              </a:rPr>
              <a:t>Муниципальное автономное  общеобразовательное учреждение </a:t>
            </a:r>
            <a:br>
              <a:rPr lang="ru-RU" sz="1800" b="1" dirty="0" smtClean="0">
                <a:solidFill>
                  <a:srgbClr val="663300"/>
                </a:solidFill>
              </a:rPr>
            </a:br>
            <a:r>
              <a:rPr lang="ru-RU" sz="1800" b="1" dirty="0" smtClean="0">
                <a:solidFill>
                  <a:srgbClr val="663300"/>
                </a:solidFill>
              </a:rPr>
              <a:t>лицей №3 города Екатеринбурга</a:t>
            </a:r>
            <a:endParaRPr lang="ru-RU" sz="1800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209800"/>
            <a:ext cx="8229600" cy="1905000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990033"/>
                </a:solidFill>
              </a:rPr>
              <a:t>Методические рекомендации по написанию аналитического отчёта</a:t>
            </a:r>
            <a:br>
              <a:rPr lang="ru-RU" b="1" dirty="0" smtClean="0">
                <a:solidFill>
                  <a:srgbClr val="990033"/>
                </a:solidFill>
              </a:rPr>
            </a:br>
            <a:r>
              <a:rPr lang="ru-RU" b="1" dirty="0" smtClean="0">
                <a:solidFill>
                  <a:srgbClr val="990033"/>
                </a:solidFill>
              </a:rPr>
              <a:t>за </a:t>
            </a:r>
            <a:r>
              <a:rPr lang="ru-RU" b="1" dirty="0" err="1" smtClean="0">
                <a:solidFill>
                  <a:srgbClr val="990033"/>
                </a:solidFill>
              </a:rPr>
              <a:t>межаттестационный</a:t>
            </a:r>
            <a:r>
              <a:rPr lang="ru-RU" b="1" dirty="0" smtClean="0">
                <a:solidFill>
                  <a:srgbClr val="990033"/>
                </a:solidFill>
              </a:rPr>
              <a:t> период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048000" y="4419600"/>
            <a:ext cx="57912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val="663300"/>
                </a:solidFill>
              </a:rPr>
              <a:t>учитель начальных классов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i="1" dirty="0" err="1" smtClean="0">
                <a:solidFill>
                  <a:srgbClr val="663300"/>
                </a:solidFill>
              </a:rPr>
              <a:t>Шалагинова</a:t>
            </a:r>
            <a:r>
              <a:rPr lang="ru-RU" sz="2000" b="1" i="1" dirty="0" smtClean="0">
                <a:solidFill>
                  <a:srgbClr val="663300"/>
                </a:solidFill>
              </a:rPr>
              <a:t> Светлана Александровна, </a:t>
            </a:r>
            <a:r>
              <a:rPr lang="ru-RU" sz="2000" b="1" i="1" dirty="0" err="1" smtClean="0">
                <a:solidFill>
                  <a:srgbClr val="663300"/>
                </a:solidFill>
              </a:rPr>
              <a:t>ВКК,магистр</a:t>
            </a:r>
            <a:endParaRPr lang="ru-RU" sz="2000" b="1" i="1" dirty="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endParaRPr lang="ru-RU" sz="2000" b="1" i="1" dirty="0" smtClean="0">
              <a:solidFill>
                <a:srgbClr val="663300"/>
              </a:solidFill>
            </a:endParaRPr>
          </a:p>
          <a:p>
            <a:pPr algn="ctr" eaLnBrk="1" hangingPunct="1">
              <a:lnSpc>
                <a:spcPct val="80000"/>
              </a:lnSpc>
            </a:pPr>
            <a:r>
              <a:rPr lang="ru-RU" sz="2000" b="1" i="1" dirty="0" smtClean="0">
                <a:solidFill>
                  <a:srgbClr val="663300"/>
                </a:solidFill>
              </a:rPr>
              <a:t>учитель английского языка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sz="2000" b="1" i="1" dirty="0" err="1" smtClean="0">
                <a:solidFill>
                  <a:srgbClr val="663300"/>
                </a:solidFill>
              </a:rPr>
              <a:t>Катковска</a:t>
            </a:r>
            <a:r>
              <a:rPr lang="ru-RU" sz="2000" b="1" i="1" dirty="0" smtClean="0">
                <a:solidFill>
                  <a:srgbClr val="663300"/>
                </a:solidFill>
              </a:rPr>
              <a:t> Татьяна </a:t>
            </a:r>
            <a:r>
              <a:rPr lang="ru-RU" sz="2000" b="1" i="1" dirty="0" err="1" smtClean="0">
                <a:solidFill>
                  <a:srgbClr val="663300"/>
                </a:solidFill>
              </a:rPr>
              <a:t>Андрияновна</a:t>
            </a:r>
            <a:r>
              <a:rPr lang="ru-RU" sz="2000" b="1" i="1" dirty="0" smtClean="0">
                <a:solidFill>
                  <a:srgbClr val="663300"/>
                </a:solidFill>
              </a:rPr>
              <a:t>, ВКК, магистр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00200" y="6400800"/>
            <a:ext cx="609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Екатеринбург, 2015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52400" y="3810000"/>
            <a:ext cx="3217682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/>
              <a:t>Заключение</a:t>
            </a:r>
            <a:endParaRPr lang="ru-RU" sz="40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981200"/>
            <a:ext cx="84582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оценка собственной аналитической деятельности</a:t>
            </a:r>
          </a:p>
          <a:p>
            <a:pPr algn="just">
              <a:defRPr/>
            </a:pPr>
            <a:endParaRPr lang="ru-RU" sz="2400" b="1" dirty="0" smtClean="0"/>
          </a:p>
          <a:p>
            <a:pPr algn="just">
              <a:defRPr/>
            </a:pPr>
            <a:endParaRPr lang="ru-RU" sz="2400" b="1" dirty="0" smtClean="0"/>
          </a:p>
          <a:p>
            <a:pPr algn="just">
              <a:buFont typeface="Wingdings" pitchFamily="2" charset="2"/>
              <a:buChar char="Ø"/>
              <a:defRPr/>
            </a:pPr>
            <a:r>
              <a:rPr lang="ru-RU" sz="2400" b="1" dirty="0" smtClean="0"/>
              <a:t>обозначаются основные направления саморазвития и самосовершенствования своей профессиональной деятельности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ЛИТЕРАТУРА И ПРИЛОЖЕНИЯ</a:t>
            </a:r>
            <a:endParaRPr lang="ru-RU" b="1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371600"/>
            <a:ext cx="8686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В работе необходимо указывать авторов методик и технологий, которые использует педагог; литературные источники, которые помогают в теоретическом обосновании выбранных направлений деятельности; ИКТ источники, помогающие в профессиональной деятельности педагога.</a:t>
            </a:r>
          </a:p>
          <a:p>
            <a:endParaRPr lang="ru-RU" sz="2400" dirty="0" smtClean="0"/>
          </a:p>
          <a:p>
            <a:endParaRPr lang="ru-RU" sz="2400" dirty="0" smtClean="0"/>
          </a:p>
          <a:p>
            <a:r>
              <a:rPr lang="ru-RU" sz="2400" dirty="0" smtClean="0"/>
              <a:t>В  Приложение можно поместить документы, подтверждающие результативность профессиональной деятельности педагога и достижения обучающихся; документы, подтверждающие повышение квалификации педагога, распространение собственного опыта… и т.д.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762000"/>
            <a:ext cx="8915400" cy="5738813"/>
          </a:xfrm>
        </p:spPr>
        <p:txBody>
          <a:bodyPr/>
          <a:lstStyle/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Насколько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цель моей профессиональной деятельности согласуется с целями образовательного учреждения, в котором я работаю?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важные проблемы мне удалось решить за период, прошедший после последней аттестации? В каком виде представлены результаты разрешения проблем?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моя роль в реализации программы развития образовательного учреждения, в котором я работаю?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учитываю образовательные потребности детей в своей профессиональной деятельности? Насколько цели, задачи и деятельность согласуются с учетом индивидуальных потребностей обучаемых?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мною делается для эффективного использования времени обучающихся и меня самого как педагога на уроке и вне его? Какие технологии и приемы обучения я применяю в своей педагогической деятельности? Насколько они соотносятся с потребностями детей?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организуется взаимодействие с классом на занятиях и вне их? Как организовано сотрудничество обучаемых на уроке?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Считаю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 я высоким уровень познавательного интереса школьников на моих уроках? Что я предпринимаю для развития интереса к изучаемому предмету?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обеспечивается удовлетворение образовательных потребностей отдельных детей с отличающимися возможностями или склонностями?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Какова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динамика успеваемости обучаемых по преподаваемому мною предмету?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позитивные личностные изменения у детей я наблюдаю в ходе своей профессиональной деятельности?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Какие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методы оценки деятельности обучающихся я использую? Насколько они соответствуют поставленным целям? Каким образом используется информация, полученная в результате оценки? Каково участие детей в оценке их учебной деятельности?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оцениваю уровень психологической атмосферы в классе: какие меры мною предпринимаются по созданию обстановки взаимного доверия, уважения, открытости.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образом я взаимодействую с родителями? Как мною учитываются мнения и запросы относительно успеваемости и прогресса детей? Как я сообщаю информацию об учебных достижениях?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я повышаю уровень профессионального мастерства? Какое место здесь занимает самообразование?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</a:t>
            </a:r>
            <a:r>
              <a:rPr lang="ru-RU" sz="120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какими трудностями я сталкиваюсь в своей профессиональной деятельности? И какие способы использую для их разре</a:t>
            </a:r>
            <a:r>
              <a:rPr lang="ru-RU" sz="1200" dirty="0">
                <a:solidFill>
                  <a:schemeClr val="tx2"/>
                </a:solidFill>
              </a:rPr>
              <a:t>шения?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ru-RU" sz="1050" dirty="0">
              <a:solidFill>
                <a:schemeClr val="tx2"/>
              </a:solidFill>
            </a:endParaRPr>
          </a:p>
          <a:p>
            <a:pPr eaLnBrk="1" hangingPunct="1">
              <a:defRPr/>
            </a:pPr>
            <a:endParaRPr lang="ru-RU" sz="1050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990600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«Шпаргалка» для самоанализа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4934996"/>
      </p:ext>
    </p:extLst>
  </p:cSld>
  <p:clrMapOvr>
    <a:masterClrMapping/>
  </p:clrMapOvr>
  <p:transition spd="med">
    <p:newsflash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152400"/>
            <a:ext cx="8534400" cy="987425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u="sng" dirty="0" smtClean="0"/>
              <a:t/>
            </a:r>
            <a:br>
              <a:rPr lang="ru-RU" u="sng" dirty="0" smtClean="0"/>
            </a:br>
            <a:r>
              <a:rPr lang="ru-RU" b="1" i="1" u="sng" dirty="0" smtClean="0">
                <a:solidFill>
                  <a:schemeClr val="tx2">
                    <a:lumMod val="75000"/>
                  </a:schemeClr>
                </a:solidFill>
              </a:rPr>
              <a:t>Тезисы аналитического отчета</a:t>
            </a:r>
            <a: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4294967295"/>
          </p:nvPr>
        </p:nvSpPr>
        <p:spPr>
          <a:xfrm>
            <a:off x="228600" y="762001"/>
            <a:ext cx="8610600" cy="5486399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ru-RU" sz="1400" u="sng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Примерное </a:t>
            </a:r>
            <a:r>
              <a:rPr lang="ru-RU" sz="1400" u="sng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содержание тезисов:</a:t>
            </a:r>
            <a:endParaRPr lang="ru-RU" sz="14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Краткая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информация о себе (где, кем работает аттестующийся педагог, каков стаж его работы в данной должности, который раз аттестуется, происходили ли какие либо изменения в этих направлениях за </a:t>
            </a:r>
            <a:r>
              <a:rPr lang="ru-RU" sz="14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межаттестационный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период).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направления своей деятельности.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Описание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ключевой проблемы, на решение которой направлена деятельность педагога.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Главный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тезис обязательно должен давать характеристику результату педагогической деятельности, полученному в течение </a:t>
            </a:r>
            <a:r>
              <a:rPr lang="ru-RU" sz="1400" dirty="0" err="1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межаттестационного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периода.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Процесс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мониторинга качества учебных достижений учащихся, (критерии и показатели, методики, контрольно-измерительные материалы, позволяющие отслеживать качество достижений обучающихся).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Характеристика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основных условий, позволивших получить указанный выше результат деятельности (определить и дать характеристику педагогическим условиям: особенностям коммуникативного процесса, педагогическим технологиям, формам организации образовательного процесса, методам и приемам, средствам обучения и т.д.).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Проблемы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выделенные в процессе анализа своей деятельности. Обозначение возможных причин.</a:t>
            </a:r>
          </a:p>
          <a:p>
            <a:pPr eaLnBrk="1" hangingPunct="1">
              <a:buFont typeface="+mj-lt"/>
              <a:buAutoNum type="arabicPeriod"/>
              <a:defRPr/>
            </a:pPr>
            <a:r>
              <a:rPr lang="ru-RU" sz="1400" dirty="0" smtClean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Выдвижение </a:t>
            </a: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новой цели, направленной на решение выделенных проблем. Эту часть аналитического отчета называют проектной. Проектная часть и составляет последний тезис. В данном тезисе достаточно на уровне моделирования будущей деятельности выделить цель и основные задачи, как пути достижения поставленной цели.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Дата составления тезисов аналитического отчета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sz="1400" dirty="0">
                <a:solidFill>
                  <a:schemeClr val="tx2">
                    <a:lumMod val="9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Подпись автора тезисов аналитического отчета</a:t>
            </a:r>
          </a:p>
          <a:p>
            <a:pPr eaLnBrk="1" hangingPunct="1">
              <a:defRPr/>
            </a:pPr>
            <a:endParaRPr lang="ru-RU" sz="1200" dirty="0">
              <a:solidFill>
                <a:schemeClr val="tx2">
                  <a:lumMod val="9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68870993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b="1" dirty="0" smtClean="0">
                <a:solidFill>
                  <a:schemeClr val="accent3">
                    <a:lumMod val="75000"/>
                  </a:schemeClr>
                </a:solidFill>
                <a:cs typeface="Times New Roman" pitchFamily="18" charset="0"/>
              </a:rPr>
              <a:t>Спасибо за внимание!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3189881" y="2362200"/>
            <a:ext cx="5954119" cy="396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4294967295"/>
          </p:nvPr>
        </p:nvSpPr>
        <p:spPr>
          <a:xfrm>
            <a:off x="228600" y="1371600"/>
            <a:ext cx="3962400" cy="3538538"/>
          </a:xfrm>
        </p:spPr>
        <p:txBody>
          <a:bodyPr>
            <a:normAutofit/>
          </a:bodyPr>
          <a:lstStyle/>
          <a:p>
            <a:pPr marL="92075" indent="-92075">
              <a:buNone/>
            </a:pP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	</a:t>
            </a: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"Не бойся, что не знаешь, бойся, </a:t>
            </a:r>
          </a:p>
          <a:p>
            <a:pPr marL="92075" indent="-92075">
              <a:buNone/>
            </a:pPr>
            <a:r>
              <a:rPr lang="ru-RU" sz="4300" b="1" i="1" dirty="0" smtClean="0">
                <a:latin typeface="Times New Roman" pitchFamily="18" charset="0"/>
                <a:cs typeface="Times New Roman" pitchFamily="18" charset="0"/>
              </a:rPr>
              <a:t>что не научишься"</a:t>
            </a:r>
            <a:r>
              <a:rPr lang="ru-RU" sz="3200" b="1" i="1" dirty="0" smtClean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b="1" dirty="0" smtClean="0"/>
              <a:t>Аналитический отчёт: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152400" y="1828800"/>
            <a:ext cx="4343400" cy="4224528"/>
          </a:xfrm>
        </p:spPr>
        <p:txBody>
          <a:bodyPr>
            <a:normAutofit fontScale="92500"/>
          </a:bodyPr>
          <a:lstStyle/>
          <a:p>
            <a:pPr marL="92075" indent="-92075"/>
            <a:r>
              <a:rPr lang="ru-RU" sz="2600" b="1" i="1" dirty="0" smtClean="0"/>
              <a:t>это  форма представления результатов  </a:t>
            </a:r>
          </a:p>
          <a:p>
            <a:pPr marL="92075" indent="-92075">
              <a:buNone/>
            </a:pPr>
            <a:r>
              <a:rPr lang="ru-RU" sz="2600" b="1" i="1" dirty="0" smtClean="0"/>
              <a:t>профессиональной  </a:t>
            </a:r>
          </a:p>
          <a:p>
            <a:pPr marL="92075" indent="-92075">
              <a:buNone/>
            </a:pPr>
            <a:r>
              <a:rPr lang="ru-RU" sz="2600" b="1" i="1" dirty="0" smtClean="0"/>
              <a:t>деятельности педагога за </a:t>
            </a:r>
            <a:r>
              <a:rPr lang="ru-RU" sz="2600" b="1" i="1" dirty="0" err="1" smtClean="0"/>
              <a:t>межаттестационный</a:t>
            </a:r>
            <a:r>
              <a:rPr lang="ru-RU" sz="2600" b="1" i="1" dirty="0" smtClean="0"/>
              <a:t> период </a:t>
            </a: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343400" cy="4681728"/>
          </a:xfrm>
        </p:spPr>
        <p:txBody>
          <a:bodyPr>
            <a:normAutofit fontScale="92500"/>
          </a:bodyPr>
          <a:lstStyle/>
          <a:p>
            <a:pPr marL="0" indent="92075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Дает возможность  </a:t>
            </a:r>
          </a:p>
          <a:p>
            <a:pPr marL="0" indent="92075">
              <a:buNone/>
              <a:defRPr/>
            </a:pP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педагогу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 в системе  </a:t>
            </a:r>
          </a:p>
          <a:p>
            <a:pPr marL="0" indent="92075">
              <a:buNone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исследовать свою деятельность, эффективность </a:t>
            </a:r>
            <a:r>
              <a:rPr lang="ru-RU" sz="2800" b="1" dirty="0" smtClean="0">
                <a:solidFill>
                  <a:prstClr val="black"/>
                </a:solidFill>
                <a:latin typeface="Calibri"/>
              </a:rPr>
              <a:t>педагогической деятельности</a:t>
            </a: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, </a:t>
            </a:r>
          </a:p>
          <a:p>
            <a:pPr marL="0" indent="92075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выполнить </a:t>
            </a:r>
            <a:r>
              <a:rPr lang="ru-RU" sz="2800" dirty="0" err="1" smtClean="0">
                <a:solidFill>
                  <a:prstClr val="black"/>
                </a:solidFill>
                <a:latin typeface="Calibri"/>
              </a:rPr>
              <a:t>самокоррекцию</a:t>
            </a:r>
            <a:endParaRPr lang="ru-RU" sz="2800" dirty="0" smtClean="0">
              <a:solidFill>
                <a:prstClr val="black"/>
              </a:solidFill>
              <a:latin typeface="Calibri"/>
            </a:endParaRPr>
          </a:p>
          <a:p>
            <a:pPr marL="0" indent="92075">
              <a:buFont typeface="Arial" pitchFamily="34" charset="0"/>
              <a:buChar char="•"/>
              <a:defRPr/>
            </a:pPr>
            <a:r>
              <a:rPr lang="ru-RU" sz="2800" dirty="0" smtClean="0">
                <a:solidFill>
                  <a:prstClr val="black"/>
                </a:solidFill>
                <a:latin typeface="Calibri"/>
              </a:rPr>
              <a:t>открыть  возможности  перехода  на новый уровень самосовершенствования</a:t>
            </a:r>
            <a:endParaRPr lang="ru-RU" dirty="0" smtClean="0"/>
          </a:p>
          <a:p>
            <a:pPr algn="just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1063752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/>
              <a:t>Структура  аналитического отчёта </a:t>
            </a:r>
            <a:r>
              <a:rPr lang="ru-RU" sz="2000" b="1" dirty="0" smtClean="0">
                <a:solidFill>
                  <a:schemeClr val="tx1"/>
                </a:solidFill>
              </a:rPr>
              <a:t>(предложена  ИРО Свердловской области)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457200" y="2255825"/>
            <a:ext cx="76962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введение;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аналитическая часть;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проектная часть;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3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заключение;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список литературы;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 Black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приложение.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 Black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2362200" y="1219200"/>
          <a:ext cx="5029200" cy="370681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219200" y="304800"/>
            <a:ext cx="1828800" cy="1071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Требования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нормативные документы)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57250" y="5214938"/>
            <a:ext cx="2647950" cy="107156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dirty="0" smtClean="0"/>
              <a:t>Реальность </a:t>
            </a:r>
            <a:r>
              <a:rPr lang="ru-RU" dirty="0" smtClean="0">
                <a:solidFill>
                  <a:schemeClr val="tx1"/>
                </a:solidFill>
              </a:rPr>
              <a:t>(</a:t>
            </a:r>
            <a:r>
              <a:rPr lang="ru-RU" sz="1400" dirty="0" smtClean="0">
                <a:solidFill>
                  <a:schemeClr val="tx1"/>
                </a:solidFill>
              </a:rPr>
              <a:t>характеристика социальной среды школы и классов/параллелей)</a:t>
            </a:r>
            <a:endParaRPr lang="ru-RU" sz="1400" dirty="0">
              <a:solidFill>
                <a:schemeClr val="tx1"/>
              </a:solidFill>
            </a:endParaRPr>
          </a:p>
        </p:txBody>
      </p:sp>
      <p:sp>
        <p:nvSpPr>
          <p:cNvPr id="11" name="Выгнутая влево стрелка 10"/>
          <p:cNvSpPr/>
          <p:nvPr/>
        </p:nvSpPr>
        <p:spPr>
          <a:xfrm>
            <a:off x="285750" y="914400"/>
            <a:ext cx="857250" cy="4371975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2" name="Штриховая стрелка вправо 11"/>
          <p:cNvSpPr/>
          <p:nvPr/>
        </p:nvSpPr>
        <p:spPr>
          <a:xfrm>
            <a:off x="1676400" y="2895600"/>
            <a:ext cx="749300" cy="457200"/>
          </a:xfrm>
          <a:prstGeom prst="strip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3" name="Стрелка вправо с вырезом 12"/>
          <p:cNvSpPr/>
          <p:nvPr/>
        </p:nvSpPr>
        <p:spPr>
          <a:xfrm>
            <a:off x="7467600" y="3657600"/>
            <a:ext cx="642938" cy="34131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29600" y="2057400"/>
            <a:ext cx="685800" cy="3047999"/>
          </a:xfrm>
          <a:prstGeom prst="round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wordArtVert" anchor="ctr"/>
          <a:lstStyle/>
          <a:p>
            <a:pPr algn="ctr">
              <a:defRPr/>
            </a:pPr>
            <a:r>
              <a:rPr lang="ru-RU" sz="1200" dirty="0"/>
              <a:t>ПЕРСПЕКТИВЫ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990600" y="1524000"/>
            <a:ext cx="609600" cy="3429000"/>
            <a:chOff x="838200" y="1600200"/>
            <a:chExt cx="609600" cy="3429000"/>
          </a:xfrm>
        </p:grpSpPr>
        <p:sp>
          <p:nvSpPr>
            <p:cNvPr id="10" name="Прямоугольник 9"/>
            <p:cNvSpPr/>
            <p:nvPr/>
          </p:nvSpPr>
          <p:spPr>
            <a:xfrm>
              <a:off x="914400" y="1600200"/>
              <a:ext cx="533400" cy="3429000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838200" y="1676400"/>
              <a:ext cx="422680" cy="3276600"/>
            </a:xfrm>
            <a:prstGeom prst="rect">
              <a:avLst/>
            </a:prstGeom>
            <a:noFill/>
          </p:spPr>
          <p:txBody>
            <a:bodyPr vert="wordArtVert" wrap="square" rtlCol="0">
              <a:spAutoFit/>
            </a:bodyPr>
            <a:lstStyle/>
            <a:p>
              <a:r>
                <a:rPr lang="ru-RU" sz="1400" dirty="0" smtClean="0">
                  <a:solidFill>
                    <a:schemeClr val="bg1"/>
                  </a:solidFill>
                </a:rPr>
                <a:t>противоречия</a:t>
              </a:r>
              <a:endParaRPr lang="ru-RU" sz="1400" dirty="0">
                <a:solidFill>
                  <a:schemeClr val="bg1"/>
                </a:solidFill>
              </a:endParaRPr>
            </a:p>
          </p:txBody>
        </p:sp>
      </p:grpSp>
      <p:sp>
        <p:nvSpPr>
          <p:cNvPr id="18" name="Скругленный прямоугольник 17"/>
          <p:cNvSpPr/>
          <p:nvPr/>
        </p:nvSpPr>
        <p:spPr>
          <a:xfrm>
            <a:off x="4038600" y="4038600"/>
            <a:ext cx="1508760" cy="18288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ru-RU" sz="1200" dirty="0" smtClean="0"/>
              <a:t>Задачи, направления деятельности, технологии, методы и средства достижения планируемых результатов</a:t>
            </a:r>
            <a:endParaRPr lang="ru-RU" sz="1200" dirty="0"/>
          </a:p>
        </p:txBody>
      </p:sp>
      <p:sp>
        <p:nvSpPr>
          <p:cNvPr id="20" name="Стрелка вниз 19"/>
          <p:cNvSpPr/>
          <p:nvPr/>
        </p:nvSpPr>
        <p:spPr>
          <a:xfrm>
            <a:off x="4724400" y="3810000"/>
            <a:ext cx="152400" cy="228600"/>
          </a:xfrm>
          <a:prstGeom prst="down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1" name="Группа 20"/>
          <p:cNvGrpSpPr/>
          <p:nvPr/>
        </p:nvGrpSpPr>
        <p:grpSpPr>
          <a:xfrm>
            <a:off x="5562600" y="4038600"/>
            <a:ext cx="2514600" cy="2362200"/>
            <a:chOff x="3297104" y="959642"/>
            <a:chExt cx="1780650" cy="2362200"/>
          </a:xfrm>
        </p:grpSpPr>
        <p:sp>
          <p:nvSpPr>
            <p:cNvPr id="22" name="Скругленный прямоугольник 21"/>
            <p:cNvSpPr/>
            <p:nvPr/>
          </p:nvSpPr>
          <p:spPr>
            <a:xfrm>
              <a:off x="3297104" y="959642"/>
              <a:ext cx="1780650" cy="2362200"/>
            </a:xfrm>
            <a:prstGeom prst="round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/>
            <a:lstStyle/>
            <a:p>
              <a:r>
                <a:rPr lang="ru-RU" sz="1200" dirty="0" smtClean="0"/>
                <a:t>Мониторинги (промежуточные, итоговые), оценка качества образования (критерии усвоения ООП), участие детей и педагога в творческих и профессиональных конкурсах, награды и достижения</a:t>
              </a:r>
              <a:endParaRPr lang="ru-RU" sz="1200" dirty="0"/>
            </a:p>
          </p:txBody>
        </p:sp>
        <p:sp>
          <p:nvSpPr>
            <p:cNvPr id="23" name="Скругленный прямоугольник 4"/>
            <p:cNvSpPr/>
            <p:nvPr/>
          </p:nvSpPr>
          <p:spPr>
            <a:xfrm>
              <a:off x="3351063" y="1035842"/>
              <a:ext cx="1726691" cy="17189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3340" tIns="53340" rIns="53340" bIns="5334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ru-RU" sz="1400" kern="1200" dirty="0">
                <a:solidFill>
                  <a:schemeClr val="tx1"/>
                </a:solidFill>
              </a:endParaRPr>
            </a:p>
          </p:txBody>
        </p:sp>
      </p:grpSp>
      <p:sp>
        <p:nvSpPr>
          <p:cNvPr id="24" name="Стрелка вниз 23"/>
          <p:cNvSpPr/>
          <p:nvPr/>
        </p:nvSpPr>
        <p:spPr>
          <a:xfrm>
            <a:off x="6553200" y="3810000"/>
            <a:ext cx="152400" cy="228600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371600"/>
            <a:ext cx="4191000" cy="987552"/>
          </a:xfrm>
        </p:spPr>
        <p:txBody>
          <a:bodyPr>
            <a:noAutofit/>
          </a:bodyPr>
          <a:lstStyle/>
          <a:p>
            <a:pPr>
              <a:tabLst>
                <a:tab pos="2425700" algn="l"/>
              </a:tabLst>
            </a:pPr>
            <a:r>
              <a:rPr lang="ru-RU" sz="2800" b="1" dirty="0" smtClean="0">
                <a:solidFill>
                  <a:schemeClr val="tx1"/>
                </a:solidFill>
              </a:rPr>
              <a:t>ТРЕБОВАНИЯ</a:t>
            </a:r>
            <a:r>
              <a:rPr lang="ru-RU" sz="2000" dirty="0" smtClean="0">
                <a:solidFill>
                  <a:schemeClr val="tx1"/>
                </a:solidFill>
              </a:rPr>
              <a:t>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(нормативно-правовой аспект деятельности педагога)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4294967295"/>
          </p:nvPr>
        </p:nvSpPr>
        <p:spPr>
          <a:xfrm>
            <a:off x="228600" y="2438400"/>
            <a:ext cx="4114800" cy="3813175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Конституция РФ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ФЗ № 273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ФГОС (ДО, НОО и/или ООО)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Устав ОО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</a:t>
            </a:r>
          </a:p>
          <a:p>
            <a:pPr>
              <a:defRPr/>
            </a:pP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Рабочая программа педагога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524000" y="381000"/>
            <a:ext cx="6629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chemeClr val="accent1"/>
                </a:solidFill>
              </a:rPr>
              <a:t>ВВЕДЕНИЕ</a:t>
            </a:r>
            <a:endParaRPr lang="ru-RU" sz="4400" b="1" dirty="0">
              <a:solidFill>
                <a:schemeClr val="accent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95800" y="1828800"/>
            <a:ext cx="4343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/>
              <a:t>Характеристика социальной структуры школы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/>
              <a:t>Характеристика  классов/параллелей, где преподаёт учитель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/>
              <a:t>Выявление противоречий между Государственным заказом и сложившейся ситуацией</a:t>
            </a:r>
            <a:endParaRPr lang="ru-RU" sz="2400" b="1" dirty="0"/>
          </a:p>
        </p:txBody>
      </p:sp>
      <p:sp>
        <p:nvSpPr>
          <p:cNvPr id="7" name="Заголовок 4"/>
          <p:cNvSpPr txBox="1">
            <a:spLocks/>
          </p:cNvSpPr>
          <p:nvPr/>
        </p:nvSpPr>
        <p:spPr>
          <a:xfrm>
            <a:off x="4267200" y="1371600"/>
            <a:ext cx="4651248" cy="457200"/>
          </a:xfrm>
          <a:prstGeom prst="rect">
            <a:avLst/>
          </a:prstGeom>
        </p:spPr>
        <p:txBody>
          <a:bodyPr vert="horz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РЕАЛЬНОСТЬ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" y="304800"/>
            <a:ext cx="8534400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/>
              <a:t>Сделать краткий анализ образовательной ситуации </a:t>
            </a:r>
          </a:p>
          <a:p>
            <a:pPr>
              <a:defRPr/>
            </a:pPr>
            <a:endParaRPr lang="ru-RU" sz="2400" b="1" dirty="0" smtClean="0"/>
          </a:p>
          <a:p>
            <a:pPr>
              <a:buFont typeface="Arial" pitchFamily="34" charset="0"/>
              <a:buChar char="•"/>
              <a:defRPr/>
            </a:pPr>
            <a:r>
              <a:rPr lang="ru-RU" sz="2400" b="1" dirty="0" smtClean="0"/>
              <a:t>Обосновать актуальность проблемы (с точки зрения </a:t>
            </a:r>
            <a:r>
              <a:rPr lang="ru-RU" sz="2400" b="1" dirty="0" err="1" smtClean="0"/>
              <a:t>нормотивно-правовой</a:t>
            </a:r>
            <a:r>
              <a:rPr lang="ru-RU" sz="2400" b="1" dirty="0" smtClean="0"/>
              <a:t> базы)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Указать противоречия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Обозначить  главные проблемы,  решением которых педагог  занимался в </a:t>
            </a:r>
            <a:r>
              <a:rPr lang="ru-RU" sz="2400" b="1" dirty="0" err="1" smtClean="0"/>
              <a:t>межаттестационный</a:t>
            </a:r>
            <a:r>
              <a:rPr lang="ru-RU" sz="2400" b="1" dirty="0" smtClean="0"/>
              <a:t> период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ru-RU" sz="2400" b="1" dirty="0" smtClean="0"/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400" b="1" dirty="0" smtClean="0"/>
              <a:t>Указать тему, объект исследования и предмет исследования, цель, задачи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Цель - </a:t>
            </a:r>
            <a:r>
              <a:rPr lang="ru-RU" sz="2400" dirty="0"/>
              <a:t>самоанализ и самооценка </a:t>
            </a:r>
          </a:p>
          <a:p>
            <a:endParaRPr lang="ru-RU" dirty="0"/>
          </a:p>
        </p:txBody>
      </p:sp>
      <p:sp>
        <p:nvSpPr>
          <p:cNvPr id="10" name="Текст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ru-RU" dirty="0" smtClean="0"/>
              <a:t>Задачи </a:t>
            </a:r>
            <a:r>
              <a:rPr lang="ru-RU" sz="2400" dirty="0" smtClean="0"/>
              <a:t>– направления деятельности</a:t>
            </a:r>
          </a:p>
          <a:p>
            <a:endParaRPr lang="ru-RU" dirty="0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>
          <a:xfrm>
            <a:off x="228600" y="2362200"/>
            <a:ext cx="4267200" cy="4267200"/>
          </a:xfrm>
        </p:spPr>
        <p:txBody>
          <a:bodyPr>
            <a:noAutofit/>
          </a:bodyPr>
          <a:lstStyle/>
          <a:p>
            <a:pPr marL="0" indent="0" algn="just">
              <a:defRPr/>
            </a:pPr>
            <a:r>
              <a:rPr lang="ru-RU" sz="2000" b="1" dirty="0" smtClean="0"/>
              <a:t>Цель нужно  формулировать кратко, конкретно и  точно, указав, что намерен сделать педагог и какие результаты хотел бы  получить.</a:t>
            </a:r>
          </a:p>
          <a:p>
            <a:pPr marL="0" indent="0" algn="just">
              <a:defRPr/>
            </a:pPr>
            <a:r>
              <a:rPr lang="ru-RU" sz="2000" b="1" dirty="0" smtClean="0"/>
              <a:t>Цель всегда  должна быть направлена на развитие ребенка. Это результат, который   ожидается .Его нужно  оценить и измерить.</a:t>
            </a:r>
          </a:p>
          <a:p>
            <a:pPr marL="0" indent="0" algn="just">
              <a:defRPr/>
            </a:pPr>
            <a:r>
              <a:rPr lang="ru-RU" sz="2000" b="1" dirty="0" smtClean="0"/>
              <a:t>Цель   реализуется  в задачах.</a:t>
            </a:r>
          </a:p>
          <a:p>
            <a:pPr marL="0" indent="0"/>
            <a:endParaRPr lang="ru-RU" sz="1900" dirty="0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4"/>
          </p:nvPr>
        </p:nvSpPr>
        <p:spPr>
          <a:xfrm>
            <a:off x="4648200" y="2286000"/>
            <a:ext cx="4267200" cy="4343400"/>
          </a:xfrm>
        </p:spPr>
        <p:txBody>
          <a:bodyPr>
            <a:normAutofit fontScale="40000" lnSpcReduction="20000"/>
          </a:bodyPr>
          <a:lstStyle/>
          <a:p>
            <a:pPr marL="0" indent="0">
              <a:defRPr/>
            </a:pPr>
            <a:r>
              <a:rPr lang="ru-RU" sz="5000" b="1" dirty="0" smtClean="0"/>
              <a:t>это  этапы достижения  цели, пути разрешения проблем и противоречий</a:t>
            </a:r>
          </a:p>
          <a:p>
            <a:pPr marL="0" indent="0">
              <a:defRPr/>
            </a:pPr>
            <a:r>
              <a:rPr lang="ru-RU" sz="5000" b="1" dirty="0" smtClean="0"/>
              <a:t>прямо по порядку нужно перечислить все этапы достижения цели, сформулировав их как задачи </a:t>
            </a:r>
          </a:p>
          <a:p>
            <a:pPr marL="0" indent="0">
              <a:defRPr/>
            </a:pPr>
            <a:r>
              <a:rPr lang="ru-RU" sz="5000" b="1" dirty="0" smtClean="0"/>
              <a:t> здесь может быть и освоение новых технологий и создание системы работы, и системы мониторинга и много другое для достижения цели </a:t>
            </a:r>
          </a:p>
          <a:p>
            <a:pPr marL="0" indent="0"/>
            <a:endParaRPr lang="ru-RU" dirty="0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</a:rPr>
              <a:t>АНАЛИТИЧЕСКАЯ ЧАСТЬ</a:t>
            </a:r>
            <a:endParaRPr lang="ru-RU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28600" y="228600"/>
            <a:ext cx="86868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Аналитическая часть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посвящена результатам деятельности педагога. Результатом его труда является саморазвитие, развитие педагогической теории и практики, и самый значимый - результат образования воспитанника.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28600" y="1752600"/>
            <a:ext cx="41148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Процессуальные показатели: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-осуществление педагогической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-реализация своего профессионального потенциала в процессе деятельности;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-какие виды деятельности и общения учащихся организует;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-средства воздействия, которые способствуют (или препятствуют) достижению цели.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572000" y="1487299"/>
            <a:ext cx="4343400" cy="550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Результативные показатели: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-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какие результаты деятельности достигнуты (количественные и качественные изменения) 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Arial" pitchFamily="34" charset="0"/>
                <a:ea typeface="Times New Roman" pitchFamily="18" charset="0"/>
                <a:cs typeface="Times New Roman" pitchFamily="18" charset="0"/>
              </a:rPr>
              <a:t>-р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езультативные показатели являются приоритетными показателями эффективности деятельности педагога,</a:t>
            </a:r>
            <a:r>
              <a:rPr kumimoji="0" lang="ru-RU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Times New Roman" pitchFamily="18" charset="0"/>
              </a:rPr>
              <a:t> к ним относятся: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мониторинги (промежуточные, итоговые), оценка качества образования (критерии усвоения ООП), участие детей и педагога в творческих и профессиональных конкурсах, награды и достижения, передача опыта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4000" b="1" dirty="0" smtClean="0">
                <a:cs typeface="Times New Roman" pitchFamily="18" charset="0"/>
              </a:rPr>
              <a:t>Проектная часть </a:t>
            </a:r>
            <a:r>
              <a:rPr lang="ru-RU" sz="1800" b="1" dirty="0" smtClean="0">
                <a:cs typeface="Times New Roman" pitchFamily="18" charset="0"/>
              </a:rPr>
              <a:t>(перспектива):</a:t>
            </a:r>
            <a:endParaRPr lang="ru-RU" sz="1800" b="1" dirty="0"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1859340"/>
            <a:ext cx="86106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charset="0"/>
              <a:buNone/>
              <a:defRPr/>
            </a:pPr>
            <a:r>
              <a:rPr lang="ru-RU" sz="2400" b="1" dirty="0" smtClean="0"/>
              <a:t>Указываются проблемы (трудности), с которыми столкнулся педагог, реализуя свою деятельность в </a:t>
            </a:r>
            <a:r>
              <a:rPr lang="ru-RU" sz="2400" b="1" dirty="0" err="1" smtClean="0"/>
              <a:t>межаттестационный</a:t>
            </a:r>
            <a:r>
              <a:rPr lang="ru-RU" sz="2400" b="1" dirty="0" smtClean="0"/>
              <a:t> период. </a:t>
            </a:r>
          </a:p>
          <a:p>
            <a:pPr>
              <a:buFont typeface="Arial" charset="0"/>
              <a:buNone/>
              <a:defRPr/>
            </a:pPr>
            <a:endParaRPr lang="ru-RU" sz="2400" b="1" dirty="0" smtClean="0"/>
          </a:p>
          <a:p>
            <a:pPr>
              <a:buFont typeface="Arial" charset="0"/>
              <a:buNone/>
              <a:defRPr/>
            </a:pPr>
            <a:r>
              <a:rPr lang="ru-RU" sz="2400" b="1" dirty="0" smtClean="0"/>
              <a:t>Указывает основные направления, этапы совершенствования своей деятельности противоречие, проблему, тему, объект, предмет  на следующий </a:t>
            </a:r>
            <a:r>
              <a:rPr lang="ru-RU" sz="2400" b="1" dirty="0" err="1" smtClean="0"/>
              <a:t>межаттестационный</a:t>
            </a:r>
            <a:r>
              <a:rPr lang="ru-RU" sz="2400" b="1" dirty="0" smtClean="0"/>
              <a:t> период.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969</TotalTime>
  <Words>948</Words>
  <Application>Microsoft Office PowerPoint</Application>
  <PresentationFormat>Экран (4:3)</PresentationFormat>
  <Paragraphs>125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Официальная</vt:lpstr>
      <vt:lpstr>Муниципальное автономное  общеобразовательное учреждение  лицей №3 города Екатеринбурга</vt:lpstr>
      <vt:lpstr>Аналитический отчёт:</vt:lpstr>
      <vt:lpstr>Структура  аналитического отчёта (предложена  ИРО Свердловской области):</vt:lpstr>
      <vt:lpstr>Презентация PowerPoint</vt:lpstr>
      <vt:lpstr>ТРЕБОВАНИЯ  (нормативно-правовой аспект деятельности педагога)</vt:lpstr>
      <vt:lpstr>Презентация PowerPoint</vt:lpstr>
      <vt:lpstr>АНАЛИТИЧЕСКАЯ ЧАСТЬ</vt:lpstr>
      <vt:lpstr>Презентация PowerPoint</vt:lpstr>
      <vt:lpstr>Проектная часть (перспектива):</vt:lpstr>
      <vt:lpstr>Заключение</vt:lpstr>
      <vt:lpstr>ЛИТЕРАТУРА И ПРИЛОЖЕНИЯ</vt:lpstr>
      <vt:lpstr> «Шпаргалка» для самоанализа </vt:lpstr>
      <vt:lpstr> Тезисы аналитического отчета 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общеобразовательное учреждение  «Средняя общеобразовательная школа № 21»</dc:title>
  <dc:creator>1</dc:creator>
  <cp:lastModifiedBy>Светлана Шалагинова</cp:lastModifiedBy>
  <cp:revision>75</cp:revision>
  <dcterms:created xsi:type="dcterms:W3CDTF">2014-10-24T18:44:16Z</dcterms:created>
  <dcterms:modified xsi:type="dcterms:W3CDTF">2015-09-24T05:25:19Z</dcterms:modified>
</cp:coreProperties>
</file>