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title>
      <c:tx>
        <c:rich>
          <a:bodyPr/>
          <a:lstStyle/>
          <a:p>
            <a:pPr>
              <a:defRPr/>
            </a:pPr>
            <a:r>
              <a:rPr lang="ru-RU" dirty="0"/>
              <a:t>степень удовлетворенности школьной жизнью </a:t>
            </a:r>
            <a:r>
              <a:rPr lang="ru-RU" dirty="0" smtClean="0"/>
              <a:t>%</a:t>
            </a:r>
            <a:endParaRPr lang="ru-RU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степень удовлетворенности школьной жизнью среди пятиклассников %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0"/>
                  <c:y val="0.15740740740740833"/>
                </c:manualLayout>
              </c:layout>
              <c:dLblPos val="outEnd"/>
              <c:showCatName val="1"/>
              <c:showPercent val="1"/>
            </c:dLbl>
            <c:dLbl>
              <c:idx val="2"/>
              <c:layout>
                <c:manualLayout>
                  <c:x val="5.7102069950035923E-2"/>
                  <c:y val="0.1388888888888889"/>
                </c:manualLayout>
              </c:layout>
              <c:dLblPos val="outEnd"/>
              <c:showCatName val="1"/>
              <c:showPercent val="1"/>
            </c:dLbl>
            <c:dLblPos val="outEnd"/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низкая</c:v>
                </c:pt>
                <c:pt idx="1">
                  <c:v>средняя</c:v>
                </c:pt>
                <c:pt idx="2">
                  <c:v>высокая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</c:v>
                </c:pt>
                <c:pt idx="1">
                  <c:v>41</c:v>
                </c:pt>
                <c:pt idx="2">
                  <c:v>51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title>
      <c:layout>
        <c:manualLayout>
          <c:xMode val="edge"/>
          <c:yMode val="edge"/>
          <c:x val="9.5289404613896941E-2"/>
          <c:y val="0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степень чувства конфликтности в классе %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dLblPos val="outEnd"/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низкая</c:v>
                </c:pt>
                <c:pt idx="1">
                  <c:v>средняя</c:v>
                </c:pt>
                <c:pt idx="2">
                  <c:v>высокая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</c:v>
                </c:pt>
                <c:pt idx="1">
                  <c:v>59</c:v>
                </c:pt>
                <c:pt idx="2">
                  <c:v>25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степень чувства сплоченности в классе среди пятиклассников %</c:v>
                </c:pt>
              </c:strCache>
            </c:strRef>
          </c:tx>
          <c:explosion val="25"/>
          <c:dLbls>
            <c:dLblPos val="outEnd"/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низкая</c:v>
                </c:pt>
                <c:pt idx="1">
                  <c:v>средняя</c:v>
                </c:pt>
                <c:pt idx="2">
                  <c:v>высокая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41</c:v>
                </c:pt>
                <c:pt idx="1">
                  <c:v>33</c:v>
                </c:pt>
                <c:pt idx="2">
                  <c:v>26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title>
      <c:tx>
        <c:rich>
          <a:bodyPr/>
          <a:lstStyle/>
          <a:p>
            <a:pPr>
              <a:defRPr/>
            </a:pPr>
            <a:r>
              <a:rPr lang="ru-RU" dirty="0"/>
              <a:t>уровень </a:t>
            </a:r>
            <a:r>
              <a:rPr lang="ru-RU" dirty="0" smtClean="0"/>
              <a:t>активного </a:t>
            </a:r>
            <a:r>
              <a:rPr lang="ru-RU" dirty="0"/>
              <a:t>внимания </a:t>
            </a:r>
            <a:r>
              <a:rPr lang="ru-RU" dirty="0" smtClean="0"/>
              <a:t>%</a:t>
            </a:r>
            <a:endParaRPr lang="ru-RU" dirty="0"/>
          </a:p>
        </c:rich>
      </c:tx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5.2631578947368463E-3"/>
          <c:y val="0.11630141122121911"/>
          <c:w val="0.9947368421052627"/>
          <c:h val="0.866845319905818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актвного внимания среди пятиклассников %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8.67277248238707E-2"/>
                  <c:y val="0.17840091413932477"/>
                </c:manualLayout>
              </c:layout>
              <c:dLblPos val="outEnd"/>
              <c:showCatName val="1"/>
              <c:showPercent val="1"/>
            </c:dLbl>
            <c:dLbl>
              <c:idx val="1"/>
              <c:layout>
                <c:manualLayout>
                  <c:x val="9.5728415527006616E-2"/>
                  <c:y val="0.12125894137259959"/>
                </c:manualLayout>
              </c:layout>
              <c:dLblPos val="outEnd"/>
              <c:showCatName val="1"/>
              <c:showPercent val="1"/>
            </c:dLbl>
            <c:dLbl>
              <c:idx val="2"/>
              <c:layout>
                <c:manualLayout>
                  <c:x val="9.1533180778032047E-2"/>
                  <c:y val="-1.7094017094017103E-2"/>
                </c:manualLayout>
              </c:layout>
              <c:dLblPos val="outEnd"/>
              <c:showCatName val="1"/>
              <c:showPercent val="1"/>
            </c:dLbl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dLblPos val="outEnd"/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низкий</c:v>
                </c:pt>
                <c:pt idx="1">
                  <c:v>средний</c:v>
                </c:pt>
                <c:pt idx="2">
                  <c:v>высокий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</c:v>
                </c:pt>
                <c:pt idx="1">
                  <c:v>38</c:v>
                </c:pt>
                <c:pt idx="2">
                  <c:v>12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Результаты диагностики уровня школьной  мотивациии (%)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9797900262467257E-2"/>
          <c:y val="0.18309608859868143"/>
          <c:w val="0.55296201132753142"/>
          <c:h val="0.7309351940763502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диагностики уровня школьной  мотивации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7.0175438596491224E-2"/>
                  <c:y val="-4.3360433604336113E-2"/>
                </c:manualLayout>
              </c:layout>
              <c:dLblPos val="outEnd"/>
              <c:showVal val="1"/>
              <c:showCatName val="1"/>
            </c:dLbl>
            <c:dLbl>
              <c:idx val="1"/>
              <c:layout>
                <c:manualLayout>
                  <c:x val="-8.070175438596483E-2"/>
                  <c:y val="-8.0216802168021739E-2"/>
                </c:manualLayout>
              </c:layout>
              <c:dLblPos val="outEnd"/>
              <c:showVal val="1"/>
              <c:showCatName val="1"/>
            </c:dLbl>
            <c:dLbl>
              <c:idx val="2"/>
              <c:layout>
                <c:manualLayout>
                  <c:x val="0.14385964912280716"/>
                  <c:y val="-4.3360433604336121E-3"/>
                </c:manualLayout>
              </c:layout>
              <c:dLblPos val="outEnd"/>
              <c:showVal val="1"/>
              <c:showCatName val="1"/>
            </c:dLbl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dLblPos val="outEnd"/>
            <c:showVal val="1"/>
            <c:showCatName val="1"/>
            <c:showLeaderLines val="1"/>
          </c:dLbls>
          <c:cat>
            <c:strRef>
              <c:f>Лист1!$A$2:$A$6</c:f>
              <c:strCache>
                <c:ptCount val="5"/>
                <c:pt idx="0">
                  <c:v>высокий</c:v>
                </c:pt>
                <c:pt idx="1">
                  <c:v>средний (норма)</c:v>
                </c:pt>
                <c:pt idx="2">
                  <c:v>внешняя мотивация</c:v>
                </c:pt>
                <c:pt idx="3">
                  <c:v>низкий</c:v>
                </c:pt>
                <c:pt idx="4">
                  <c:v>негативное отношение к школе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10.1</c:v>
                </c:pt>
                <c:pt idx="1">
                  <c:v>27</c:v>
                </c:pt>
                <c:pt idx="2">
                  <c:v>33.700000000000003</c:v>
                </c:pt>
                <c:pt idx="3">
                  <c:v>14.6</c:v>
                </c:pt>
                <c:pt idx="4">
                  <c:v>13.5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0365962149468231"/>
          <c:y val="0.14588686170326273"/>
          <c:w val="0.28581406271584536"/>
          <c:h val="0.75548897851183261"/>
        </c:manualLayout>
      </c:layout>
      <c:txPr>
        <a:bodyPr/>
        <a:lstStyle/>
        <a:p>
          <a:pPr>
            <a:defRPr sz="1600" b="1" i="0" baseline="0"/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Уровень моральной </a:t>
            </a:r>
            <a:r>
              <a:rPr lang="ru-RU" dirty="0" err="1"/>
              <a:t>децентрации</a:t>
            </a:r>
            <a:r>
              <a:rPr lang="ru-RU" dirty="0"/>
              <a:t> (по Ж. Пиаже</a:t>
            </a:r>
            <a:r>
              <a:rPr lang="ru-RU" dirty="0" smtClean="0"/>
              <a:t>) в %</a:t>
            </a:r>
            <a:endParaRPr lang="ru-RU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4053094954505848E-3"/>
          <c:y val="5.2009676308264099E-2"/>
          <c:w val="0.66484055550780397"/>
          <c:h val="0.859595302650819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моральной децентрации (по Ж. Пиаже)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6265060240963836"/>
                  <c:y val="-0.1666666666666666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справделивость, сострадание, сочувствие</c:v>
                </c:pt>
                <c:pt idx="1">
                  <c:v>ответственность</c:v>
                </c:pt>
                <c:pt idx="2">
                  <c:v>взаимопомощь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88.8</c:v>
                </c:pt>
                <c:pt idx="1">
                  <c:v>10.1</c:v>
                </c:pt>
                <c:pt idx="2">
                  <c:v>93.3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7717801053549367"/>
          <c:y val="0.64891203591895097"/>
          <c:w val="0.42226095605299668"/>
          <c:h val="0.33684584404089457"/>
        </c:manualLayout>
      </c:layout>
      <c:txPr>
        <a:bodyPr/>
        <a:lstStyle/>
        <a:p>
          <a:pPr>
            <a:defRPr sz="1600" b="1" i="0" baseline="0"/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Что снижает мотивацию в обучении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3929066"/>
            <a:ext cx="5040228" cy="1714512"/>
          </a:xfrm>
        </p:spPr>
        <p:txBody>
          <a:bodyPr/>
          <a:lstStyle/>
          <a:p>
            <a:r>
              <a:rPr lang="ru-RU" dirty="0" smtClean="0"/>
              <a:t>Психолог МКОУ СОШ №1 г. Кушва Свердловской области</a:t>
            </a:r>
          </a:p>
          <a:p>
            <a:r>
              <a:rPr lang="ru-RU" dirty="0" smtClean="0"/>
              <a:t>Шитова Л. Н.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</p:spPr>
        <p:txBody>
          <a:bodyPr/>
          <a:lstStyle/>
          <a:p>
            <a:pPr algn="ctr">
              <a:buNone/>
            </a:pPr>
            <a:r>
              <a:rPr lang="ru-RU" sz="3200" b="1" i="1" dirty="0" smtClean="0"/>
              <a:t>Что снижает мотивацию в обучении?</a:t>
            </a:r>
          </a:p>
          <a:p>
            <a:r>
              <a:rPr lang="ru-RU" dirty="0" smtClean="0"/>
              <a:t>Недостаток любви</a:t>
            </a:r>
          </a:p>
          <a:p>
            <a:r>
              <a:rPr lang="ru-RU" sz="2800" dirty="0" smtClean="0"/>
              <a:t>Завышенные требования со стороны взрослых</a:t>
            </a:r>
          </a:p>
          <a:p>
            <a:r>
              <a:rPr lang="ru-RU" dirty="0" smtClean="0"/>
              <a:t>Некомфортный психологический климат</a:t>
            </a:r>
          </a:p>
          <a:p>
            <a:r>
              <a:rPr lang="ru-RU" dirty="0" smtClean="0"/>
              <a:t>Переизбыток </a:t>
            </a:r>
            <a:r>
              <a:rPr lang="ru-RU" dirty="0" err="1" smtClean="0"/>
              <a:t>медийной</a:t>
            </a:r>
            <a:r>
              <a:rPr lang="ru-RU" dirty="0" smtClean="0"/>
              <a:t> информации</a:t>
            </a:r>
          </a:p>
          <a:p>
            <a:r>
              <a:rPr lang="ru-RU" dirty="0" smtClean="0"/>
              <a:t>Личные качества педагога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7553356" cy="60271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Диагностика внимания учащихся  проводилась по методике Гальперина П. Я., 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err="1" smtClean="0"/>
              <a:t>Кабылицкой</a:t>
            </a:r>
            <a:r>
              <a:rPr lang="ru-RU" dirty="0" smtClean="0"/>
              <a:t> С.Л.           </a:t>
            </a:r>
          </a:p>
          <a:p>
            <a:pPr>
              <a:buNone/>
            </a:pPr>
            <a:r>
              <a:rPr lang="ru-RU" dirty="0" smtClean="0"/>
              <a:t>    Цель: изучение уровня внимания и самоконтроля школьников.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 </a:t>
            </a:r>
            <a:r>
              <a:rPr lang="ru-RU" dirty="0" err="1" smtClean="0"/>
              <a:t>Опросник</a:t>
            </a:r>
            <a:r>
              <a:rPr lang="ru-RU" dirty="0" smtClean="0"/>
              <a:t> «Мой класс» (авт. </a:t>
            </a:r>
            <a:r>
              <a:rPr lang="ru-RU" dirty="0" err="1" smtClean="0"/>
              <a:t>Гильбух</a:t>
            </a:r>
            <a:r>
              <a:rPr lang="ru-RU" dirty="0" smtClean="0"/>
              <a:t> Ю. З.) измеряет степень удовлетворенности школьной жизнью, уровень                              конфликтности (как она  осознается отдельными учениками и классом в целом), а также степень сплоченности класса (через отражение в сознании учащихся - рефлексию).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28625"/>
          <a:ext cx="7239000" cy="6027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313"/>
          <a:ext cx="7239000" cy="6242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313"/>
          <a:ext cx="7239000" cy="6242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85750"/>
          <a:ext cx="7239000" cy="6170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500063"/>
          <a:ext cx="7858180" cy="585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357142"/>
          <a:ext cx="8143900" cy="6500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189</TotalTime>
  <Words>175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Что снижает мотивацию в обучении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22</cp:revision>
  <dcterms:modified xsi:type="dcterms:W3CDTF">2015-11-18T13:51:39Z</dcterms:modified>
</cp:coreProperties>
</file>