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charts/chart6.xml" ContentType="application/vnd.openxmlformats-officedocument.drawingml.chart+xml"/>
  <Default Extension="xlsx" ContentType="application/vnd.openxmlformats-officedocument.spreadsheetml.sheet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5" r:id="rId3"/>
    <p:sldId id="257" r:id="rId4"/>
    <p:sldId id="258" r:id="rId5"/>
    <p:sldId id="259" r:id="rId6"/>
    <p:sldId id="260" r:id="rId7"/>
    <p:sldId id="261" r:id="rId8"/>
    <p:sldId id="262" r:id="rId9"/>
    <p:sldId id="263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5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6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style val="34"/>
  <c:chart>
    <c:title>
      <c:tx>
        <c:rich>
          <a:bodyPr/>
          <a:lstStyle/>
          <a:p>
            <a:pPr>
              <a:defRPr/>
            </a:pPr>
            <a:r>
              <a:rPr lang="ru-RU" dirty="0"/>
              <a:t>степень удовлетворенности школьной жизнью </a:t>
            </a:r>
            <a:r>
              <a:rPr lang="ru-RU" dirty="0" smtClean="0"/>
              <a:t>%</a:t>
            </a:r>
            <a:endParaRPr lang="ru-RU" dirty="0"/>
          </a:p>
        </c:rich>
      </c:tx>
      <c:layout/>
    </c:title>
    <c:view3D>
      <c:rotX val="30"/>
      <c:perspective val="30"/>
    </c:view3D>
    <c:plotArea>
      <c:layout/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степень удовлетворенности школьной жизнью среди пятиклассников %</c:v>
                </c:pt>
              </c:strCache>
            </c:strRef>
          </c:tx>
          <c:explosion val="25"/>
          <c:dLbls>
            <c:dLbl>
              <c:idx val="1"/>
              <c:layout>
                <c:manualLayout>
                  <c:x val="0"/>
                  <c:y val="0.15740740740740833"/>
                </c:manualLayout>
              </c:layout>
              <c:dLblPos val="outEnd"/>
              <c:showCatName val="1"/>
              <c:showPercent val="1"/>
            </c:dLbl>
            <c:dLbl>
              <c:idx val="2"/>
              <c:layout>
                <c:manualLayout>
                  <c:x val="5.7102069950035923E-2"/>
                  <c:y val="0.1388888888888889"/>
                </c:manualLayout>
              </c:layout>
              <c:dLblPos val="outEnd"/>
              <c:showCatName val="1"/>
              <c:showPercent val="1"/>
            </c:dLbl>
            <c:dLblPos val="outEnd"/>
            <c:showCatName val="1"/>
            <c:showPercent val="1"/>
            <c:showLeaderLines val="1"/>
          </c:dLbls>
          <c:cat>
            <c:strRef>
              <c:f>Лист1!$A$2:$A$4</c:f>
              <c:strCache>
                <c:ptCount val="3"/>
                <c:pt idx="0">
                  <c:v>низкая</c:v>
                </c:pt>
                <c:pt idx="1">
                  <c:v>средняя</c:v>
                </c:pt>
                <c:pt idx="2">
                  <c:v>высокая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8</c:v>
                </c:pt>
                <c:pt idx="1">
                  <c:v>41</c:v>
                </c:pt>
                <c:pt idx="2">
                  <c:v>51</c:v>
                </c:pt>
              </c:numCache>
            </c:numRef>
          </c:val>
        </c:ser>
        <c:dLbls>
          <c:showCatName val="1"/>
          <c:showPercent val="1"/>
        </c:dLbls>
      </c:pie3DChart>
    </c:plotArea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style val="34"/>
  <c:chart>
    <c:title>
      <c:layout>
        <c:manualLayout>
          <c:xMode val="edge"/>
          <c:yMode val="edge"/>
          <c:x val="9.5289404613896941E-2"/>
          <c:y val="0"/>
        </c:manualLayout>
      </c:layout>
    </c:title>
    <c:view3D>
      <c:rotX val="30"/>
      <c:perspective val="30"/>
    </c:view3D>
    <c:plotArea>
      <c:layout/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степень чувства конфликтности в классе %</c:v>
                </c:pt>
              </c:strCache>
            </c:strRef>
          </c:tx>
          <c:explosion val="25"/>
          <c:dLbls>
            <c:txPr>
              <a:bodyPr/>
              <a:lstStyle/>
              <a:p>
                <a:pPr>
                  <a:defRPr b="1" i="0" baseline="0"/>
                </a:pPr>
                <a:endParaRPr lang="ru-RU"/>
              </a:p>
            </c:txPr>
            <c:dLblPos val="outEnd"/>
            <c:showCatName val="1"/>
            <c:showPercent val="1"/>
            <c:showLeaderLines val="1"/>
          </c:dLbls>
          <c:cat>
            <c:strRef>
              <c:f>Лист1!$A$2:$A$4</c:f>
              <c:strCache>
                <c:ptCount val="3"/>
                <c:pt idx="0">
                  <c:v>низкая</c:v>
                </c:pt>
                <c:pt idx="1">
                  <c:v>средняя</c:v>
                </c:pt>
                <c:pt idx="2">
                  <c:v>высокая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16</c:v>
                </c:pt>
                <c:pt idx="1">
                  <c:v>59</c:v>
                </c:pt>
                <c:pt idx="2">
                  <c:v>25</c:v>
                </c:pt>
              </c:numCache>
            </c:numRef>
          </c:val>
        </c:ser>
        <c:dLbls>
          <c:showCatName val="1"/>
          <c:showPercent val="1"/>
        </c:dLbls>
      </c:pie3DChart>
    </c:plotArea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style val="34"/>
  <c:chart>
    <c:title>
      <c:layout/>
    </c:title>
    <c:view3D>
      <c:rotX val="30"/>
      <c:perspective val="30"/>
    </c:view3D>
    <c:plotArea>
      <c:layout/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степень чувства сплоченности в классе среди пятиклассников %</c:v>
                </c:pt>
              </c:strCache>
            </c:strRef>
          </c:tx>
          <c:explosion val="25"/>
          <c:dLbls>
            <c:dLblPos val="outEnd"/>
            <c:showCatName val="1"/>
            <c:showPercent val="1"/>
            <c:showLeaderLines val="1"/>
          </c:dLbls>
          <c:cat>
            <c:strRef>
              <c:f>Лист1!$A$2:$A$4</c:f>
              <c:strCache>
                <c:ptCount val="3"/>
                <c:pt idx="0">
                  <c:v>низкая</c:v>
                </c:pt>
                <c:pt idx="1">
                  <c:v>средняя</c:v>
                </c:pt>
                <c:pt idx="2">
                  <c:v>высокая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41</c:v>
                </c:pt>
                <c:pt idx="1">
                  <c:v>33</c:v>
                </c:pt>
                <c:pt idx="2">
                  <c:v>26</c:v>
                </c:pt>
              </c:numCache>
            </c:numRef>
          </c:val>
        </c:ser>
        <c:dLbls>
          <c:showCatName val="1"/>
          <c:showPercent val="1"/>
        </c:dLbls>
      </c:pie3DChart>
    </c:plotArea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style val="34"/>
  <c:chart>
    <c:title>
      <c:tx>
        <c:rich>
          <a:bodyPr/>
          <a:lstStyle/>
          <a:p>
            <a:pPr>
              <a:defRPr/>
            </a:pPr>
            <a:r>
              <a:rPr lang="ru-RU" dirty="0"/>
              <a:t>уровень </a:t>
            </a:r>
            <a:r>
              <a:rPr lang="ru-RU" dirty="0" smtClean="0"/>
              <a:t>активного </a:t>
            </a:r>
            <a:r>
              <a:rPr lang="ru-RU" dirty="0"/>
              <a:t>внимания </a:t>
            </a:r>
            <a:r>
              <a:rPr lang="ru-RU" dirty="0" smtClean="0"/>
              <a:t>%</a:t>
            </a:r>
            <a:endParaRPr lang="ru-RU" dirty="0"/>
          </a:p>
        </c:rich>
      </c:tx>
      <c:layout/>
    </c:title>
    <c:view3D>
      <c:perspective val="30"/>
    </c:view3D>
    <c:plotArea>
      <c:layout>
        <c:manualLayout>
          <c:layoutTarget val="inner"/>
          <c:xMode val="edge"/>
          <c:yMode val="edge"/>
          <c:x val="5.2631578947368463E-3"/>
          <c:y val="0.11630141122121911"/>
          <c:w val="0.9947368421052627"/>
          <c:h val="0.86684531990581881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уровень актвного внимания среди пятиклассников %</c:v>
                </c:pt>
              </c:strCache>
            </c:strRef>
          </c:tx>
          <c:explosion val="25"/>
          <c:dLbls>
            <c:dLbl>
              <c:idx val="0"/>
              <c:layout>
                <c:manualLayout>
                  <c:x val="-8.67277248238707E-2"/>
                  <c:y val="0.17840091413932477"/>
                </c:manualLayout>
              </c:layout>
              <c:dLblPos val="outEnd"/>
              <c:showCatName val="1"/>
              <c:showPercent val="1"/>
            </c:dLbl>
            <c:dLbl>
              <c:idx val="1"/>
              <c:layout>
                <c:manualLayout>
                  <c:x val="9.5728415527006616E-2"/>
                  <c:y val="0.12125894137259959"/>
                </c:manualLayout>
              </c:layout>
              <c:dLblPos val="outEnd"/>
              <c:showCatName val="1"/>
              <c:showPercent val="1"/>
            </c:dLbl>
            <c:dLbl>
              <c:idx val="2"/>
              <c:layout>
                <c:manualLayout>
                  <c:x val="9.1533180778032047E-2"/>
                  <c:y val="-1.7094017094017103E-2"/>
                </c:manualLayout>
              </c:layout>
              <c:dLblPos val="outEnd"/>
              <c:showCatName val="1"/>
              <c:showPercent val="1"/>
            </c:dLbl>
            <c:txPr>
              <a:bodyPr/>
              <a:lstStyle/>
              <a:p>
                <a:pPr>
                  <a:defRPr b="1" i="0" baseline="0"/>
                </a:pPr>
                <a:endParaRPr lang="ru-RU"/>
              </a:p>
            </c:txPr>
            <c:dLblPos val="outEnd"/>
            <c:showCatName val="1"/>
            <c:showPercent val="1"/>
            <c:showLeaderLines val="1"/>
          </c:dLbls>
          <c:cat>
            <c:strRef>
              <c:f>Лист1!$A$2:$A$4</c:f>
              <c:strCache>
                <c:ptCount val="3"/>
                <c:pt idx="0">
                  <c:v>низкий</c:v>
                </c:pt>
                <c:pt idx="1">
                  <c:v>средний</c:v>
                </c:pt>
                <c:pt idx="2">
                  <c:v>высокий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50</c:v>
                </c:pt>
                <c:pt idx="1">
                  <c:v>38</c:v>
                </c:pt>
                <c:pt idx="2">
                  <c:v>12</c:v>
                </c:pt>
              </c:numCache>
            </c:numRef>
          </c:val>
        </c:ser>
        <c:dLbls>
          <c:showCatName val="1"/>
          <c:showPercent val="1"/>
        </c:dLbls>
      </c:pie3DChart>
    </c:plotArea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title>
      <c:tx>
        <c:rich>
          <a:bodyPr/>
          <a:lstStyle/>
          <a:p>
            <a:pPr>
              <a:defRPr/>
            </a:pPr>
            <a:r>
              <a:rPr lang="ru-RU"/>
              <a:t>Результаты диагностики уровня школьной  мотивациии (%)</a:t>
            </a:r>
          </a:p>
        </c:rich>
      </c:tx>
      <c:layout/>
    </c:title>
    <c:view3D>
      <c:rotX val="30"/>
      <c:perspective val="30"/>
    </c:view3D>
    <c:plotArea>
      <c:layout>
        <c:manualLayout>
          <c:layoutTarget val="inner"/>
          <c:xMode val="edge"/>
          <c:yMode val="edge"/>
          <c:x val="5.9797900262467257E-2"/>
          <c:y val="0.18309608859868143"/>
          <c:w val="0.55296201132753142"/>
          <c:h val="0.73093519407635021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Результаты диагностики уровня школьной  мотивации</c:v>
                </c:pt>
              </c:strCache>
            </c:strRef>
          </c:tx>
          <c:explosion val="25"/>
          <c:dLbls>
            <c:dLbl>
              <c:idx val="0"/>
              <c:layout>
                <c:manualLayout>
                  <c:x val="-7.0175438596491224E-2"/>
                  <c:y val="-4.3360433604336113E-2"/>
                </c:manualLayout>
              </c:layout>
              <c:dLblPos val="outEnd"/>
              <c:showVal val="1"/>
              <c:showCatName val="1"/>
            </c:dLbl>
            <c:dLbl>
              <c:idx val="1"/>
              <c:layout>
                <c:manualLayout>
                  <c:x val="-8.070175438596483E-2"/>
                  <c:y val="-8.0216802168021739E-2"/>
                </c:manualLayout>
              </c:layout>
              <c:dLblPos val="outEnd"/>
              <c:showVal val="1"/>
              <c:showCatName val="1"/>
            </c:dLbl>
            <c:dLbl>
              <c:idx val="2"/>
              <c:layout>
                <c:manualLayout>
                  <c:x val="0.14385964912280716"/>
                  <c:y val="-4.3360433604336121E-3"/>
                </c:manualLayout>
              </c:layout>
              <c:dLblPos val="outEnd"/>
              <c:showVal val="1"/>
              <c:showCatName val="1"/>
            </c:dLbl>
            <c:txPr>
              <a:bodyPr/>
              <a:lstStyle/>
              <a:p>
                <a:pPr>
                  <a:defRPr sz="1600" b="1" i="0" baseline="0"/>
                </a:pPr>
                <a:endParaRPr lang="ru-RU"/>
              </a:p>
            </c:txPr>
            <c:dLblPos val="outEnd"/>
            <c:showVal val="1"/>
            <c:showCatName val="1"/>
            <c:showLeaderLines val="1"/>
          </c:dLbls>
          <c:cat>
            <c:strRef>
              <c:f>Лист1!$A$2:$A$6</c:f>
              <c:strCache>
                <c:ptCount val="5"/>
                <c:pt idx="0">
                  <c:v>высокий</c:v>
                </c:pt>
                <c:pt idx="1">
                  <c:v>средний (норма)</c:v>
                </c:pt>
                <c:pt idx="2">
                  <c:v>внешняя мотивация</c:v>
                </c:pt>
                <c:pt idx="3">
                  <c:v>низкий</c:v>
                </c:pt>
                <c:pt idx="4">
                  <c:v>негативное отношение к школе</c:v>
                </c:pt>
              </c:strCache>
            </c:strRef>
          </c:cat>
          <c:val>
            <c:numRef>
              <c:f>Лист1!$B$2:$B$6</c:f>
              <c:numCache>
                <c:formatCode>General</c:formatCode>
                <c:ptCount val="5"/>
                <c:pt idx="0">
                  <c:v>10.1</c:v>
                </c:pt>
                <c:pt idx="1">
                  <c:v>27</c:v>
                </c:pt>
                <c:pt idx="2">
                  <c:v>33.700000000000003</c:v>
                </c:pt>
                <c:pt idx="3">
                  <c:v>14.6</c:v>
                </c:pt>
                <c:pt idx="4">
                  <c:v>13.5</c:v>
                </c:pt>
              </c:numCache>
            </c:numRef>
          </c:val>
        </c:ser>
      </c:pie3DChart>
    </c:plotArea>
    <c:legend>
      <c:legendPos val="r"/>
      <c:layout>
        <c:manualLayout>
          <c:xMode val="edge"/>
          <c:yMode val="edge"/>
          <c:x val="0.70365962149468231"/>
          <c:y val="0.14588686170326273"/>
          <c:w val="0.28581406271584536"/>
          <c:h val="0.75548897851183261"/>
        </c:manualLayout>
      </c:layout>
      <c:txPr>
        <a:bodyPr/>
        <a:lstStyle/>
        <a:p>
          <a:pPr>
            <a:defRPr sz="1600" b="1" i="0" baseline="0"/>
          </a:pPr>
          <a:endParaRPr lang="ru-RU"/>
        </a:p>
      </c:txPr>
    </c:legend>
    <c:plotVisOnly val="1"/>
  </c:chart>
  <c:externalData r:id="rId1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title>
      <c:tx>
        <c:rich>
          <a:bodyPr/>
          <a:lstStyle/>
          <a:p>
            <a:pPr>
              <a:defRPr/>
            </a:pPr>
            <a:r>
              <a:rPr lang="ru-RU" dirty="0"/>
              <a:t>Уровень моральной </a:t>
            </a:r>
            <a:r>
              <a:rPr lang="ru-RU" dirty="0" err="1"/>
              <a:t>децентрации</a:t>
            </a:r>
            <a:r>
              <a:rPr lang="ru-RU" dirty="0"/>
              <a:t> (по Ж. Пиаже</a:t>
            </a:r>
            <a:r>
              <a:rPr lang="ru-RU" dirty="0" smtClean="0"/>
              <a:t>) в %</a:t>
            </a:r>
            <a:endParaRPr lang="ru-RU" dirty="0"/>
          </a:p>
        </c:rich>
      </c:tx>
      <c:layout/>
    </c:title>
    <c:view3D>
      <c:rotX val="30"/>
      <c:perspective val="30"/>
    </c:view3D>
    <c:plotArea>
      <c:layout>
        <c:manualLayout>
          <c:layoutTarget val="inner"/>
          <c:xMode val="edge"/>
          <c:yMode val="edge"/>
          <c:x val="8.4053094954505848E-3"/>
          <c:y val="5.2009676308264099E-2"/>
          <c:w val="0.66484055550780397"/>
          <c:h val="0.85959530265081996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Уровень моральной децентрации (по Ж. Пиаже)</c:v>
                </c:pt>
              </c:strCache>
            </c:strRef>
          </c:tx>
          <c:explosion val="25"/>
          <c:dLbls>
            <c:dLbl>
              <c:idx val="0"/>
              <c:layout>
                <c:manualLayout>
                  <c:x val="-0.16265060240963836"/>
                  <c:y val="-0.16666666666666663"/>
                </c:manualLayout>
              </c:layout>
              <c:dLblPos val="outEnd"/>
              <c:showVal val="1"/>
            </c:dLbl>
            <c:txPr>
              <a:bodyPr/>
              <a:lstStyle/>
              <a:p>
                <a:pPr>
                  <a:defRPr sz="1600" b="1" i="0" baseline="0"/>
                </a:pPr>
                <a:endParaRPr lang="ru-RU"/>
              </a:p>
            </c:txPr>
            <c:dLblPos val="outEnd"/>
            <c:showVal val="1"/>
            <c:showLeaderLines val="1"/>
          </c:dLbls>
          <c:cat>
            <c:strRef>
              <c:f>Лист1!$A$2:$A$4</c:f>
              <c:strCache>
                <c:ptCount val="3"/>
                <c:pt idx="0">
                  <c:v>справделивость, сострадание, сочувствие</c:v>
                </c:pt>
                <c:pt idx="1">
                  <c:v>ответственность</c:v>
                </c:pt>
                <c:pt idx="2">
                  <c:v>взаимопомощь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88.8</c:v>
                </c:pt>
                <c:pt idx="1">
                  <c:v>10.1</c:v>
                </c:pt>
                <c:pt idx="2">
                  <c:v>93.3</c:v>
                </c:pt>
              </c:numCache>
            </c:numRef>
          </c:val>
        </c:ser>
      </c:pie3DChart>
    </c:plotArea>
    <c:legend>
      <c:legendPos val="r"/>
      <c:layout>
        <c:manualLayout>
          <c:xMode val="edge"/>
          <c:yMode val="edge"/>
          <c:x val="0.57717801053549367"/>
          <c:y val="0.64891203591895097"/>
          <c:w val="0.42226095605299668"/>
          <c:h val="0.33684584404089457"/>
        </c:manualLayout>
      </c:layout>
      <c:txPr>
        <a:bodyPr/>
        <a:lstStyle/>
        <a:p>
          <a:pPr>
            <a:defRPr sz="1600" b="1" i="0" baseline="0"/>
          </a:pPr>
          <a:endParaRPr lang="ru-RU"/>
        </a:p>
      </c:txPr>
    </c:legend>
    <c:plotVisOnly val="1"/>
  </c:chart>
  <c:externalData r:id="rId1"/>
</c:chartSpace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5" name="Подзаголовок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1" name="Дата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18.11.2015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18.11.2015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18.11.2015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18.11.2015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18.11.2015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18.11.2015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18.11.2015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18.11.2015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18.11.2015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18.11.2015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18.11.2015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Рисунок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1" name="Текст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7" name="Дата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18.11.2015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Что снижает мотивацию в обучении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428992" y="3929066"/>
            <a:ext cx="5040228" cy="1714512"/>
          </a:xfrm>
        </p:spPr>
        <p:txBody>
          <a:bodyPr/>
          <a:lstStyle/>
          <a:p>
            <a:r>
              <a:rPr lang="ru-RU" dirty="0" smtClean="0"/>
              <a:t>Психолог МКОУ СОШ №1 г. Кушва Свердловской области</a:t>
            </a:r>
          </a:p>
          <a:p>
            <a:r>
              <a:rPr lang="ru-RU" dirty="0" smtClean="0"/>
              <a:t>Шитова Л. Н.</a:t>
            </a: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одержимое 3"/>
          <p:cNvSpPr>
            <a:spLocks noGrp="1"/>
          </p:cNvSpPr>
          <p:nvPr>
            <p:ph idx="1"/>
          </p:nvPr>
        </p:nvSpPr>
        <p:spPr>
          <a:xfrm>
            <a:off x="457200" y="285728"/>
            <a:ext cx="7239000" cy="6170008"/>
          </a:xfrm>
        </p:spPr>
        <p:txBody>
          <a:bodyPr/>
          <a:lstStyle/>
          <a:p>
            <a:pPr algn="ctr">
              <a:buNone/>
            </a:pPr>
            <a:r>
              <a:rPr lang="ru-RU" sz="3200" b="1" i="1" dirty="0" smtClean="0"/>
              <a:t>Что снижает мотивацию в обучении?</a:t>
            </a:r>
          </a:p>
          <a:p>
            <a:r>
              <a:rPr lang="ru-RU" dirty="0" smtClean="0"/>
              <a:t>Недостаток любви</a:t>
            </a:r>
          </a:p>
          <a:p>
            <a:r>
              <a:rPr lang="ru-RU" sz="2800" dirty="0" smtClean="0"/>
              <a:t>Завышенные требования со стороны взрослых</a:t>
            </a:r>
          </a:p>
          <a:p>
            <a:r>
              <a:rPr lang="ru-RU" dirty="0" smtClean="0"/>
              <a:t>Некомфортный психологический климат</a:t>
            </a:r>
          </a:p>
          <a:p>
            <a:r>
              <a:rPr lang="ru-RU" dirty="0" smtClean="0"/>
              <a:t>Переизбыток </a:t>
            </a:r>
            <a:r>
              <a:rPr lang="ru-RU" dirty="0" err="1" smtClean="0"/>
              <a:t>медийной</a:t>
            </a:r>
            <a:r>
              <a:rPr lang="ru-RU" dirty="0" smtClean="0"/>
              <a:t> информации</a:t>
            </a:r>
          </a:p>
          <a:p>
            <a:r>
              <a:rPr lang="ru-RU" dirty="0" smtClean="0"/>
              <a:t>Личные качества педагога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2844" y="428604"/>
            <a:ext cx="7553356" cy="602713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1. Диагностика внимания учащихся  проводилась по методике Гальперина П. Я., </a:t>
            </a:r>
          </a:p>
          <a:p>
            <a:pPr>
              <a:buNone/>
            </a:pPr>
            <a:r>
              <a:rPr lang="ru-RU" dirty="0" smtClean="0"/>
              <a:t>  </a:t>
            </a:r>
            <a:r>
              <a:rPr lang="ru-RU" dirty="0" err="1" smtClean="0"/>
              <a:t>Кабылицкой</a:t>
            </a:r>
            <a:r>
              <a:rPr lang="ru-RU" dirty="0" smtClean="0"/>
              <a:t> С.Л.           </a:t>
            </a:r>
          </a:p>
          <a:p>
            <a:pPr>
              <a:buNone/>
            </a:pPr>
            <a:r>
              <a:rPr lang="ru-RU" dirty="0" smtClean="0"/>
              <a:t>    Цель: изучение уровня внимания и самоконтроля школьников.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2. </a:t>
            </a:r>
            <a:r>
              <a:rPr lang="ru-RU" dirty="0" err="1" smtClean="0"/>
              <a:t>Опросник</a:t>
            </a:r>
            <a:r>
              <a:rPr lang="ru-RU" dirty="0" smtClean="0"/>
              <a:t> «Мой класс» (авт. </a:t>
            </a:r>
            <a:r>
              <a:rPr lang="ru-RU" dirty="0" err="1" smtClean="0"/>
              <a:t>Гильбух</a:t>
            </a:r>
            <a:r>
              <a:rPr lang="ru-RU" dirty="0" smtClean="0"/>
              <a:t> Ю. З.) измеряет степень удовлетворенности школьной жизнью, уровень                              конфликтности (как она  осознается отдельными учениками и классом в целом), а также степень сплоченности класса (через отражение в сознании учащихся - рефлексию).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428625"/>
          <a:ext cx="7239000" cy="60277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214313"/>
          <a:ext cx="7239000" cy="62420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214313"/>
          <a:ext cx="7239000" cy="62420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285750"/>
          <a:ext cx="7239000" cy="61706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214282" y="500063"/>
          <a:ext cx="7858180" cy="58578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251520" y="357142"/>
          <a:ext cx="8143900" cy="650085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зящная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Изящная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Изящная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189</TotalTime>
  <Words>175</Words>
  <Application>Microsoft Office PowerPoint</Application>
  <PresentationFormat>Экран (4:3)</PresentationFormat>
  <Paragraphs>29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Изящная</vt:lpstr>
      <vt:lpstr>Что снижает мотивацию в обучении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cp:lastModifiedBy>1</cp:lastModifiedBy>
  <cp:revision>22</cp:revision>
  <dcterms:modified xsi:type="dcterms:W3CDTF">2015-11-18T13:51:39Z</dcterms:modified>
</cp:coreProperties>
</file>