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81" r:id="rId5"/>
    <p:sldId id="260" r:id="rId6"/>
    <p:sldId id="257" r:id="rId7"/>
    <p:sldId id="265" r:id="rId8"/>
    <p:sldId id="266" r:id="rId9"/>
    <p:sldId id="267" r:id="rId10"/>
    <p:sldId id="269" r:id="rId11"/>
    <p:sldId id="270" r:id="rId12"/>
    <p:sldId id="268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1089;&#1072;&#1093;&#1072;&#1088;%20&#1080;&#1083;&#1080;%20&#1082;&#1086;&#1085;&#1092;&#1077;&#1090;&#1099;.-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1089;&#1072;&#1093;&#1072;&#1088;%20&#1080;&#1083;&#1080;%20&#1082;&#1086;&#1085;&#1092;&#1077;&#1090;&#1099;.-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1089;&#1072;&#1093;&#1072;&#1088;%20&#1080;&#1083;&#1080;%20&#1082;&#1086;&#1085;&#1092;&#1077;&#1090;&#1099;.-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1089;&#1072;&#1093;&#1072;&#1088;%20&#1080;&#1083;&#1080;%20&#1082;&#1086;&#1085;&#1092;&#1077;&#1090;&#1099;.-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Как вы относитесь к конфетам?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290801921838603"/>
          <c:y val="0.32217201383471655"/>
          <c:w val="0.85632296536857355"/>
          <c:h val="0.5361791702954669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очень люблю</c:v>
                </c:pt>
                <c:pt idx="1">
                  <c:v>равнодушно</c:v>
                </c:pt>
                <c:pt idx="2">
                  <c:v>не люблю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71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064192"/>
        <c:axId val="91065728"/>
      </c:barChart>
      <c:catAx>
        <c:axId val="91064192"/>
        <c:scaling>
          <c:orientation val="minMax"/>
        </c:scaling>
        <c:delete val="0"/>
        <c:axPos val="b"/>
        <c:majorTickMark val="none"/>
        <c:minorTickMark val="none"/>
        <c:tickLblPos val="nextTo"/>
        <c:crossAx val="91065728"/>
        <c:crosses val="autoZero"/>
        <c:auto val="1"/>
        <c:lblAlgn val="ctr"/>
        <c:lblOffset val="100"/>
        <c:noMultiLvlLbl val="0"/>
      </c:catAx>
      <c:valAx>
        <c:axId val="91065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1064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Как вы относитесь к </a:t>
            </a:r>
            <a:r>
              <a:rPr lang="ru-RU" dirty="0" smtClean="0"/>
              <a:t>сахару ?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2821741032370952E-2"/>
          <c:y val="0.19480351414406533"/>
          <c:w val="0.88495603674540679"/>
          <c:h val="0.6548221055701376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Лист1!$A$6:$A$8</c:f>
              <c:strCache>
                <c:ptCount val="3"/>
                <c:pt idx="0">
                  <c:v>очень люблю</c:v>
                </c:pt>
                <c:pt idx="1">
                  <c:v>равнодушно</c:v>
                </c:pt>
                <c:pt idx="2">
                  <c:v>не люблю</c:v>
                </c:pt>
              </c:strCache>
            </c:strRef>
          </c:cat>
          <c:val>
            <c:numRef>
              <c:f>Лист1!$B$6:$B$8</c:f>
              <c:numCache>
                <c:formatCode>General</c:formatCode>
                <c:ptCount val="3"/>
                <c:pt idx="0">
                  <c:v>8</c:v>
                </c:pt>
                <c:pt idx="1">
                  <c:v>83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200896"/>
        <c:axId val="97588352"/>
      </c:barChart>
      <c:catAx>
        <c:axId val="91200896"/>
        <c:scaling>
          <c:orientation val="minMax"/>
        </c:scaling>
        <c:delete val="0"/>
        <c:axPos val="b"/>
        <c:majorTickMark val="none"/>
        <c:minorTickMark val="none"/>
        <c:tickLblPos val="nextTo"/>
        <c:crossAx val="97588352"/>
        <c:crosses val="autoZero"/>
        <c:auto val="1"/>
        <c:lblAlgn val="ctr"/>
        <c:lblOffset val="100"/>
        <c:noMultiLvlLbl val="0"/>
      </c:catAx>
      <c:valAx>
        <c:axId val="97588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1200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Какие конфеты вы любите?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337729658792651"/>
          <c:y val="0.15788203557888641"/>
          <c:w val="0.85440048118985124"/>
          <c:h val="0.696373213764946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Лист1!$A$12:$A$16</c:f>
              <c:strCache>
                <c:ptCount val="5"/>
                <c:pt idx="0">
                  <c:v>леденцы</c:v>
                </c:pt>
                <c:pt idx="1">
                  <c:v>шоколадные</c:v>
                </c:pt>
                <c:pt idx="2">
                  <c:v>карамель</c:v>
                </c:pt>
                <c:pt idx="3">
                  <c:v>ирис</c:v>
                </c:pt>
                <c:pt idx="4">
                  <c:v>мармелад</c:v>
                </c:pt>
              </c:strCache>
            </c:strRef>
          </c:cat>
          <c:val>
            <c:numRef>
              <c:f>Лист1!$B$12:$B$16</c:f>
              <c:numCache>
                <c:formatCode>General</c:formatCode>
                <c:ptCount val="5"/>
                <c:pt idx="0">
                  <c:v>33</c:v>
                </c:pt>
                <c:pt idx="1">
                  <c:v>46</c:v>
                </c:pt>
                <c:pt idx="2">
                  <c:v>0</c:v>
                </c:pt>
                <c:pt idx="3">
                  <c:v>17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627136"/>
        <c:axId val="97637120"/>
      </c:barChart>
      <c:catAx>
        <c:axId val="97627136"/>
        <c:scaling>
          <c:orientation val="minMax"/>
        </c:scaling>
        <c:delete val="0"/>
        <c:axPos val="b"/>
        <c:majorTickMark val="out"/>
        <c:minorTickMark val="none"/>
        <c:tickLblPos val="nextTo"/>
        <c:crossAx val="97637120"/>
        <c:crosses val="autoZero"/>
        <c:auto val="1"/>
        <c:lblAlgn val="ctr"/>
        <c:lblOffset val="100"/>
        <c:noMultiLvlLbl val="0"/>
      </c:catAx>
      <c:valAx>
        <c:axId val="97637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76271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Сколько ложек сахара  вы </a:t>
            </a:r>
            <a:r>
              <a:rPr lang="ru-RU" dirty="0" smtClean="0"/>
              <a:t>добавляете  </a:t>
            </a:r>
            <a:r>
              <a:rPr lang="ru-RU" dirty="0"/>
              <a:t>в чай ?</a:t>
            </a:r>
          </a:p>
        </c:rich>
      </c:tx>
      <c:layout>
        <c:manualLayout>
          <c:xMode val="edge"/>
          <c:yMode val="edge"/>
          <c:x val="0.192818989069913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0060513188729701E-2"/>
          <c:y val="0.22594799304673618"/>
          <c:w val="0.89745603674540686"/>
          <c:h val="0.6892166083406235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Лист1!$E$7:$E$11</c:f>
              <c:strCache>
                <c:ptCount val="5"/>
                <c:pt idx="0">
                  <c:v>0 ложек</c:v>
                </c:pt>
                <c:pt idx="1">
                  <c:v>1 ложку</c:v>
                </c:pt>
                <c:pt idx="2">
                  <c:v>1,5 ложки</c:v>
                </c:pt>
                <c:pt idx="3">
                  <c:v>2 ложки</c:v>
                </c:pt>
                <c:pt idx="4">
                  <c:v>3 ложки</c:v>
                </c:pt>
              </c:strCache>
            </c:strRef>
          </c:cat>
          <c:val>
            <c:numRef>
              <c:f>Лист1!$F$7:$F$11</c:f>
              <c:numCache>
                <c:formatCode>General</c:formatCode>
                <c:ptCount val="5"/>
                <c:pt idx="0">
                  <c:v>4</c:v>
                </c:pt>
                <c:pt idx="1">
                  <c:v>13</c:v>
                </c:pt>
                <c:pt idx="2">
                  <c:v>4</c:v>
                </c:pt>
                <c:pt idx="3">
                  <c:v>54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673984"/>
        <c:axId val="97675520"/>
      </c:barChart>
      <c:catAx>
        <c:axId val="97673984"/>
        <c:scaling>
          <c:orientation val="minMax"/>
        </c:scaling>
        <c:delete val="0"/>
        <c:axPos val="b"/>
        <c:majorTickMark val="none"/>
        <c:minorTickMark val="none"/>
        <c:tickLblPos val="nextTo"/>
        <c:crossAx val="97675520"/>
        <c:crosses val="autoZero"/>
        <c:auto val="1"/>
        <c:lblAlgn val="ctr"/>
        <c:lblOffset val="100"/>
        <c:noMultiLvlLbl val="0"/>
      </c:catAx>
      <c:valAx>
        <c:axId val="97675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76739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69B76-8DA3-4044-B691-199AF6E9310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BC5A5-BB5D-4BEE-B93A-97E9E0490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257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27C266-A1A1-4E3D-8E27-7D0DDE734E9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014D46-5ECF-49C3-86D6-30880CA818D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ED8BE-86DA-4377-AEBA-54987BE48C4B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35030-E870-4402-8B9E-41D0431C5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68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FB036-535C-41ED-A27E-F1FCBE1E2E78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F4DCC-4119-4FF6-8DC5-0C59C6AF6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58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08CEE-55B2-4110-B204-75C97B5C6F75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A2BD5-62EE-4AD9-A688-AAFB2C505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241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17828-C731-49DC-A4DD-DF66B24E7564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7EF44-6F39-4246-A1A9-E8BBC224D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35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EF28F-337A-4BE7-A36E-D416DB24A93A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6BA35-0D80-4AFC-B4CD-523C495A8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86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7518A-2BB5-4E8D-9175-BEAAEF74A18F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BCBCD-D749-4E78-9528-CBB7026AD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64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DD58D-AD71-4010-B5FC-D4299DCA455F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6DDF5-51CF-4FBE-B8FD-95F521747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66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21C6D-D366-4995-87FF-3DEC72D27A4A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A5B8-C50C-4A64-BAFD-2BF56BAB9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0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CD9E3-893D-4A11-958D-A0FE995E1C86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7F3-827A-4464-B02D-4554AD0C1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055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A6F02-089F-416D-9D67-190AE883C847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51CEA-7A79-4F22-9ED5-5A987414B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69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769B5-770A-4689-8B63-F465833ACED1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6C10A-03C4-4BA2-BD44-DC63E41B9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14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96B276-7B84-4AF7-9EC1-AFBDBC94A899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B44FAF-7584-40BF-B5DB-F761C0E9B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l"/>
            <a:endParaRPr lang="ru-RU" dirty="0">
              <a:solidFill>
                <a:schemeClr val="tx2"/>
              </a:solidFill>
              <a:latin typeface="Constantia" pitchFamily="18" charset="0"/>
            </a:endParaRPr>
          </a:p>
          <a:p>
            <a:pPr algn="l"/>
            <a:endParaRPr lang="ru-RU" dirty="0">
              <a:solidFill>
                <a:schemeClr val="tx2"/>
              </a:solidFill>
              <a:latin typeface="Constantia" pitchFamily="18" charset="0"/>
            </a:endParaRPr>
          </a:p>
          <a:p>
            <a:pPr algn="l"/>
            <a:endParaRPr lang="ru-RU" dirty="0">
              <a:solidFill>
                <a:schemeClr val="tx2"/>
              </a:solidFill>
              <a:latin typeface="Constantia" pitchFamily="18" charset="0"/>
            </a:endParaRPr>
          </a:p>
          <a:p>
            <a:pPr algn="l"/>
            <a:endParaRPr lang="ru-RU" dirty="0">
              <a:solidFill>
                <a:schemeClr val="tx2"/>
              </a:solidFill>
              <a:latin typeface="Constant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 rot="19309471">
            <a:off x="96131" y="1019242"/>
            <a:ext cx="346103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САХАР</a:t>
            </a:r>
          </a:p>
        </p:txBody>
      </p:sp>
      <p:pic>
        <p:nvPicPr>
          <p:cNvPr id="5" name="Picture 2" descr="http://img.stapravda.ru/i/b/p294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89269">
            <a:off x="1750571" y="1183342"/>
            <a:ext cx="277495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19064641">
            <a:off x="2942302" y="2094590"/>
            <a:ext cx="444426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+mn-lt"/>
                <a:cs typeface="+mn-cs"/>
              </a:rPr>
              <a:t>или</a:t>
            </a:r>
          </a:p>
        </p:txBody>
      </p:sp>
      <p:pic>
        <p:nvPicPr>
          <p:cNvPr id="7" name="Picture 4" descr="http://im0-tub-ru.yandex.net/i?id=386241326-22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407052">
            <a:off x="6154865" y="3352464"/>
            <a:ext cx="26495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 rot="19212204">
            <a:off x="4320235" y="2626036"/>
            <a:ext cx="405773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КОНФЕТЫ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1000125" y="3571875"/>
            <a:ext cx="78581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onstantia" pitchFamily="18" charset="0"/>
              </a:rPr>
              <a:t>Сахар вреден для зубов, поскольку бактерии, содержащиеся в полости рта человека, превращает его в кислоты, которые разрушают зубную эмаль и способствуют появлению кариеса.</a:t>
            </a:r>
          </a:p>
        </p:txBody>
      </p:sp>
      <p:pic>
        <p:nvPicPr>
          <p:cNvPr id="28674" name="Picture 7" descr="i?id=3491038-3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692150"/>
            <a:ext cx="3786187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 descr="i?id=331762815-6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714375"/>
            <a:ext cx="36925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9030529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3286125" y="1857375"/>
            <a:ext cx="5500688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Самые первые появились в Египте. Поскольку сахар в то время еще не был известен, вместо него употребляли финики и мед. На Востоке конфеты делали из миндаля и фиги, а в древнем Риме варили орехи и маковые зерна с медом и засыпали кунжутом. У нас тоже было что-то вроде конфет: в Древней Руси их делали из кленового сиропа, патоки и меда.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14290"/>
            <a:ext cx="8215369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Самые первые в мире конфеты</a:t>
            </a:r>
          </a:p>
        </p:txBody>
      </p:sp>
      <p:pic>
        <p:nvPicPr>
          <p:cNvPr id="29699" name="Picture 2" descr="http://im1-tub-ru.yandex.net/i?id=111154332-5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928813"/>
            <a:ext cx="264318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http://im4-tub-ru.yandex.net/i?id=147591902-63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4214813"/>
            <a:ext cx="2000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749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3708400" y="1643063"/>
            <a:ext cx="5078413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Сладости — это углеводы, то есть важнейший источник энергии. Дети много двигаются, расход энергии у них велик, его надо быстро восполнять, с этой точки зрения сладости детям полезны. Углеводы также участвуют в построении клеточных мембран, белков крови, гормонов.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94180" y="517520"/>
            <a:ext cx="6179214" cy="1083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Польза</a:t>
            </a:r>
          </a:p>
        </p:txBody>
      </p:sp>
      <p:pic>
        <p:nvPicPr>
          <p:cNvPr id="27651" name="Picture 2" descr="http://im2-tub-ru.yandex.net/i?id=334241950-1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357437"/>
            <a:ext cx="29289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747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3203575" y="1557338"/>
            <a:ext cx="560863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Риск заболеть сердечно</a:t>
            </a:r>
            <a:r>
              <a:rPr lang="ru-RU" sz="2400" b="1"/>
              <a:t> -</a:t>
            </a:r>
            <a:r>
              <a:rPr lang="ru-RU" sz="2400" b="1">
                <a:latin typeface="Constantia" pitchFamily="18" charset="0"/>
              </a:rPr>
              <a:t>сосудистыми заболеваниями снижает умеренное потребление шоколада. Это лакомство может оградить от инфаркта миокарда. Однако, шоколадом не следует злоупотреблять. Идеальную норму составляет 6-7 г. шоколада в день. Именно столько хватит для того, чтобы гарантировать защитный эффект от процессов воспаления в организме  и сердечнососудистых заболеваний.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0237" y="133330"/>
            <a:ext cx="764386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Шоколад        против инфаркта</a:t>
            </a:r>
          </a:p>
        </p:txBody>
      </p:sp>
      <p:pic>
        <p:nvPicPr>
          <p:cNvPr id="30723" name="Picture 2" descr="http://im3-tub-ru.yandex.net/i?id=9006887-0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92375"/>
            <a:ext cx="285750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68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im5-tub-ru.yandex.net/i?id=228284463-0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500188"/>
            <a:ext cx="27146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3214688" y="1285875"/>
            <a:ext cx="535781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Шоколад расширяет сосуды, предотвращает образования тромбов. Британские и итальянские ученые доказали, что горький шоколад также поднимает в крови уровень антиоксидантов на 20 %.В чёрном шоколаде повышенное число антиоксидантов, которые предотвращают развитие раковых опухолей. Черный шоколад способен улучшать артериальный кровоток и снижать кровяное давление.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95364" y="466705"/>
            <a:ext cx="7358113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Полезный шоколад</a:t>
            </a:r>
          </a:p>
        </p:txBody>
      </p:sp>
    </p:spTree>
    <p:extLst>
      <p:ext uri="{BB962C8B-B14F-4D97-AF65-F5344CB8AC3E}">
        <p14:creationId xmlns:p14="http://schemas.microsoft.com/office/powerpoint/2010/main" val="319215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im4-tub-ru.yandex.net/i?id=104006694-1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286000"/>
            <a:ext cx="29289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6"/>
          <p:cNvSpPr txBox="1">
            <a:spLocks noChangeArrowheads="1"/>
          </p:cNvSpPr>
          <p:nvPr/>
        </p:nvSpPr>
        <p:spPr bwMode="auto">
          <a:xfrm>
            <a:off x="3357563" y="765175"/>
            <a:ext cx="5429250" cy="1118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Если организм требует сладенького, попробуйте заменить сахар медом. Он не уступает сахару в сладости, но при этом в разы полезнее. Но медом тоже не следует увлекаться, все же в нем содержатся калории. </a:t>
            </a:r>
          </a:p>
          <a:p>
            <a:endParaRPr lang="ru-RU" sz="2800">
              <a:latin typeface="Constantia" pitchFamily="18" charset="0"/>
            </a:endParaRPr>
          </a:p>
          <a:p>
            <a:endParaRPr lang="ru-RU" sz="2800">
              <a:latin typeface="Constantia" pitchFamily="18" charset="0"/>
            </a:endParaRPr>
          </a:p>
          <a:p>
            <a:r>
              <a:rPr lang="ru-RU" sz="2800">
                <a:latin typeface="Constantia" pitchFamily="18" charset="0"/>
              </a:rPr>
              <a:t>Не рекомендуется употреблять более 1 ,2 чайных ложек через день- два . </a:t>
            </a:r>
          </a:p>
          <a:p>
            <a:endParaRPr lang="ru-RU" sz="2800">
              <a:latin typeface="Constantia" pitchFamily="18" charset="0"/>
            </a:endParaRPr>
          </a:p>
          <a:p>
            <a:endParaRPr lang="ru-RU" sz="2400" b="1">
              <a:latin typeface="Constantia" pitchFamily="18" charset="0"/>
            </a:endParaRPr>
          </a:p>
          <a:p>
            <a:endParaRPr lang="ru-RU" sz="2400" b="1">
              <a:latin typeface="Constantia" pitchFamily="18" charset="0"/>
            </a:endParaRPr>
          </a:p>
          <a:p>
            <a:endParaRPr lang="ru-RU" sz="2400" b="1">
              <a:latin typeface="Constantia" pitchFamily="18" charset="0"/>
            </a:endParaRPr>
          </a:p>
          <a:p>
            <a:endParaRPr lang="ru-RU" sz="2400" b="1">
              <a:latin typeface="Constantia" pitchFamily="18" charset="0"/>
            </a:endParaRPr>
          </a:p>
          <a:p>
            <a:endParaRPr lang="ru-RU" sz="2400" b="1">
              <a:latin typeface="Constantia" pitchFamily="18" charset="0"/>
            </a:endParaRPr>
          </a:p>
          <a:p>
            <a:endParaRPr lang="ru-RU" sz="2400" b="1">
              <a:latin typeface="Constantia" pitchFamily="18" charset="0"/>
            </a:endParaRPr>
          </a:p>
          <a:p>
            <a:endParaRPr lang="ru-RU" sz="2400" b="1">
              <a:latin typeface="Constantia" pitchFamily="18" charset="0"/>
            </a:endParaRPr>
          </a:p>
          <a:p>
            <a:endParaRPr lang="ru-RU" sz="2400" b="1">
              <a:latin typeface="Constantia" pitchFamily="18" charset="0"/>
            </a:endParaRPr>
          </a:p>
          <a:p>
            <a:endParaRPr lang="ru-RU" sz="2400" b="1">
              <a:latin typeface="Constantia" pitchFamily="18" charset="0"/>
            </a:endParaRPr>
          </a:p>
          <a:p>
            <a:endParaRPr lang="ru-RU" sz="2400" b="1">
              <a:latin typeface="Constantia" pitchFamily="18" charset="0"/>
            </a:endParaRPr>
          </a:p>
          <a:p>
            <a:endParaRPr lang="ru-RU" sz="2400" b="1">
              <a:latin typeface="Constantia" pitchFamily="18" charset="0"/>
            </a:endParaRPr>
          </a:p>
          <a:p>
            <a:endParaRPr lang="ru-RU" sz="2400" b="1">
              <a:latin typeface="Constantia" pitchFamily="18" charset="0"/>
            </a:endParaRPr>
          </a:p>
          <a:p>
            <a:endParaRPr lang="ru-RU" sz="2400" b="1">
              <a:latin typeface="Constantia" pitchFamily="18" charset="0"/>
            </a:endParaRPr>
          </a:p>
          <a:p>
            <a:endParaRPr lang="ru-RU" sz="2400" b="1">
              <a:latin typeface="Constantia" pitchFamily="18" charset="0"/>
            </a:endParaRPr>
          </a:p>
        </p:txBody>
      </p:sp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10644188" y="12001500"/>
            <a:ext cx="46037" cy="194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 </a:t>
            </a: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7" y="500042"/>
            <a:ext cx="271464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Мед</a:t>
            </a:r>
          </a:p>
        </p:txBody>
      </p:sp>
    </p:spTree>
    <p:extLst>
      <p:ext uri="{BB962C8B-B14F-4D97-AF65-F5344CB8AC3E}">
        <p14:creationId xmlns:p14="http://schemas.microsoft.com/office/powerpoint/2010/main" val="394165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2"/>
          <p:cNvSpPr>
            <a:spLocks noChangeArrowheads="1"/>
          </p:cNvSpPr>
          <p:nvPr/>
        </p:nvSpPr>
        <p:spPr bwMode="auto">
          <a:xfrm>
            <a:off x="250825" y="1143000"/>
            <a:ext cx="5178431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latin typeface="Constantia" pitchFamily="18" charset="0"/>
              </a:rPr>
              <a:t>Если хочется конфет или шоколадок, </a:t>
            </a:r>
            <a:r>
              <a:rPr lang="ru-RU" sz="3200" b="1" dirty="0" smtClean="0">
                <a:latin typeface="Constantia" pitchFamily="18" charset="0"/>
              </a:rPr>
              <a:t>лучше съесть горсть </a:t>
            </a:r>
            <a:r>
              <a:rPr lang="ru-RU" sz="3200" b="1" dirty="0">
                <a:latin typeface="Constantia" pitchFamily="18" charset="0"/>
              </a:rPr>
              <a:t>сухофруктов. Они гораздо более полезны . Сушеные фрукты довольно калорийные, поэтому в день рекомендуется употреблять не более 3-4 штук .</a:t>
            </a:r>
          </a:p>
        </p:txBody>
      </p:sp>
      <p:pic>
        <p:nvPicPr>
          <p:cNvPr id="33794" name="Picture 4" descr="http://im4-tub-ru.yandex.net/i?id=158713750-2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2143125"/>
            <a:ext cx="35004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28926" y="285728"/>
            <a:ext cx="578647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Сухофрукты</a:t>
            </a:r>
          </a:p>
        </p:txBody>
      </p:sp>
    </p:spTree>
    <p:extLst>
      <p:ext uri="{BB962C8B-B14F-4D97-AF65-F5344CB8AC3E}">
        <p14:creationId xmlns:p14="http://schemas.microsoft.com/office/powerpoint/2010/main" val="119006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500042"/>
            <a:ext cx="807249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Зефир, пастила, мармелад</a:t>
            </a:r>
          </a:p>
        </p:txBody>
      </p:sp>
      <p:pic>
        <p:nvPicPr>
          <p:cNvPr id="34818" name="Picture 2" descr="E:\DCIM\106___01\IMG_04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1928813"/>
            <a:ext cx="30003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E:\DCIM\106___01\IMG_04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13"/>
            <a:ext cx="30003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E:\DCIM\106___01\IMG_04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1928813"/>
            <a:ext cx="3143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6"/>
          <p:cNvSpPr txBox="1">
            <a:spLocks noChangeArrowheads="1"/>
          </p:cNvSpPr>
          <p:nvPr/>
        </p:nvSpPr>
        <p:spPr bwMode="auto">
          <a:xfrm>
            <a:off x="142875" y="5786438"/>
            <a:ext cx="87868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onstantia" pitchFamily="18" charset="0"/>
              </a:rPr>
              <a:t>В день рекомендуется употреблять 1-2 штучки таких сладостей</a:t>
            </a:r>
          </a:p>
        </p:txBody>
      </p:sp>
    </p:spTree>
    <p:extLst>
      <p:ext uri="{BB962C8B-B14F-4D97-AF65-F5344CB8AC3E}">
        <p14:creationId xmlns:p14="http://schemas.microsoft.com/office/powerpoint/2010/main" val="167627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1"/>
          <p:cNvSpPr>
            <a:spLocks noChangeArrowheads="1"/>
          </p:cNvSpPr>
          <p:nvPr/>
        </p:nvSpPr>
        <p:spPr bwMode="auto">
          <a:xfrm>
            <a:off x="3571875" y="1582738"/>
            <a:ext cx="5214938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onstantia" pitchFamily="18" charset="0"/>
              </a:rPr>
              <a:t>Жевательные конфеты, помадки, ириски. Любые липкие и тягучие сладости. Они являются настоящими убийцами  для ваших зубов. Для фигуры вреда от них не больше, чем от простых леденцов, зато в разы вырастают шансы получить кариес.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500042"/>
            <a:ext cx="792961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Самые вредные конфеты</a:t>
            </a:r>
          </a:p>
        </p:txBody>
      </p:sp>
      <p:pic>
        <p:nvPicPr>
          <p:cNvPr id="35843" name="Picture 2" descr="http://im4-tub-ru.yandex.net/i?id=430284483-7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857375"/>
            <a:ext cx="23241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http://im5-tub-ru.yandex.net/i?id=178289733-54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444275">
            <a:off x="488950" y="4314825"/>
            <a:ext cx="28575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656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E:\DCIM\106___01\IMG_04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916113"/>
            <a:ext cx="3714750" cy="38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Box 4"/>
          <p:cNvSpPr txBox="1">
            <a:spLocks noChangeArrowheads="1"/>
          </p:cNvSpPr>
          <p:nvPr/>
        </p:nvSpPr>
        <p:spPr bwMode="auto">
          <a:xfrm>
            <a:off x="539750" y="2276475"/>
            <a:ext cx="41433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Шоколадные батончики   вреднее  плиточного шоколада  поскольку шоколада там всего  10- 15 % а остальное всё составляет  нуга, карамель и  другие наполнители.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85728"/>
            <a:ext cx="874129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Самые вредные конфеты</a:t>
            </a:r>
          </a:p>
        </p:txBody>
      </p:sp>
    </p:spTree>
    <p:extLst>
      <p:ext uri="{BB962C8B-B14F-4D97-AF65-F5344CB8AC3E}">
        <p14:creationId xmlns:p14="http://schemas.microsoft.com/office/powerpoint/2010/main" val="47986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4"/>
          <p:cNvSpPr txBox="1">
            <a:spLocks noChangeArrowheads="1"/>
          </p:cNvSpPr>
          <p:nvPr/>
        </p:nvSpPr>
        <p:spPr bwMode="auto">
          <a:xfrm>
            <a:off x="468313" y="1773238"/>
            <a:ext cx="8250237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339933"/>
                </a:solidFill>
                <a:latin typeface="Constantia" pitchFamily="18" charset="0"/>
              </a:rPr>
              <a:t>ГИПОТЕЗА:</a:t>
            </a:r>
            <a:endParaRPr lang="ru-RU" sz="4000" dirty="0">
              <a:solidFill>
                <a:srgbClr val="339933"/>
              </a:solidFill>
            </a:endParaRPr>
          </a:p>
          <a:p>
            <a:endParaRPr lang="ru-RU" sz="4000" dirty="0">
              <a:solidFill>
                <a:srgbClr val="FFFF00"/>
              </a:solidFill>
            </a:endParaRPr>
          </a:p>
          <a:p>
            <a:r>
              <a:rPr lang="ru-RU" sz="4000" dirty="0"/>
              <a:t>з</a:t>
            </a:r>
            <a:r>
              <a:rPr lang="ru-RU" sz="4000" dirty="0">
                <a:latin typeface="Constantia" pitchFamily="18" charset="0"/>
              </a:rPr>
              <a:t>лоупотребление сладким так же вредно как и полный отказ от него</a:t>
            </a:r>
          </a:p>
        </p:txBody>
      </p:sp>
    </p:spTree>
    <p:extLst>
      <p:ext uri="{BB962C8B-B14F-4D97-AF65-F5344CB8AC3E}">
        <p14:creationId xmlns:p14="http://schemas.microsoft.com/office/powerpoint/2010/main" val="376304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85750" y="857250"/>
            <a:ext cx="85725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 b="1" dirty="0" smtClean="0">
                <a:latin typeface="Constantia" pitchFamily="18" charset="0"/>
              </a:rPr>
              <a:t>Нужно ограничивать </a:t>
            </a:r>
            <a:r>
              <a:rPr lang="ru-RU" sz="2400" b="1" dirty="0">
                <a:latin typeface="Constantia" pitchFamily="18" charset="0"/>
              </a:rPr>
              <a:t>сахар в рационе. </a:t>
            </a:r>
            <a:r>
              <a:rPr lang="ru-RU" sz="2400" b="1" dirty="0" smtClean="0">
                <a:latin typeface="Constantia" pitchFamily="18" charset="0"/>
              </a:rPr>
              <a:t>Приучаться </a:t>
            </a:r>
            <a:r>
              <a:rPr lang="ru-RU" sz="2400" b="1" dirty="0">
                <a:latin typeface="Constantia" pitchFamily="18" charset="0"/>
              </a:rPr>
              <a:t>не есть сразу подаренные кем-то сладости..</a:t>
            </a:r>
          </a:p>
          <a:p>
            <a:pPr marL="342900" indent="-342900">
              <a:buFontTx/>
              <a:buAutoNum type="arabicPeriod"/>
            </a:pPr>
            <a:r>
              <a:rPr lang="ru-RU" sz="2400" b="1" dirty="0">
                <a:latin typeface="Constantia" pitchFamily="18" charset="0"/>
              </a:rPr>
              <a:t> Старайтесь пить чай, кофе или компот </a:t>
            </a:r>
            <a:r>
              <a:rPr lang="ru-RU" sz="2400" b="1" dirty="0" smtClean="0">
                <a:latin typeface="Constantia" pitchFamily="18" charset="0"/>
              </a:rPr>
              <a:t> без </a:t>
            </a:r>
            <a:r>
              <a:rPr lang="ru-RU" sz="2400" b="1" dirty="0">
                <a:latin typeface="Constantia" pitchFamily="18" charset="0"/>
              </a:rPr>
              <a:t>сахара..</a:t>
            </a:r>
          </a:p>
          <a:p>
            <a:pPr marL="342900" indent="-342900">
              <a:buFontTx/>
              <a:buAutoNum type="arabicPeriod"/>
            </a:pPr>
            <a:r>
              <a:rPr lang="ru-RU" sz="2400" b="1" dirty="0">
                <a:latin typeface="Constantia" pitchFamily="18" charset="0"/>
              </a:rPr>
              <a:t> Если очень хочется сладкого, лучше </a:t>
            </a:r>
            <a:r>
              <a:rPr lang="ru-RU" sz="2400" b="1" dirty="0" smtClean="0">
                <a:latin typeface="Constantia" pitchFamily="18" charset="0"/>
              </a:rPr>
              <a:t>есть фрукты</a:t>
            </a:r>
            <a:r>
              <a:rPr lang="ru-RU" sz="2400" b="1" dirty="0">
                <a:latin typeface="Constantia" pitchFamily="18" charset="0"/>
              </a:rPr>
              <a:t>, содержащие небольшое количество сахара. </a:t>
            </a:r>
            <a:endParaRPr lang="ru-RU" sz="2400" b="1" dirty="0"/>
          </a:p>
          <a:p>
            <a:pPr marL="342900" indent="-342900">
              <a:buFontTx/>
              <a:buAutoNum type="arabicPeriod"/>
            </a:pPr>
            <a:r>
              <a:rPr lang="ru-RU" sz="2400" b="1" dirty="0" smtClean="0">
                <a:latin typeface="Constantia" pitchFamily="18" charset="0"/>
              </a:rPr>
              <a:t>Нужно соблюдать правила: не </a:t>
            </a:r>
            <a:r>
              <a:rPr lang="ru-RU" sz="2400" b="1" dirty="0">
                <a:latin typeface="Constantia" pitchFamily="18" charset="0"/>
              </a:rPr>
              <a:t>покупать сладкое «про запас» - к примеру, на тот случай, если гости придут. Соблазн попробовать лакомство самим может оказаться слишком силен. </a:t>
            </a:r>
            <a:endParaRPr lang="ru-RU" sz="2400" b="1" dirty="0"/>
          </a:p>
          <a:p>
            <a:pPr marL="342900" indent="-342900">
              <a:buFontTx/>
              <a:buAutoNum type="arabicPeriod"/>
            </a:pPr>
            <a:r>
              <a:rPr lang="ru-RU" sz="2400" b="1" dirty="0">
                <a:latin typeface="Constantia" pitchFamily="18" charset="0"/>
              </a:rPr>
              <a:t>Вместо того чтобы «заедать» стресс коробкой шоколадных конфет</a:t>
            </a:r>
            <a:r>
              <a:rPr lang="ru-RU" sz="2400" b="1">
                <a:latin typeface="Constantia" pitchFamily="18" charset="0"/>
              </a:rPr>
              <a:t>, </a:t>
            </a:r>
            <a:r>
              <a:rPr lang="ru-RU" sz="2400" b="1" smtClean="0">
                <a:latin typeface="Constantia" pitchFamily="18" charset="0"/>
              </a:rPr>
              <a:t>надо заварить </a:t>
            </a:r>
            <a:r>
              <a:rPr lang="ru-RU" sz="2400" b="1" dirty="0">
                <a:latin typeface="Constantia" pitchFamily="18" charset="0"/>
              </a:rPr>
              <a:t>чай из успокоительных трав. Эффект будет тот же, а побочных последствий, вызванных употреблением сладкого, удастся избежать.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8926" y="142852"/>
            <a:ext cx="2786082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141880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1" y="500042"/>
            <a:ext cx="5857916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Употреблять сахар или конфеты решать Вам</a:t>
            </a:r>
          </a:p>
        </p:txBody>
      </p:sp>
      <p:pic>
        <p:nvPicPr>
          <p:cNvPr id="2050" name="Picture 2" descr="http://im6-tub-ru.yandex.net/i?id=289159070-4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357563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im2-tub-ru.yandex.net/i?id=5908318-3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3286125"/>
            <a:ext cx="2286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85918" y="4643446"/>
            <a:ext cx="514353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Будьте здоровы!</a:t>
            </a:r>
          </a:p>
        </p:txBody>
      </p:sp>
    </p:spTree>
    <p:extLst>
      <p:ext uri="{BB962C8B-B14F-4D97-AF65-F5344CB8AC3E}">
        <p14:creationId xmlns:p14="http://schemas.microsoft.com/office/powerpoint/2010/main" val="27273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4"/>
          <p:cNvSpPr txBox="1">
            <a:spLocks noChangeArrowheads="1"/>
          </p:cNvSpPr>
          <p:nvPr/>
        </p:nvSpPr>
        <p:spPr bwMode="auto">
          <a:xfrm>
            <a:off x="571500" y="1643063"/>
            <a:ext cx="774541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339933"/>
                </a:solidFill>
                <a:latin typeface="Constantia" pitchFamily="18" charset="0"/>
              </a:rPr>
              <a:t>Цель исследования:</a:t>
            </a:r>
            <a:endParaRPr lang="ru-RU" sz="4000" dirty="0">
              <a:solidFill>
                <a:srgbClr val="339933"/>
              </a:solidFill>
            </a:endParaRPr>
          </a:p>
          <a:p>
            <a:endParaRPr lang="ru-RU" sz="4000" dirty="0">
              <a:solidFill>
                <a:srgbClr val="FFFF00"/>
              </a:solidFill>
            </a:endParaRPr>
          </a:p>
          <a:p>
            <a:r>
              <a:rPr lang="ru-RU" sz="4000" dirty="0"/>
              <a:t>и</a:t>
            </a:r>
            <a:r>
              <a:rPr lang="ru-RU" sz="4000" dirty="0">
                <a:latin typeface="Constantia" pitchFamily="18" charset="0"/>
              </a:rPr>
              <a:t>зучения влияния сахара и конфет на организм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200834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339933"/>
                </a:solidFill>
              </a:rPr>
              <a:t>  Задачи: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расширить знания о сахаре;</a:t>
            </a:r>
          </a:p>
          <a:p>
            <a:r>
              <a:rPr lang="ru-RU" dirty="0" smtClean="0"/>
              <a:t>познакомить с полезными и вредными продуктами содержащими сахар;</a:t>
            </a:r>
          </a:p>
          <a:p>
            <a:r>
              <a:rPr lang="ru-RU" dirty="0" smtClean="0"/>
              <a:t>развивать умение правильно выбирать сладости.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92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4"/>
          <p:cNvSpPr txBox="1">
            <a:spLocks noChangeArrowheads="1"/>
          </p:cNvSpPr>
          <p:nvPr/>
        </p:nvSpPr>
        <p:spPr bwMode="auto">
          <a:xfrm>
            <a:off x="438518" y="260648"/>
            <a:ext cx="8391525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dirty="0">
                <a:solidFill>
                  <a:srgbClr val="339933"/>
                </a:solidFill>
                <a:latin typeface="Constantia" pitchFamily="18" charset="0"/>
              </a:rPr>
              <a:t>Актуальность:</a:t>
            </a:r>
            <a:endParaRPr lang="ru-RU" sz="4000" dirty="0">
              <a:solidFill>
                <a:srgbClr val="339933"/>
              </a:solidFill>
            </a:endParaRPr>
          </a:p>
          <a:p>
            <a:endParaRPr lang="ru-RU" sz="4000" dirty="0">
              <a:solidFill>
                <a:srgbClr val="FFFF00"/>
              </a:solidFill>
            </a:endParaRPr>
          </a:p>
          <a:p>
            <a:r>
              <a:rPr lang="ru-RU" sz="4000" dirty="0">
                <a:latin typeface="Constantia" pitchFamily="18" charset="0"/>
              </a:rPr>
              <a:t>1.По мнению американских и российских эндокринологов увеличилось количество пациентов с сахарным диабетом.</a:t>
            </a:r>
            <a:endParaRPr lang="ru-RU" sz="4000" dirty="0"/>
          </a:p>
          <a:p>
            <a:endParaRPr lang="ru-RU" sz="4000" dirty="0"/>
          </a:p>
          <a:p>
            <a:r>
              <a:rPr lang="ru-RU" sz="4000" dirty="0">
                <a:latin typeface="Constantia" pitchFamily="18" charset="0"/>
              </a:rPr>
              <a:t>2.В стоматологии – резкое ухудшение состояния ротовой полости у пациентов.</a:t>
            </a:r>
          </a:p>
        </p:txBody>
      </p:sp>
    </p:spTree>
    <p:extLst>
      <p:ext uri="{BB962C8B-B14F-4D97-AF65-F5344CB8AC3E}">
        <p14:creationId xmlns:p14="http://schemas.microsoft.com/office/powerpoint/2010/main" val="150761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000" dirty="0">
                <a:solidFill>
                  <a:srgbClr val="339933"/>
                </a:solidFill>
                <a:latin typeface="Constantia" pitchFamily="18" charset="0"/>
                <a:ea typeface="+mn-ea"/>
                <a:cs typeface="Arial" charset="0"/>
              </a:rPr>
              <a:t>СТАТИСТИКА</a:t>
            </a:r>
            <a:br>
              <a:rPr lang="ru-RU" sz="4000" dirty="0">
                <a:solidFill>
                  <a:srgbClr val="339933"/>
                </a:solidFill>
                <a:latin typeface="Constantia" pitchFamily="18" charset="0"/>
                <a:ea typeface="+mn-ea"/>
                <a:cs typeface="Arial" charset="0"/>
              </a:rPr>
            </a:br>
            <a:endParaRPr lang="ru-RU" dirty="0" smtClean="0">
              <a:solidFill>
                <a:srgbClr val="339933"/>
              </a:solidFill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60052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/>
              <a:t>Заболеваемость</a:t>
            </a:r>
          </a:p>
          <a:p>
            <a:pPr marL="0" indent="0" algn="ctr">
              <a:buNone/>
            </a:pPr>
            <a:r>
              <a:rPr lang="ru-RU" sz="2800" b="1" dirty="0" smtClean="0"/>
              <a:t>диабетом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1994 г .- 110 млн.</a:t>
            </a:r>
          </a:p>
          <a:p>
            <a:pPr marL="0" indent="0">
              <a:buNone/>
            </a:pPr>
            <a:r>
              <a:rPr lang="ru-RU" sz="2800" dirty="0" smtClean="0"/>
              <a:t>2000 г. – 170 млн.</a:t>
            </a:r>
          </a:p>
          <a:p>
            <a:pPr marL="0" indent="0">
              <a:buNone/>
            </a:pPr>
            <a:r>
              <a:rPr lang="ru-RU" sz="2800" dirty="0" smtClean="0"/>
              <a:t>2011 г. – 366 млн.</a:t>
            </a:r>
          </a:p>
          <a:p>
            <a:endParaRPr lang="ru-RU" sz="2800" dirty="0" smtClean="0"/>
          </a:p>
          <a:p>
            <a:pPr marL="0" indent="0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Прогноз</a:t>
            </a:r>
          </a:p>
          <a:p>
            <a:pPr marL="0" indent="0">
              <a:buNone/>
            </a:pPr>
            <a:r>
              <a:rPr lang="ru-RU" sz="2800" dirty="0" smtClean="0"/>
              <a:t>2025 г. – 400 млн.</a:t>
            </a:r>
          </a:p>
          <a:p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788024" y="2492896"/>
            <a:ext cx="36724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Заболевания кариесом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80 – 98 %</a:t>
            </a:r>
          </a:p>
          <a:p>
            <a:r>
              <a:rPr lang="ru-RU" sz="2800" dirty="0" smtClean="0"/>
              <a:t>населения Земли</a:t>
            </a:r>
            <a:endParaRPr lang="ru-RU" sz="2800" dirty="0"/>
          </a:p>
        </p:txBody>
      </p:sp>
      <p:sp>
        <p:nvSpPr>
          <p:cNvPr id="3" name="Крест 2"/>
          <p:cNvSpPr/>
          <p:nvPr/>
        </p:nvSpPr>
        <p:spPr>
          <a:xfrm>
            <a:off x="7092280" y="338352"/>
            <a:ext cx="1368152" cy="1296144"/>
          </a:xfrm>
          <a:prstGeom prst="plus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571480"/>
            <a:ext cx="40696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Анкетирование учащихся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62999576"/>
              </p:ext>
            </p:extLst>
          </p:nvPr>
        </p:nvGraphicFramePr>
        <p:xfrm>
          <a:off x="611560" y="404664"/>
          <a:ext cx="4357717" cy="2714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1536383"/>
              </p:ext>
            </p:extLst>
          </p:nvPr>
        </p:nvGraphicFramePr>
        <p:xfrm>
          <a:off x="4000496" y="3356992"/>
          <a:ext cx="4576762" cy="2910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1191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85720" y="428604"/>
          <a:ext cx="435771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714876" y="1000108"/>
            <a:ext cx="414340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Анкетирование учащихся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69663247"/>
              </p:ext>
            </p:extLst>
          </p:nvPr>
        </p:nvGraphicFramePr>
        <p:xfrm>
          <a:off x="4283968" y="3573016"/>
          <a:ext cx="4502874" cy="278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71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683568" y="357188"/>
            <a:ext cx="574580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Constantia" pitchFamily="18" charset="0"/>
              </a:rPr>
              <a:t>Сахар — это белый кристаллический порошок, вырабатываемый из сахарного </a:t>
            </a:r>
            <a:br>
              <a:rPr lang="ru-RU" sz="2800" b="1" dirty="0">
                <a:solidFill>
                  <a:schemeClr val="tx2"/>
                </a:solidFill>
                <a:latin typeface="Constantia" pitchFamily="18" charset="0"/>
              </a:rPr>
            </a:br>
            <a:r>
              <a:rPr lang="ru-RU" sz="2800" b="1" dirty="0">
                <a:solidFill>
                  <a:schemeClr val="tx2"/>
                </a:solidFill>
                <a:latin typeface="Constantia" pitchFamily="18" charset="0"/>
              </a:rPr>
              <a:t>тростника или сахарной свеклы</a:t>
            </a:r>
            <a:r>
              <a:rPr lang="ru-RU" sz="2800" dirty="0">
                <a:solidFill>
                  <a:schemeClr val="tx2"/>
                </a:solidFill>
                <a:latin typeface="Constantia" pitchFamily="18" charset="0"/>
              </a:rPr>
              <a:t>.</a:t>
            </a:r>
            <a:endParaRPr lang="ru-RU" sz="2800" dirty="0">
              <a:latin typeface="Constantia" pitchFamily="18" charset="0"/>
            </a:endParaRPr>
          </a:p>
        </p:txBody>
      </p:sp>
      <p:pic>
        <p:nvPicPr>
          <p:cNvPr id="26626" name="Picture 13" descr="i?id=314605156-7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192" y="378283"/>
            <a:ext cx="2633662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Sugar_Ca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143250"/>
            <a:ext cx="4357687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%D1%81%D0%B0%D1%85%D0%B0%D1%80%D0%BD%D0%B0%D1%8F-%D1%81%D0%B2%D0%B5%D0%BA%D0%BB%D0%B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3071813"/>
            <a:ext cx="271303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461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азноцвет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разноцветный</Template>
  <TotalTime>230</TotalTime>
  <Words>647</Words>
  <Application>Microsoft Office PowerPoint</Application>
  <PresentationFormat>Экран (4:3)</PresentationFormat>
  <Paragraphs>160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разноцветный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СТАТИСТИКА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dc:description>З.В. Александрова  http://aida.ucoz.ru</dc:description>
  <cp:lastModifiedBy>1</cp:lastModifiedBy>
  <cp:revision>14</cp:revision>
  <dcterms:created xsi:type="dcterms:W3CDTF">2014-04-07T04:42:22Z</dcterms:created>
  <dcterms:modified xsi:type="dcterms:W3CDTF">2017-12-12T10:51:00Z</dcterms:modified>
</cp:coreProperties>
</file>