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4" r:id="rId5"/>
    <p:sldId id="260" r:id="rId6"/>
    <p:sldId id="266" r:id="rId7"/>
    <p:sldId id="267" r:id="rId8"/>
    <p:sldId id="268" r:id="rId9"/>
    <p:sldId id="261" r:id="rId10"/>
    <p:sldId id="290" r:id="rId11"/>
    <p:sldId id="270" r:id="rId12"/>
    <p:sldId id="275" r:id="rId13"/>
    <p:sldId id="276" r:id="rId14"/>
    <p:sldId id="278" r:id="rId15"/>
    <p:sldId id="279" r:id="rId16"/>
    <p:sldId id="271" r:id="rId17"/>
    <p:sldId id="280" r:id="rId18"/>
    <p:sldId id="282" r:id="rId19"/>
    <p:sldId id="284" r:id="rId20"/>
    <p:sldId id="285" r:id="rId21"/>
    <p:sldId id="263" r:id="rId22"/>
    <p:sldId id="287" r:id="rId23"/>
    <p:sldId id="288" r:id="rId24"/>
    <p:sldId id="292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1E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>
        <p:scale>
          <a:sx n="89" d="100"/>
          <a:sy n="89" d="100"/>
        </p:scale>
        <p:origin x="-24" y="1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6A7D9-BD43-4F0C-B2D1-2EF8435369A2}" type="datetimeFigureOut">
              <a:rPr lang="ru-RU" smtClean="0"/>
              <a:t>21.04.2018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EB0E4-DC5B-46D9-8EC3-1BB74280256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4890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6A7D9-BD43-4F0C-B2D1-2EF8435369A2}" type="datetimeFigureOut">
              <a:rPr lang="ru-RU" smtClean="0"/>
              <a:t>21.04.2018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EB0E4-DC5B-46D9-8EC3-1BB74280256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2537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6A7D9-BD43-4F0C-B2D1-2EF8435369A2}" type="datetimeFigureOut">
              <a:rPr lang="ru-RU" smtClean="0"/>
              <a:t>21.04.2018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EB0E4-DC5B-46D9-8EC3-1BB74280256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9741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6A7D9-BD43-4F0C-B2D1-2EF8435369A2}" type="datetimeFigureOut">
              <a:rPr lang="ru-RU" smtClean="0"/>
              <a:t>21.04.2018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EB0E4-DC5B-46D9-8EC3-1BB74280256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6895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6A7D9-BD43-4F0C-B2D1-2EF8435369A2}" type="datetimeFigureOut">
              <a:rPr lang="ru-RU" smtClean="0"/>
              <a:t>21.04.2018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EB0E4-DC5B-46D9-8EC3-1BB74280256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1573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6A7D9-BD43-4F0C-B2D1-2EF8435369A2}" type="datetimeFigureOut">
              <a:rPr lang="ru-RU" smtClean="0"/>
              <a:t>21.04.2018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EB0E4-DC5B-46D9-8EC3-1BB74280256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3468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6A7D9-BD43-4F0C-B2D1-2EF8435369A2}" type="datetimeFigureOut">
              <a:rPr lang="ru-RU" smtClean="0"/>
              <a:t>21.04.2018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EB0E4-DC5B-46D9-8EC3-1BB74280256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94924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6A7D9-BD43-4F0C-B2D1-2EF8435369A2}" type="datetimeFigureOut">
              <a:rPr lang="ru-RU" smtClean="0"/>
              <a:t>21.04.2018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EB0E4-DC5B-46D9-8EC3-1BB74280256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5474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6A7D9-BD43-4F0C-B2D1-2EF8435369A2}" type="datetimeFigureOut">
              <a:rPr lang="ru-RU" smtClean="0"/>
              <a:t>21.04.2018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EB0E4-DC5B-46D9-8EC3-1BB74280256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4782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6A7D9-BD43-4F0C-B2D1-2EF8435369A2}" type="datetimeFigureOut">
              <a:rPr lang="ru-RU" smtClean="0"/>
              <a:t>21.04.2018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EB0E4-DC5B-46D9-8EC3-1BB74280256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5181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6A7D9-BD43-4F0C-B2D1-2EF8435369A2}" type="datetimeFigureOut">
              <a:rPr lang="ru-RU" smtClean="0"/>
              <a:t>21.04.2018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EB0E4-DC5B-46D9-8EC3-1BB74280256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492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8000" t="-6000" r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6A7D9-BD43-4F0C-B2D1-2EF8435369A2}" type="datetimeFigureOut">
              <a:rPr lang="ru-RU" smtClean="0"/>
              <a:t>21.04.2018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DEB0E4-DC5B-46D9-8EC3-1BB74280256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6672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4" Type="http://schemas.microsoft.com/office/2007/relationships/hdphoto" Target="../media/hdphoto2.wdp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08220" y="2686468"/>
            <a:ext cx="9144000" cy="23876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6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191EEF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Методические рекомендации</a:t>
            </a:r>
            <a:br>
              <a:rPr lang="ru-RU" sz="6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191EEF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191EEF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по ведению </a:t>
            </a:r>
            <a:r>
              <a:rPr lang="ru-RU" sz="4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191EEF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191EEF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191EEF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классного журнала</a:t>
            </a: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2835441" y="5462336"/>
            <a:ext cx="8847221" cy="890337"/>
          </a:xfrm>
        </p:spPr>
        <p:txBody>
          <a:bodyPr>
            <a:normAutofit fontScale="92500" lnSpcReduction="20000"/>
          </a:bodyPr>
          <a:lstStyle/>
          <a:p>
            <a:pPr algn="r"/>
            <a:r>
              <a:rPr lang="ru-RU" dirty="0" smtClean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директора по УВР </a:t>
            </a:r>
            <a:r>
              <a:rPr lang="ru-RU" dirty="0" err="1" smtClean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Хаджимурадова</a:t>
            </a:r>
            <a:r>
              <a:rPr lang="ru-RU" dirty="0" smtClean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Бирлант</a:t>
            </a:r>
            <a:r>
              <a:rPr lang="ru-RU" dirty="0" smtClean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Хасухаевна</a:t>
            </a:r>
            <a:r>
              <a:rPr lang="ru-RU" dirty="0" smtClean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МБОУ «СОШ-интернат №10 с. Новые Атаги Шалинского муниципального района» Чеченской Республики</a:t>
            </a:r>
          </a:p>
        </p:txBody>
      </p:sp>
    </p:spTree>
    <p:extLst>
      <p:ext uri="{BB962C8B-B14F-4D97-AF65-F5344CB8AC3E}">
        <p14:creationId xmlns:p14="http://schemas.microsoft.com/office/powerpoint/2010/main" val="1002589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t="-6000" r="-7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44516" y="467437"/>
            <a:ext cx="5285874" cy="1325563"/>
          </a:xfrm>
        </p:spPr>
        <p:txBody>
          <a:bodyPr>
            <a:noAutofit/>
          </a:bodyPr>
          <a:lstStyle/>
          <a:p>
            <a:pPr algn="ctr"/>
            <a:r>
              <a:rPr lang="ru-RU" altLang="ru-RU" sz="6000" b="1" dirty="0" smtClean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Общие положения</a:t>
            </a:r>
            <a:endParaRPr lang="ru-RU" sz="6000" b="1" dirty="0">
              <a:ln w="22225">
                <a:solidFill>
                  <a:srgbClr val="C00000"/>
                </a:solidFill>
                <a:prstDash val="solid"/>
              </a:ln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88747" y="2196417"/>
            <a:ext cx="8384340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sz="3200" b="1" dirty="0">
                <a:ln w="0"/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Классный журнал – нормативно-финансовый </a:t>
            </a:r>
            <a:r>
              <a:rPr lang="ru-RU" altLang="ru-RU" sz="3200" b="1" i="1" dirty="0">
                <a:ln w="0"/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</a:t>
            </a:r>
            <a:r>
              <a:rPr lang="ru-RU" altLang="ru-RU" sz="3200" b="1" dirty="0">
                <a:ln w="0"/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образовательного </a:t>
            </a:r>
            <a:r>
              <a:rPr lang="ru-RU" altLang="ru-RU" sz="3200" b="1" dirty="0" smtClean="0">
                <a:ln w="0"/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</a:t>
            </a:r>
            <a:endParaRPr lang="ru-RU" altLang="ru-RU" sz="3200" b="1" dirty="0">
              <a:ln w="0"/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altLang="ru-RU" sz="2800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905108" y="4196965"/>
            <a:ext cx="815161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sz="3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его страницы оформляются в едином </a:t>
            </a:r>
            <a:r>
              <a:rPr lang="ru-RU" altLang="ru-RU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деловом </a:t>
            </a:r>
            <a:r>
              <a:rPr lang="ru-RU" altLang="ru-RU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стиле</a:t>
            </a:r>
            <a:endParaRPr lang="ru-RU" alt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429090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617" y="544096"/>
            <a:ext cx="10515600" cy="2037822"/>
          </a:xfrm>
        </p:spPr>
        <p:txBody>
          <a:bodyPr>
            <a:normAutofit fontScale="90000"/>
          </a:bodyPr>
          <a:lstStyle/>
          <a:p>
            <a:r>
              <a:rPr lang="ru-RU" alt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образовательном учреждении используются </a:t>
            </a:r>
            <a:r>
              <a:rPr lang="ru-RU" alt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три вида</a:t>
            </a:r>
            <a:r>
              <a:rPr lang="ru-RU" alt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классных журналов: для 1-4 классов, для 5-9 классов, для 10-11 классов.</a:t>
            </a: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949" b="96367" l="2429" r="96714">
                        <a14:foregroundMark x1="41429" y1="46130" x2="67714" y2="448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35" t="3942" r="3524" b="10681"/>
          <a:stretch/>
        </p:blipFill>
        <p:spPr>
          <a:xfrm>
            <a:off x="2959323" y="1889048"/>
            <a:ext cx="5907951" cy="4860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77736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6017" y="1185"/>
            <a:ext cx="10515600" cy="834448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Оформление</a:t>
            </a:r>
            <a:r>
              <a:rPr lang="ru-RU" sz="3200" b="1" dirty="0" smtClean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smtClean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обложки классного журнала</a:t>
            </a:r>
            <a:endParaRPr lang="ru-RU" sz="4000" b="1" dirty="0">
              <a:ln w="22225">
                <a:solidFill>
                  <a:srgbClr val="C00000"/>
                </a:solidFill>
                <a:prstDash val="solid"/>
              </a:ln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6927" y="825500"/>
            <a:ext cx="8075073" cy="59182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79988" y="1753724"/>
            <a:ext cx="317135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Первая строка обложки</a:t>
            </a:r>
            <a:r>
              <a:rPr lang="ru-RU" alt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723879" y="2413456"/>
            <a:ext cx="52159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указывается класс, подписывается его </a:t>
            </a:r>
            <a:r>
              <a:rPr lang="ru-RU" alt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литера </a:t>
            </a:r>
            <a:endParaRPr lang="ru-RU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8214" y="2214231"/>
            <a:ext cx="3893127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Литера пишется без кавычек со строчной (маленькой) буквы  (</a:t>
            </a:r>
            <a:r>
              <a:rPr lang="ru-RU" altLang="ru-RU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4а, 5б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79988" y="3265873"/>
            <a:ext cx="301336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ru-RU" alt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Вторая и третья строки</a:t>
            </a:r>
            <a:r>
              <a:rPr lang="ru-RU" alt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altLang="ru-RU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695923" y="3047711"/>
            <a:ext cx="524387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указывается наименование   образовательного</a:t>
            </a:r>
            <a:endParaRPr lang="ru-RU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957981" y="3681966"/>
            <a:ext cx="474771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ru-RU" alt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 в соответствии с его Уставом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16408" y="4203188"/>
            <a:ext cx="340895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ru-RU" alt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Четвёртая и пятая </a:t>
            </a:r>
            <a:r>
              <a:rPr lang="ru-RU" alt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строка</a:t>
            </a:r>
            <a:r>
              <a:rPr lang="ru-RU" alt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altLang="ru-RU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303830" y="4184556"/>
            <a:ext cx="226100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указывается город </a:t>
            </a:r>
            <a:endParaRPr lang="ru-RU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848321" y="5408981"/>
            <a:ext cx="293907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указывается учебный год</a:t>
            </a:r>
            <a:endParaRPr lang="ru-RU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Прямая со стрелкой 14"/>
          <p:cNvCxnSpPr/>
          <p:nvPr/>
        </p:nvCxnSpPr>
        <p:spPr>
          <a:xfrm>
            <a:off x="3752765" y="2026838"/>
            <a:ext cx="1847935" cy="455158"/>
          </a:xfrm>
          <a:prstGeom prst="straightConnector1">
            <a:avLst/>
          </a:prstGeom>
          <a:ln w="412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3713338" y="3443294"/>
            <a:ext cx="2244643" cy="407949"/>
          </a:xfrm>
          <a:prstGeom prst="straightConnector1">
            <a:avLst/>
          </a:prstGeom>
          <a:ln w="412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V="1">
            <a:off x="3703481" y="3309723"/>
            <a:ext cx="1992442" cy="118609"/>
          </a:xfrm>
          <a:prstGeom prst="straightConnector1">
            <a:avLst/>
          </a:prstGeom>
          <a:ln w="412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3733789" y="4359330"/>
            <a:ext cx="3364843" cy="72824"/>
          </a:xfrm>
          <a:prstGeom prst="straightConnector1">
            <a:avLst/>
          </a:prstGeom>
          <a:ln w="412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3733789" y="4365912"/>
            <a:ext cx="3688419" cy="659732"/>
          </a:xfrm>
          <a:prstGeom prst="straightConnector1">
            <a:avLst/>
          </a:prstGeom>
          <a:ln w="412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7884437" y="4774594"/>
            <a:ext cx="89479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alt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айон </a:t>
            </a:r>
            <a:endParaRPr lang="ru-RU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98109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446" y="0"/>
            <a:ext cx="10515600" cy="2446867"/>
          </a:xfrm>
        </p:spPr>
        <p:txBody>
          <a:bodyPr>
            <a:normAutofit fontScale="90000"/>
          </a:bodyPr>
          <a:lstStyle/>
          <a:p>
            <a:r>
              <a:rPr lang="ru-RU" altLang="ru-RU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заполнении классного журнала необходимо руководствоваться </a:t>
            </a:r>
            <a:r>
              <a:rPr lang="ru-RU" alt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указаниями</a:t>
            </a:r>
            <a:r>
              <a:rPr lang="ru-RU" altLang="ru-RU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 ведению журнала</a:t>
            </a:r>
            <a:r>
              <a:rPr lang="ru-RU" alt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которые размещены на 1 странице.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2" t="63264" r="11079" b="14211"/>
          <a:stretch/>
        </p:blipFill>
        <p:spPr>
          <a:xfrm rot="10800000">
            <a:off x="467689" y="2446867"/>
            <a:ext cx="6686396" cy="242517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8" t="68246" r="6717" b="8245"/>
          <a:stretch/>
        </p:blipFill>
        <p:spPr>
          <a:xfrm rot="10800000">
            <a:off x="2817243" y="3383271"/>
            <a:ext cx="6779253" cy="253041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67" t="65614" r="5646" b="11404"/>
          <a:stretch/>
        </p:blipFill>
        <p:spPr>
          <a:xfrm rot="10800000">
            <a:off x="5364303" y="4545126"/>
            <a:ext cx="6827697" cy="2526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214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8591" y="162801"/>
            <a:ext cx="10515600" cy="1325563"/>
          </a:xfrm>
        </p:spPr>
        <p:txBody>
          <a:bodyPr>
            <a:normAutofit fontScale="90000"/>
          </a:bodyPr>
          <a:lstStyle/>
          <a:p>
            <a:pPr algn="ctr">
              <a:lnSpc>
                <a:spcPct val="110000"/>
              </a:lnSpc>
              <a:defRPr/>
            </a:pPr>
            <a:r>
              <a:rPr lang="ru-RU" b="1" dirty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Оформление оглавления </a:t>
            </a:r>
            <a:r>
              <a:rPr lang="ru-RU" b="1" dirty="0" smtClean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классного </a:t>
            </a:r>
            <a:r>
              <a:rPr lang="ru-RU" b="1" dirty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журнала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48591" y="1488364"/>
            <a:ext cx="60507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главление </a:t>
            </a:r>
            <a:r>
              <a:rPr lang="ru-RU" sz="20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оформляется классным руководителем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50716" y="1853717"/>
            <a:ext cx="1061950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Распределении 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страниц журнала, отведённых на текущий учёт успеваемости и посещаемости обучающихся на год в соответствии с количеством часов, выделенных на каждый предмет в учебном плане школы: 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14033" y="2879783"/>
            <a:ext cx="32269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n w="9525">
                  <a:noFill/>
                  <a:prstDash val="solid"/>
                </a:ln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ln w="9525">
                  <a:noFill/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 час в неделю </a:t>
            </a:r>
            <a:r>
              <a:rPr lang="ru-RU" b="1" dirty="0" smtClean="0">
                <a:ln w="9525">
                  <a:noFill/>
                  <a:prstDash val="solid"/>
                </a:ln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b="1" dirty="0">
                <a:ln w="9525">
                  <a:noFill/>
                  <a:prstDash val="solid"/>
                </a:ln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 </a:t>
            </a:r>
            <a:r>
              <a:rPr lang="ru-RU" b="1" dirty="0" smtClean="0">
                <a:ln w="9525">
                  <a:noFill/>
                  <a:prstDash val="solid"/>
                </a:ln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страницы </a:t>
            </a:r>
            <a:endParaRPr lang="ru-RU" b="1" dirty="0">
              <a:ln w="9525">
                <a:noFill/>
                <a:prstDash val="solid"/>
              </a:ln>
              <a:solidFill>
                <a:schemeClr val="accent5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371741" y="3534835"/>
            <a:ext cx="31692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n w="9525">
                  <a:noFill/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 час в неделю </a:t>
            </a:r>
            <a:r>
              <a:rPr lang="ru-RU" b="1" dirty="0" smtClean="0">
                <a:ln w="9525">
                  <a:noFill/>
                  <a:prstDash val="solid"/>
                </a:ln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b="1" dirty="0">
                <a:ln w="9525">
                  <a:noFill/>
                  <a:prstDash val="solid"/>
                </a:ln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 </a:t>
            </a:r>
            <a:r>
              <a:rPr lang="ru-RU" b="1" dirty="0" smtClean="0">
                <a:ln w="9525">
                  <a:noFill/>
                  <a:prstDash val="solid"/>
                </a:ln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страницы </a:t>
            </a:r>
            <a:endParaRPr lang="ru-RU" b="1" dirty="0">
              <a:ln w="9525">
                <a:noFill/>
                <a:prstDash val="solid"/>
              </a:ln>
              <a:solidFill>
                <a:schemeClr val="accent5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429473" y="4190782"/>
            <a:ext cx="31143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n w="9525">
                  <a:noFill/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 часа в неделю </a:t>
            </a:r>
            <a:r>
              <a:rPr lang="ru-RU" b="1" dirty="0" smtClean="0">
                <a:ln w="9525">
                  <a:noFill/>
                  <a:prstDash val="solid"/>
                </a:ln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b="1" dirty="0">
                <a:ln w="9525">
                  <a:noFill/>
                  <a:prstDash val="solid"/>
                </a:ln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5 </a:t>
            </a:r>
            <a:r>
              <a:rPr lang="ru-RU" b="1" dirty="0" smtClean="0">
                <a:ln w="9525">
                  <a:noFill/>
                  <a:prstDash val="solid"/>
                </a:ln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страниц </a:t>
            </a:r>
            <a:endParaRPr lang="ru-RU" b="1" dirty="0">
              <a:ln w="9525">
                <a:noFill/>
                <a:prstDash val="solid"/>
              </a:ln>
              <a:solidFill>
                <a:schemeClr val="accent5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442296" y="4880282"/>
            <a:ext cx="3088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n w="9525">
                  <a:noFill/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 часа в неделю </a:t>
            </a:r>
            <a:r>
              <a:rPr lang="ru-RU" b="1" dirty="0" smtClean="0">
                <a:ln w="9525">
                  <a:noFill/>
                  <a:prstDash val="solid"/>
                </a:ln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- 6 страниц </a:t>
            </a:r>
            <a:endParaRPr lang="ru-RU" b="1" dirty="0">
              <a:ln w="9525">
                <a:noFill/>
                <a:prstDash val="solid"/>
              </a:ln>
              <a:solidFill>
                <a:schemeClr val="accent5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314033" y="5536622"/>
            <a:ext cx="31667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n w="9525">
                  <a:noFill/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5 часов в неделю </a:t>
            </a:r>
            <a:r>
              <a:rPr lang="ru-RU" b="1" dirty="0" smtClean="0">
                <a:ln w="9525">
                  <a:noFill/>
                  <a:prstDash val="solid"/>
                </a:ln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b="1" dirty="0">
                <a:ln w="9525">
                  <a:noFill/>
                  <a:prstDash val="solid"/>
                </a:ln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8 </a:t>
            </a:r>
            <a:r>
              <a:rPr lang="ru-RU" b="1" dirty="0" smtClean="0">
                <a:ln w="9525">
                  <a:noFill/>
                  <a:prstDash val="solid"/>
                </a:ln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страниц</a:t>
            </a:r>
            <a:endParaRPr lang="ru-RU" b="1" dirty="0">
              <a:ln w="9525">
                <a:noFill/>
                <a:prstDash val="solid"/>
              </a:ln>
              <a:solidFill>
                <a:schemeClr val="accent5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316598" y="6191674"/>
            <a:ext cx="32244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n w="9525">
                  <a:noFill/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6 </a:t>
            </a:r>
            <a:r>
              <a:rPr lang="ru-RU" b="1" dirty="0">
                <a:ln w="9525">
                  <a:noFill/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часов в неделю </a:t>
            </a:r>
            <a:r>
              <a:rPr lang="ru-RU" b="1" dirty="0" smtClean="0">
                <a:ln w="9525">
                  <a:noFill/>
                  <a:prstDash val="solid"/>
                </a:ln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b="1" dirty="0">
                <a:ln w="9525">
                  <a:noFill/>
                  <a:prstDash val="solid"/>
                </a:ln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9 </a:t>
            </a:r>
            <a:r>
              <a:rPr lang="ru-RU" b="1" dirty="0" smtClean="0">
                <a:ln w="9525">
                  <a:noFill/>
                  <a:prstDash val="solid"/>
                </a:ln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страниц </a:t>
            </a:r>
            <a:endParaRPr lang="ru-RU" b="1" dirty="0">
              <a:ln w="9525">
                <a:noFill/>
                <a:prstDash val="solid"/>
              </a:ln>
              <a:solidFill>
                <a:schemeClr val="accent5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4" t="32728" r="10235" b="8181"/>
          <a:stretch/>
        </p:blipFill>
        <p:spPr>
          <a:xfrm rot="10800000">
            <a:off x="5860471" y="2649302"/>
            <a:ext cx="4478482" cy="4208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8257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20436" y="3573511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60000"/>
              </a:spcBef>
            </a:pPr>
            <a:r>
              <a:rPr lang="ru-RU" alt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alt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графе «Иностранный язык» </a:t>
            </a:r>
            <a:r>
              <a:rPr lang="ru-RU" alt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указывается,</a:t>
            </a:r>
            <a:r>
              <a:rPr lang="ru-RU" alt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какой именно</a:t>
            </a:r>
            <a:r>
              <a:rPr lang="ru-RU" alt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язык. Например, «Иностранный язык (английский)».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37309" y="1159242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60000"/>
              </a:spcBef>
            </a:pPr>
            <a:r>
              <a:rPr lang="ru-RU" alt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Наименования предметов в оглавлении пишутся с </a:t>
            </a:r>
            <a:r>
              <a:rPr lang="ru-RU" alt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прописной  (заглавной) буквы</a:t>
            </a:r>
            <a:r>
              <a:rPr lang="ru-RU" alt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напротив каждого предмета указываются страницы, на которых ведётся запись  учителем-предметником.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37309" y="2459905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60000"/>
              </a:spcBef>
            </a:pPr>
            <a:r>
              <a:rPr lang="ru-RU" alt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Наименования предметов пишутся </a:t>
            </a:r>
            <a:r>
              <a:rPr lang="ru-RU" alt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полностью</a:t>
            </a:r>
            <a:r>
              <a:rPr lang="ru-RU" alt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(без сокращений) в соответствии с учебным планом образовательного учреждения.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4" t="6614" r="10235" b="8181"/>
          <a:stretch/>
        </p:blipFill>
        <p:spPr>
          <a:xfrm rot="10800000">
            <a:off x="7107380" y="404865"/>
            <a:ext cx="4478482" cy="6068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9641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0042" y="1305909"/>
            <a:ext cx="54483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Отметка за четверть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(триместр) </a:t>
            </a: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может быть выставлена при общем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(минимальном!) </a:t>
            </a: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количестве отметок в течение месяца: 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786245" y="-14986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4800" b="1" dirty="0" smtClean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Оформление страницы для отметок </a:t>
            </a:r>
            <a:endParaRPr lang="ru-RU" b="1" i="1" dirty="0">
              <a:ln w="22225">
                <a:solidFill>
                  <a:srgbClr val="C00000"/>
                </a:solidFill>
                <a:prstDash val="solid"/>
              </a:ln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0042" y="3203465"/>
            <a:ext cx="426854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 час в неделю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 менее 2 отметок</a:t>
            </a:r>
            <a:endParaRPr lang="ru-RU" sz="2000" b="1" dirty="0">
              <a:solidFill>
                <a:srgbClr val="0070C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50042" y="3852477"/>
            <a:ext cx="439992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 часа в неделю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 менее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отметок</a:t>
            </a:r>
            <a:endParaRPr lang="ru-RU" sz="2000" b="1" dirty="0">
              <a:solidFill>
                <a:srgbClr val="0070C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50042" y="4534940"/>
            <a:ext cx="542552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 более часов в неделю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 менее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6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отметок</a:t>
            </a:r>
            <a:endParaRPr lang="ru-RU" sz="2000" b="1" dirty="0">
              <a:solidFill>
                <a:srgbClr val="0070C0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5" t="5246" r="9510" b="43081"/>
          <a:stretch/>
        </p:blipFill>
        <p:spPr>
          <a:xfrm>
            <a:off x="5801589" y="1101436"/>
            <a:ext cx="6296889" cy="5289626"/>
          </a:xfrm>
          <a:prstGeom prst="rect">
            <a:avLst/>
          </a:prstGeom>
        </p:spPr>
      </p:pic>
      <p:cxnSp>
        <p:nvCxnSpPr>
          <p:cNvPr id="14" name="Прямая соединительная линия 13"/>
          <p:cNvCxnSpPr/>
          <p:nvPr/>
        </p:nvCxnSpPr>
        <p:spPr>
          <a:xfrm flipH="1">
            <a:off x="8645236" y="1305909"/>
            <a:ext cx="41564" cy="508515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flipH="1">
            <a:off x="8818418" y="1305909"/>
            <a:ext cx="41564" cy="508515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52082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18" r="8220" b="69091"/>
          <a:stretch/>
        </p:blipFill>
        <p:spPr>
          <a:xfrm>
            <a:off x="4546576" y="1963489"/>
            <a:ext cx="7554764" cy="382424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39942" y="103895"/>
            <a:ext cx="10329333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altLang="ru-RU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записи должны вестись чётко и аккуратно чернилами</a:t>
            </a:r>
            <a:r>
              <a:rPr lang="ru-RU" altLang="ru-RU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одного цвета</a:t>
            </a:r>
            <a:r>
              <a:rPr lang="ru-RU" alt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sz="2800" dirty="0">
                <a:solidFill>
                  <a:srgbClr val="191EE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синего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alt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фиолетового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черного).</a:t>
            </a:r>
          </a:p>
          <a:p>
            <a:pPr>
              <a:defRPr/>
            </a:pPr>
            <a:endParaRPr lang="ru-RU" altLang="ru-RU" sz="1000" dirty="0">
              <a:cs typeface="Arial" panose="020B0604020202020204" pitchFamily="34" charset="0"/>
            </a:endParaRPr>
          </a:p>
        </p:txBody>
      </p:sp>
      <p:cxnSp>
        <p:nvCxnSpPr>
          <p:cNvPr id="15" name="Прямая со стрелкой 14"/>
          <p:cNvCxnSpPr/>
          <p:nvPr/>
        </p:nvCxnSpPr>
        <p:spPr>
          <a:xfrm flipV="1">
            <a:off x="3857617" y="2463569"/>
            <a:ext cx="3675792" cy="4027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3511925" y="4624892"/>
            <a:ext cx="1330239" cy="9335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176379" y="1794155"/>
            <a:ext cx="4665785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alt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предмета должно быть записано так, как оно формулируется  в учебном плане ОУ,  со строчной (маленькой) буквы, например: </a:t>
            </a:r>
            <a:r>
              <a:rPr lang="ru-RU" altLang="ru-RU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русский язык</a:t>
            </a:r>
            <a:r>
              <a:rPr lang="ru-RU" alt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литература</a:t>
            </a:r>
            <a:endParaRPr lang="ru-RU" alt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129293" y="855493"/>
            <a:ext cx="476981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Месяц и число записываются в соответствии с </a:t>
            </a:r>
            <a:r>
              <a:rPr lang="ru-RU" alt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расписанием</a:t>
            </a:r>
            <a:r>
              <a:rPr lang="ru-RU" alt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уроков, утверждённым директором ОУ</a:t>
            </a:r>
            <a:endParaRPr lang="ru-RU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Прямая со стрелкой 19"/>
          <p:cNvCxnSpPr/>
          <p:nvPr/>
        </p:nvCxnSpPr>
        <p:spPr>
          <a:xfrm flipH="1">
            <a:off x="9341427" y="1871156"/>
            <a:ext cx="443347" cy="75159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176379" y="3522011"/>
            <a:ext cx="473852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списке обучающихся классным руководителем должны быть чётко прописаны в </a:t>
            </a:r>
            <a:r>
              <a:rPr lang="ru-RU" alt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алфавитном</a:t>
            </a:r>
            <a:r>
              <a:rPr lang="ru-RU" alt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порядке фамилии, имена учеников</a:t>
            </a:r>
            <a:endParaRPr lang="ru-RU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20550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14" grpId="0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323491" y="5410621"/>
            <a:ext cx="27576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</a:rPr>
              <a:t>Освобожденные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</a:rPr>
              <a:t>от урока физкультуры не отмечаются.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1" t="4990" r="8336" b="69849"/>
          <a:stretch/>
        </p:blipFill>
        <p:spPr>
          <a:xfrm>
            <a:off x="5596436" y="581890"/>
            <a:ext cx="6455028" cy="25954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7" t="34635" r="7169" b="35637"/>
          <a:stretch/>
        </p:blipFill>
        <p:spPr>
          <a:xfrm>
            <a:off x="5596436" y="3366653"/>
            <a:ext cx="6455028" cy="3046869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 flipV="1">
            <a:off x="9185564" y="2565475"/>
            <a:ext cx="2660072" cy="2186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V="1">
            <a:off x="9185564" y="2748395"/>
            <a:ext cx="2660072" cy="2597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V="1">
            <a:off x="7855528" y="4639015"/>
            <a:ext cx="2660072" cy="2585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flipV="1">
            <a:off x="7855528" y="4830568"/>
            <a:ext cx="2660072" cy="337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Группа 26"/>
          <p:cNvGrpSpPr/>
          <p:nvPr/>
        </p:nvGrpSpPr>
        <p:grpSpPr>
          <a:xfrm>
            <a:off x="9161751" y="1643063"/>
            <a:ext cx="190500" cy="190500"/>
            <a:chOff x="9161751" y="1643063"/>
            <a:chExt cx="190500" cy="190500"/>
          </a:xfrm>
        </p:grpSpPr>
        <p:cxnSp>
          <p:nvCxnSpPr>
            <p:cNvPr id="23" name="Прямая соединительная линия 22"/>
            <p:cNvCxnSpPr/>
            <p:nvPr/>
          </p:nvCxnSpPr>
          <p:spPr>
            <a:xfrm>
              <a:off x="9174740" y="1643063"/>
              <a:ext cx="0" cy="19050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>
              <a:off x="9352251" y="1643063"/>
              <a:ext cx="0" cy="19050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единительная линия 24"/>
            <p:cNvCxnSpPr/>
            <p:nvPr/>
          </p:nvCxnSpPr>
          <p:spPr>
            <a:xfrm rot="5400000">
              <a:off x="9257001" y="1547813"/>
              <a:ext cx="0" cy="19050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/>
            <p:cNvCxnSpPr/>
            <p:nvPr/>
          </p:nvCxnSpPr>
          <p:spPr>
            <a:xfrm rot="5400000">
              <a:off x="9257001" y="1738313"/>
              <a:ext cx="0" cy="19050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Группа 31"/>
          <p:cNvGrpSpPr/>
          <p:nvPr/>
        </p:nvGrpSpPr>
        <p:grpSpPr>
          <a:xfrm>
            <a:off x="10761951" y="1452563"/>
            <a:ext cx="190500" cy="190500"/>
            <a:chOff x="10761951" y="1452563"/>
            <a:chExt cx="190500" cy="190500"/>
          </a:xfrm>
        </p:grpSpPr>
        <p:cxnSp>
          <p:nvCxnSpPr>
            <p:cNvPr id="28" name="Прямая соединительная линия 27"/>
            <p:cNvCxnSpPr/>
            <p:nvPr/>
          </p:nvCxnSpPr>
          <p:spPr>
            <a:xfrm>
              <a:off x="10774940" y="1452563"/>
              <a:ext cx="0" cy="19050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/>
            <p:cNvCxnSpPr/>
            <p:nvPr/>
          </p:nvCxnSpPr>
          <p:spPr>
            <a:xfrm>
              <a:off x="10952451" y="1452563"/>
              <a:ext cx="0" cy="19050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/>
            <p:nvPr/>
          </p:nvCxnSpPr>
          <p:spPr>
            <a:xfrm rot="5400000">
              <a:off x="10857201" y="1357313"/>
              <a:ext cx="0" cy="19050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/>
            <p:cNvCxnSpPr/>
            <p:nvPr/>
          </p:nvCxnSpPr>
          <p:spPr>
            <a:xfrm rot="5400000">
              <a:off x="10857201" y="1547813"/>
              <a:ext cx="0" cy="19050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Группа 32"/>
          <p:cNvGrpSpPr/>
          <p:nvPr/>
        </p:nvGrpSpPr>
        <p:grpSpPr>
          <a:xfrm>
            <a:off x="11130396" y="2005013"/>
            <a:ext cx="190500" cy="190500"/>
            <a:chOff x="10761951" y="1452563"/>
            <a:chExt cx="190500" cy="190500"/>
          </a:xfrm>
        </p:grpSpPr>
        <p:cxnSp>
          <p:nvCxnSpPr>
            <p:cNvPr id="34" name="Прямая соединительная линия 33"/>
            <p:cNvCxnSpPr/>
            <p:nvPr/>
          </p:nvCxnSpPr>
          <p:spPr>
            <a:xfrm>
              <a:off x="10774940" y="1452563"/>
              <a:ext cx="0" cy="19050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единительная линия 34"/>
            <p:cNvCxnSpPr/>
            <p:nvPr/>
          </p:nvCxnSpPr>
          <p:spPr>
            <a:xfrm>
              <a:off x="10952451" y="1452563"/>
              <a:ext cx="0" cy="19050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Прямая соединительная линия 35"/>
            <p:cNvCxnSpPr/>
            <p:nvPr/>
          </p:nvCxnSpPr>
          <p:spPr>
            <a:xfrm rot="5400000">
              <a:off x="10857201" y="1357313"/>
              <a:ext cx="0" cy="19050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Прямая соединительная линия 36"/>
            <p:cNvCxnSpPr/>
            <p:nvPr/>
          </p:nvCxnSpPr>
          <p:spPr>
            <a:xfrm rot="5400000">
              <a:off x="10857201" y="1547813"/>
              <a:ext cx="0" cy="19050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Группа 37"/>
          <p:cNvGrpSpPr/>
          <p:nvPr/>
        </p:nvGrpSpPr>
        <p:grpSpPr>
          <a:xfrm>
            <a:off x="9885651" y="2393976"/>
            <a:ext cx="190500" cy="190500"/>
            <a:chOff x="10761951" y="1452563"/>
            <a:chExt cx="190500" cy="190500"/>
          </a:xfrm>
        </p:grpSpPr>
        <p:cxnSp>
          <p:nvCxnSpPr>
            <p:cNvPr id="39" name="Прямая соединительная линия 38"/>
            <p:cNvCxnSpPr/>
            <p:nvPr/>
          </p:nvCxnSpPr>
          <p:spPr>
            <a:xfrm>
              <a:off x="10774940" y="1452563"/>
              <a:ext cx="0" cy="19050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Прямая соединительная линия 39"/>
            <p:cNvCxnSpPr/>
            <p:nvPr/>
          </p:nvCxnSpPr>
          <p:spPr>
            <a:xfrm>
              <a:off x="10952451" y="1452563"/>
              <a:ext cx="0" cy="19050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Прямая соединительная линия 40"/>
            <p:cNvCxnSpPr/>
            <p:nvPr/>
          </p:nvCxnSpPr>
          <p:spPr>
            <a:xfrm rot="5400000">
              <a:off x="10857201" y="1357313"/>
              <a:ext cx="0" cy="19050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Прямая соединительная линия 41"/>
            <p:cNvCxnSpPr/>
            <p:nvPr/>
          </p:nvCxnSpPr>
          <p:spPr>
            <a:xfrm rot="5400000">
              <a:off x="10857201" y="1547813"/>
              <a:ext cx="0" cy="19050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Группа 42"/>
          <p:cNvGrpSpPr/>
          <p:nvPr/>
        </p:nvGrpSpPr>
        <p:grpSpPr>
          <a:xfrm>
            <a:off x="11462039" y="2000251"/>
            <a:ext cx="190500" cy="190500"/>
            <a:chOff x="10761951" y="1452563"/>
            <a:chExt cx="190500" cy="190500"/>
          </a:xfrm>
        </p:grpSpPr>
        <p:cxnSp>
          <p:nvCxnSpPr>
            <p:cNvPr id="44" name="Прямая соединительная линия 43"/>
            <p:cNvCxnSpPr/>
            <p:nvPr/>
          </p:nvCxnSpPr>
          <p:spPr>
            <a:xfrm>
              <a:off x="10774940" y="1452563"/>
              <a:ext cx="0" cy="19050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Прямая соединительная линия 44"/>
            <p:cNvCxnSpPr/>
            <p:nvPr/>
          </p:nvCxnSpPr>
          <p:spPr>
            <a:xfrm>
              <a:off x="10952451" y="1452563"/>
              <a:ext cx="0" cy="19050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Прямая соединительная линия 45"/>
            <p:cNvCxnSpPr/>
            <p:nvPr/>
          </p:nvCxnSpPr>
          <p:spPr>
            <a:xfrm rot="5400000">
              <a:off x="10857201" y="1357313"/>
              <a:ext cx="0" cy="19050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Прямая соединительная линия 46"/>
            <p:cNvCxnSpPr/>
            <p:nvPr/>
          </p:nvCxnSpPr>
          <p:spPr>
            <a:xfrm rot="5400000">
              <a:off x="10857201" y="1547813"/>
              <a:ext cx="0" cy="19050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Группа 47"/>
          <p:cNvGrpSpPr/>
          <p:nvPr/>
        </p:nvGrpSpPr>
        <p:grpSpPr>
          <a:xfrm>
            <a:off x="10939896" y="2382551"/>
            <a:ext cx="190500" cy="190500"/>
            <a:chOff x="10761951" y="1452563"/>
            <a:chExt cx="190500" cy="190500"/>
          </a:xfrm>
        </p:grpSpPr>
        <p:cxnSp>
          <p:nvCxnSpPr>
            <p:cNvPr id="49" name="Прямая соединительная линия 48"/>
            <p:cNvCxnSpPr/>
            <p:nvPr/>
          </p:nvCxnSpPr>
          <p:spPr>
            <a:xfrm>
              <a:off x="10774940" y="1452563"/>
              <a:ext cx="0" cy="19050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Прямая соединительная линия 49"/>
            <p:cNvCxnSpPr/>
            <p:nvPr/>
          </p:nvCxnSpPr>
          <p:spPr>
            <a:xfrm>
              <a:off x="10952451" y="1452563"/>
              <a:ext cx="0" cy="19050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Прямая соединительная линия 50"/>
            <p:cNvCxnSpPr/>
            <p:nvPr/>
          </p:nvCxnSpPr>
          <p:spPr>
            <a:xfrm rot="5400000">
              <a:off x="10857201" y="1357313"/>
              <a:ext cx="0" cy="19050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Прямая соединительная линия 51"/>
            <p:cNvCxnSpPr/>
            <p:nvPr/>
          </p:nvCxnSpPr>
          <p:spPr>
            <a:xfrm rot="5400000">
              <a:off x="10857201" y="1547813"/>
              <a:ext cx="0" cy="19050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Группа 52"/>
          <p:cNvGrpSpPr/>
          <p:nvPr/>
        </p:nvGrpSpPr>
        <p:grpSpPr>
          <a:xfrm>
            <a:off x="8806730" y="1643063"/>
            <a:ext cx="190500" cy="190500"/>
            <a:chOff x="10761951" y="1452563"/>
            <a:chExt cx="190500" cy="190500"/>
          </a:xfrm>
        </p:grpSpPr>
        <p:cxnSp>
          <p:nvCxnSpPr>
            <p:cNvPr id="54" name="Прямая соединительная линия 53"/>
            <p:cNvCxnSpPr/>
            <p:nvPr/>
          </p:nvCxnSpPr>
          <p:spPr>
            <a:xfrm>
              <a:off x="10774940" y="1452563"/>
              <a:ext cx="0" cy="19050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Прямая соединительная линия 54"/>
            <p:cNvCxnSpPr/>
            <p:nvPr/>
          </p:nvCxnSpPr>
          <p:spPr>
            <a:xfrm>
              <a:off x="10952451" y="1452563"/>
              <a:ext cx="0" cy="19050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Прямая соединительная линия 55"/>
            <p:cNvCxnSpPr/>
            <p:nvPr/>
          </p:nvCxnSpPr>
          <p:spPr>
            <a:xfrm rot="5400000">
              <a:off x="10857201" y="1357313"/>
              <a:ext cx="0" cy="19050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Прямая соединительная линия 56"/>
            <p:cNvCxnSpPr/>
            <p:nvPr/>
          </p:nvCxnSpPr>
          <p:spPr>
            <a:xfrm rot="5400000">
              <a:off x="10857201" y="1547813"/>
              <a:ext cx="0" cy="19050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Группа 57"/>
          <p:cNvGrpSpPr/>
          <p:nvPr/>
        </p:nvGrpSpPr>
        <p:grpSpPr>
          <a:xfrm>
            <a:off x="11310072" y="2743633"/>
            <a:ext cx="190500" cy="190500"/>
            <a:chOff x="10761951" y="1452563"/>
            <a:chExt cx="190500" cy="190500"/>
          </a:xfrm>
        </p:grpSpPr>
        <p:cxnSp>
          <p:nvCxnSpPr>
            <p:cNvPr id="59" name="Прямая соединительная линия 58"/>
            <p:cNvCxnSpPr/>
            <p:nvPr/>
          </p:nvCxnSpPr>
          <p:spPr>
            <a:xfrm>
              <a:off x="10774940" y="1452563"/>
              <a:ext cx="0" cy="19050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Прямая соединительная линия 59"/>
            <p:cNvCxnSpPr/>
            <p:nvPr/>
          </p:nvCxnSpPr>
          <p:spPr>
            <a:xfrm>
              <a:off x="10952451" y="1452563"/>
              <a:ext cx="0" cy="19050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Прямая соединительная линия 60"/>
            <p:cNvCxnSpPr/>
            <p:nvPr/>
          </p:nvCxnSpPr>
          <p:spPr>
            <a:xfrm rot="5400000">
              <a:off x="10857201" y="1357313"/>
              <a:ext cx="0" cy="19050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Прямая соединительная линия 61"/>
            <p:cNvCxnSpPr/>
            <p:nvPr/>
          </p:nvCxnSpPr>
          <p:spPr>
            <a:xfrm rot="5400000">
              <a:off x="10857201" y="1547813"/>
              <a:ext cx="0" cy="19050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Группа 64"/>
          <p:cNvGrpSpPr/>
          <p:nvPr/>
        </p:nvGrpSpPr>
        <p:grpSpPr>
          <a:xfrm>
            <a:off x="10585133" y="2755974"/>
            <a:ext cx="190500" cy="190500"/>
            <a:chOff x="10761951" y="1452563"/>
            <a:chExt cx="190500" cy="190500"/>
          </a:xfrm>
        </p:grpSpPr>
        <p:cxnSp>
          <p:nvCxnSpPr>
            <p:cNvPr id="66" name="Прямая соединительная линия 65"/>
            <p:cNvCxnSpPr/>
            <p:nvPr/>
          </p:nvCxnSpPr>
          <p:spPr>
            <a:xfrm>
              <a:off x="10774940" y="1452563"/>
              <a:ext cx="0" cy="19050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Прямая соединительная линия 66"/>
            <p:cNvCxnSpPr/>
            <p:nvPr/>
          </p:nvCxnSpPr>
          <p:spPr>
            <a:xfrm>
              <a:off x="10952451" y="1452563"/>
              <a:ext cx="0" cy="19050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Прямая соединительная линия 67"/>
            <p:cNvCxnSpPr/>
            <p:nvPr/>
          </p:nvCxnSpPr>
          <p:spPr>
            <a:xfrm rot="5400000">
              <a:off x="10857201" y="1357313"/>
              <a:ext cx="0" cy="19050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Прямая соединительная линия 68"/>
            <p:cNvCxnSpPr/>
            <p:nvPr/>
          </p:nvCxnSpPr>
          <p:spPr>
            <a:xfrm rot="5400000">
              <a:off x="10857201" y="1547813"/>
              <a:ext cx="0" cy="19050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Прямоугольник 9"/>
          <p:cNvSpPr/>
          <p:nvPr/>
        </p:nvSpPr>
        <p:spPr>
          <a:xfrm>
            <a:off x="143974" y="168079"/>
            <a:ext cx="51764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2400" dirty="0">
                <a:solidFill>
                  <a:srgbClr val="FF0000"/>
                </a:solidFill>
                <a:latin typeface="Times New Roman" pitchFamily="18" charset="0"/>
              </a:rPr>
              <a:t>Движение учащихся 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</a:rPr>
              <a:t>фиксирует классный руководитель на основании приказа.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73411" y="3678168"/>
            <a:ext cx="528181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2400" dirty="0">
                <a:solidFill>
                  <a:srgbClr val="FF0000"/>
                </a:solidFill>
                <a:latin typeface="Times New Roman" pitchFamily="18" charset="0"/>
              </a:rPr>
              <a:t>Отсутствующие</a:t>
            </a:r>
            <a:r>
              <a:rPr lang="ru-RU" sz="2400" dirty="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</a:rPr>
              <a:t>на уроке отмечаются учителем – предметником ежедневно (</a:t>
            </a:r>
            <a:r>
              <a:rPr lang="ru-RU" sz="2400" dirty="0" err="1">
                <a:solidFill>
                  <a:srgbClr val="0070C0"/>
                </a:solidFill>
                <a:latin typeface="Times New Roman" pitchFamily="18" charset="0"/>
              </a:rPr>
              <a:t>ежеурочно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</a:rPr>
              <a:t>) буквой «н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</a:rPr>
              <a:t>»,</a:t>
            </a:r>
          </a:p>
          <a:p>
            <a:pPr>
              <a:defRPr/>
            </a:pP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</a:rPr>
              <a:t> 	      буквой «б» – по болезни.</a:t>
            </a:r>
            <a:endParaRPr lang="ru-RU" sz="2400" dirty="0">
              <a:solidFill>
                <a:srgbClr val="0070C0"/>
              </a:solidFill>
              <a:latin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32234" y="1281823"/>
            <a:ext cx="537343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Отметка о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выбытии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делается на соответствующей строке с фамилией выбывшего учащегося следующим </a:t>
            </a:r>
            <a:r>
              <a:rPr lang="ru-RU" altLang="ru-RU" sz="16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образом: </a:t>
            </a:r>
            <a:r>
              <a:rPr lang="ru-RU" alt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выбыл </a:t>
            </a:r>
            <a:r>
              <a:rPr lang="ru-RU" alt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15.02.2015г.</a:t>
            </a:r>
            <a:endParaRPr lang="ru-RU" altLang="ru-RU" sz="16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173411" y="2078185"/>
            <a:ext cx="554157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Font typeface="Wingdings" panose="05000000000000000000" pitchFamily="2" charset="2"/>
              <a:buNone/>
            </a:pPr>
            <a:r>
              <a:rPr lang="ru-RU" altLang="ru-RU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Фамилия, имя учащегося, </a:t>
            </a:r>
            <a:r>
              <a:rPr lang="ru-RU" altLang="ru-RU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поступившего в школу в течение учебного года</a:t>
            </a:r>
            <a:r>
              <a:rPr lang="ru-RU" alt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alt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записывается</a:t>
            </a: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конце списка</a:t>
            </a:r>
            <a:r>
              <a:rPr lang="ru-RU" altLang="ru-RU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соответствующих страницах по предметам с указанием числа и месяца прибытия, </a:t>
            </a:r>
            <a:r>
              <a:rPr lang="ru-RU" altLang="ru-RU" sz="16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например: </a:t>
            </a:r>
            <a:r>
              <a:rPr lang="ru-RU" alt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прибыл 15.02.2015г</a:t>
            </a:r>
            <a:r>
              <a:rPr lang="ru-RU" alt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ru-RU" altLang="ru-RU" sz="16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altLang="ru-RU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следующих страницах фамилия и имя прибывшего вписываются строго </a:t>
            </a:r>
            <a:r>
              <a:rPr lang="ru-RU" altLang="ru-RU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altLang="ru-RU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алфавиту</a:t>
            </a:r>
            <a:r>
              <a:rPr lang="ru-RU" altLang="ru-RU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(без отметки о прибытии).</a:t>
            </a:r>
            <a:endParaRPr lang="ru-RU" altLang="ru-RU" sz="1600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98378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11" grpId="0"/>
      <p:bldP spid="20" grpId="0"/>
      <p:bldP spid="7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6203" y="3150817"/>
            <a:ext cx="6118618" cy="1083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ru-RU" altLang="ru-RU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</a:t>
            </a:r>
            <a:r>
              <a:rPr lang="ru-RU" alt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письменную работу поставлены </a:t>
            </a:r>
            <a:r>
              <a:rPr lang="ru-RU" alt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две отметки</a:t>
            </a:r>
            <a:r>
              <a:rPr lang="ru-RU" alt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то они выставляются рядом в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одну клеточку (не через дробь или запятую)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например:</a:t>
            </a:r>
            <a:r>
              <a:rPr lang="ru-RU" altLang="ru-RU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54</a:t>
            </a:r>
            <a:endParaRPr lang="ru-RU" altLang="ru-RU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28718" y="5145378"/>
            <a:ext cx="897659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2000" dirty="0">
                <a:solidFill>
                  <a:srgbClr val="FF0000"/>
                </a:solidFill>
                <a:latin typeface="Times New Roman" pitchFamily="18" charset="0"/>
              </a:rPr>
              <a:t>Недопустимо </a:t>
            </a:r>
            <a:r>
              <a:rPr lang="ru-RU" sz="2000" dirty="0">
                <a:solidFill>
                  <a:srgbClr val="0070C0"/>
                </a:solidFill>
                <a:latin typeface="Times New Roman" pitchFamily="18" charset="0"/>
              </a:rPr>
              <a:t>формальное накопление отметок.</a:t>
            </a:r>
          </a:p>
          <a:p>
            <a:pPr algn="just">
              <a:defRPr/>
            </a:pPr>
            <a:r>
              <a:rPr lang="ru-RU" sz="2000" dirty="0">
                <a:solidFill>
                  <a:srgbClr val="0070C0"/>
                </a:solidFill>
                <a:latin typeface="Times New Roman" pitchFamily="18" charset="0"/>
              </a:rPr>
              <a:t>Итоговая отметка не может быть простым арифметическим данным по текущей проверке. Она выставляется с учетом фактического уровня подготовки, достигнутого учеником к концу определенного периода.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56203" y="556011"/>
            <a:ext cx="603549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ru-RU" alt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проведён </a:t>
            </a:r>
            <a:r>
              <a:rPr lang="ru-RU" alt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контрольный урок</a:t>
            </a:r>
            <a:r>
              <a:rPr lang="ru-RU" alt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(контрольное тестирование, зачёт; практические, лабораторные работы; контрольные диктанты, сочинения, изложения), то отметки обязательно выставляются всем учащимся  в колонке, соответствующей </a:t>
            </a:r>
            <a:r>
              <a:rPr lang="ru-RU" alt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дате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проведения.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62" r="8221" b="69091"/>
          <a:stretch/>
        </p:blipFill>
        <p:spPr>
          <a:xfrm>
            <a:off x="6816436" y="139397"/>
            <a:ext cx="4821381" cy="4703649"/>
          </a:xfrm>
          <a:prstGeom prst="rect">
            <a:avLst/>
          </a:prstGeom>
        </p:spPr>
      </p:pic>
      <p:cxnSp>
        <p:nvCxnSpPr>
          <p:cNvPr id="9" name="Прямая соединительная линия 8"/>
          <p:cNvCxnSpPr/>
          <p:nvPr/>
        </p:nvCxnSpPr>
        <p:spPr>
          <a:xfrm flipH="1">
            <a:off x="7876309" y="1236240"/>
            <a:ext cx="10391" cy="360680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H="1">
            <a:off x="8132721" y="1236240"/>
            <a:ext cx="10391" cy="360680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H="1">
            <a:off x="10418618" y="1236241"/>
            <a:ext cx="10391" cy="360680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H="1">
            <a:off x="10685421" y="1236240"/>
            <a:ext cx="10391" cy="360680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14711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8591" y="-15379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Страница для записи</a:t>
            </a:r>
            <a:r>
              <a:rPr lang="ru-RU" sz="2800" b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пройденного  на уроке и домашнего задания</a:t>
            </a:r>
            <a:endParaRPr lang="ru-RU" sz="2800" b="1" dirty="0">
              <a:ln>
                <a:solidFill>
                  <a:srgbClr val="C00000"/>
                </a:solidFill>
              </a:ln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889615" y="5912627"/>
            <a:ext cx="5654186" cy="881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5000"/>
              </a:lnSpc>
              <a:spcBef>
                <a:spcPct val="30000"/>
              </a:spcBef>
            </a:pPr>
            <a:r>
              <a:rPr lang="ru-RU" alt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Даты</a:t>
            </a:r>
            <a:r>
              <a:rPr lang="ru-RU" alt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проставленные на левой странице разворота журнала, должны строго соответствовать </a:t>
            </a:r>
            <a:r>
              <a:rPr lang="ru-RU" alt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датам</a:t>
            </a:r>
            <a:r>
              <a:rPr lang="ru-RU" alt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проставленным на правой странице разворота журнала.</a:t>
            </a:r>
            <a:endParaRPr lang="ru-RU" altLang="ru-RU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1" t="6364" r="2418" b="50909"/>
          <a:stretch/>
        </p:blipFill>
        <p:spPr>
          <a:xfrm>
            <a:off x="5507943" y="1397855"/>
            <a:ext cx="6497020" cy="434161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83210" y="1152743"/>
            <a:ext cx="55471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Фамилия, имя, отчество учителя записываются </a:t>
            </a:r>
            <a:r>
              <a:rPr lang="ru-RU" alt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полностью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83211" y="1912115"/>
            <a:ext cx="5324733" cy="881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5000"/>
              </a:lnSpc>
              <a:spcBef>
                <a:spcPct val="30000"/>
              </a:spcBef>
            </a:pPr>
            <a:r>
              <a:rPr lang="ru-RU" alt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ведении одного предмета </a:t>
            </a:r>
            <a:r>
              <a:rPr lang="ru-RU" alt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двумя учителями </a:t>
            </a:r>
            <a:r>
              <a:rPr lang="ru-RU" altLang="ru-RU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(физическая культура, технология, иностранный язык)  </a:t>
            </a:r>
            <a:r>
              <a:rPr lang="ru-RU" alt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записываются  фамилии всех учителей.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83210" y="2938101"/>
            <a:ext cx="5324733" cy="9110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5000"/>
              </a:lnSpc>
              <a:spcBef>
                <a:spcPct val="30000"/>
              </a:spcBef>
            </a:pPr>
            <a:r>
              <a:rPr lang="ru-RU" alt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Число и месяц записываются </a:t>
            </a:r>
            <a:r>
              <a:rPr lang="ru-RU" alt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арабскими цифрами</a:t>
            </a:r>
            <a:r>
              <a:rPr lang="ru-RU" alt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расписанием  уроков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например: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05.07.</a:t>
            </a:r>
            <a:endParaRPr lang="ru-RU" alt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83211" y="4022281"/>
            <a:ext cx="5324733" cy="11449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5000"/>
              </a:lnSpc>
              <a:spcBef>
                <a:spcPct val="30000"/>
              </a:spcBef>
            </a:pPr>
            <a:r>
              <a:rPr lang="ru-RU" alt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графе «Что пройдено на уроке» записываются темы уроков в соответствии </a:t>
            </a:r>
            <a:r>
              <a:rPr lang="ru-RU" alt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 рабочей программой</a:t>
            </a:r>
            <a:r>
              <a:rPr lang="ru-RU" alt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(календарно-тематическим планированием).</a:t>
            </a:r>
          </a:p>
        </p:txBody>
      </p:sp>
      <p:sp>
        <p:nvSpPr>
          <p:cNvPr id="10" name="Двойные фигурные скобки 9"/>
          <p:cNvSpPr/>
          <p:nvPr/>
        </p:nvSpPr>
        <p:spPr>
          <a:xfrm>
            <a:off x="5539116" y="2513434"/>
            <a:ext cx="581129" cy="874001"/>
          </a:xfrm>
          <a:prstGeom prst="bracePair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4966855" y="1397855"/>
            <a:ext cx="3543300" cy="22312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8627633" y="1620982"/>
            <a:ext cx="3270325" cy="17809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иМамахмадоваммм</a:t>
            </a:r>
            <a:endParaRPr lang="ru-RU" dirty="0"/>
          </a:p>
        </p:txBody>
      </p:sp>
      <p:cxnSp>
        <p:nvCxnSpPr>
          <p:cNvPr id="15" name="Прямая со стрелкой 14"/>
          <p:cNvCxnSpPr/>
          <p:nvPr/>
        </p:nvCxnSpPr>
        <p:spPr>
          <a:xfrm flipV="1">
            <a:off x="5133109" y="3148445"/>
            <a:ext cx="374834" cy="23899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V="1">
            <a:off x="4810991" y="4077470"/>
            <a:ext cx="1589809" cy="41708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39" t="7232" r="37173" b="89012"/>
          <a:stretch/>
        </p:blipFill>
        <p:spPr>
          <a:xfrm>
            <a:off x="8120567" y="5912627"/>
            <a:ext cx="779175" cy="824126"/>
          </a:xfrm>
          <a:prstGeom prst="rect">
            <a:avLst/>
          </a:prstGeom>
        </p:spPr>
      </p:pic>
      <p:sp>
        <p:nvSpPr>
          <p:cNvPr id="20" name="Двойные фигурные скобки 19"/>
          <p:cNvSpPr/>
          <p:nvPr/>
        </p:nvSpPr>
        <p:spPr>
          <a:xfrm>
            <a:off x="5539116" y="4373431"/>
            <a:ext cx="612302" cy="694405"/>
          </a:xfrm>
          <a:prstGeom prst="bracePair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1" name="Прямая со стрелкой 20"/>
          <p:cNvCxnSpPr/>
          <p:nvPr/>
        </p:nvCxnSpPr>
        <p:spPr>
          <a:xfrm flipV="1">
            <a:off x="4945692" y="4914900"/>
            <a:ext cx="562250" cy="99315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flipV="1">
            <a:off x="7138555" y="6264943"/>
            <a:ext cx="1065139" cy="5974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04575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7" grpId="0"/>
      <p:bldP spid="8" grpId="0"/>
      <p:bldP spid="9" grpId="0"/>
      <p:bldP spid="10" grpId="0" animBg="1"/>
      <p:bldP spid="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890" y="739198"/>
            <a:ext cx="10622974" cy="1744229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проведении контрольных, лабораторных, практических работ необходимо указывать </a:t>
            </a:r>
            <a:r>
              <a:rPr lang="ru-RU" alt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тему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работы.</a:t>
            </a:r>
            <a:endParaRPr lang="ru-RU" altLang="ru-RU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2942506"/>
              </p:ext>
            </p:extLst>
          </p:nvPr>
        </p:nvGraphicFramePr>
        <p:xfrm>
          <a:off x="1773382" y="2784107"/>
          <a:ext cx="9459190" cy="283464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871133"/>
                <a:gridCol w="4190230"/>
                <a:gridCol w="3397827"/>
              </a:tblGrid>
              <a:tr h="76381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28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и месяц</a:t>
                      </a:r>
                      <a:endParaRPr kumimoji="0" lang="ru-RU" alt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28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Что пройдено на уроке</a:t>
                      </a:r>
                      <a:endParaRPr kumimoji="0" lang="ru-RU" alt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28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Домашнее задание</a:t>
                      </a:r>
                      <a:endParaRPr kumimoji="0" lang="ru-RU" alt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35220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06.02</a:t>
                      </a:r>
                      <a:endParaRPr lang="ru-RU" sz="28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28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Контрольная работа «Взаимодействие тел».</a:t>
                      </a:r>
                      <a:endParaRPr kumimoji="0" lang="ru-RU" altLang="ru-RU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28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 для дополнительного чтения, § 20</a:t>
                      </a:r>
                      <a:endParaRPr kumimoji="0" lang="ru-RU" altLang="ru-RU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35220">
                <a:tc>
                  <a:txBody>
                    <a:bodyPr/>
                    <a:lstStyle/>
                    <a:p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16167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6783" y="19050"/>
            <a:ext cx="10515600" cy="3834246"/>
          </a:xfrm>
        </p:spPr>
        <p:txBody>
          <a:bodyPr>
            <a:normAutofit fontScale="90000"/>
          </a:bodyPr>
          <a:lstStyle/>
          <a:p>
            <a:r>
              <a:rPr lang="ru-RU" alt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 столбце </a:t>
            </a:r>
            <a:r>
              <a:rPr lang="ru-RU" alt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«Домашнее задание» </a:t>
            </a:r>
            <a:r>
              <a:rPr lang="ru-RU" alt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записи должны вестись чётко и аккуратно: необходимо указать </a:t>
            </a:r>
            <a:r>
              <a:rPr lang="ru-RU" alt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параграф, номер задания, форму</a:t>
            </a:r>
            <a:r>
              <a:rPr lang="ru-RU" alt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домашнего задания, например: составление плана, таблицы; пересказ, ответы на вопросы, наизусть и т.д</a:t>
            </a:r>
            <a:r>
              <a:rPr lang="ru-RU" alt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  <a:endParaRPr lang="ru-RU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5031681"/>
              </p:ext>
            </p:extLst>
          </p:nvPr>
        </p:nvGraphicFramePr>
        <p:xfrm>
          <a:off x="2333528" y="4028210"/>
          <a:ext cx="8127999" cy="2232942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439333"/>
                <a:gridCol w="3979333"/>
                <a:gridCol w="2709333"/>
              </a:tblGrid>
              <a:tr h="37366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и месяц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Что пройдено на уроке</a:t>
                      </a:r>
                    </a:p>
                    <a:p>
                      <a:pPr algn="ctr"/>
                      <a:endParaRPr lang="ru-RU" dirty="0" smtClean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Домашнее задание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3662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06.02</a:t>
                      </a:r>
                      <a:endParaRPr lang="ru-RU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Контрольная работа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«Взаимодействие тел».</a:t>
                      </a:r>
                      <a:endParaRPr kumimoji="0" lang="ru-RU" altLang="ru-RU" sz="18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 для дополнительного чтения, </a:t>
                      </a:r>
                      <a:r>
                        <a:rPr kumimoji="0" lang="ru-RU" alt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§ 20</a:t>
                      </a:r>
                      <a:endParaRPr kumimoji="0" lang="ru-RU" altLang="ru-RU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3662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12.02</a:t>
                      </a:r>
                      <a:endParaRPr lang="ru-RU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Давление. Единицы давления.</a:t>
                      </a:r>
                      <a:endParaRPr kumimoji="0" lang="ru-RU" altLang="ru-RU" sz="18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8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§ 33, упр. 12 (№ 1).</a:t>
                      </a:r>
                      <a:endParaRPr kumimoji="0" lang="ru-RU" altLang="ru-RU" sz="18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945683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b="1" dirty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домашнего </a:t>
            </a:r>
            <a:r>
              <a:rPr lang="ru-RU" sz="5400" b="1" dirty="0" smtClean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задания</a:t>
            </a:r>
            <a:endParaRPr lang="ru-RU" sz="5400" b="1" dirty="0">
              <a:ln w="22225">
                <a:solidFill>
                  <a:srgbClr val="C00000"/>
                </a:solidFill>
                <a:prstDash val="solid"/>
              </a:ln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715491" y="4772157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Font typeface="Wingdings" panose="05000000000000000000" pitchFamily="2" charset="2"/>
              <a:buNone/>
            </a:pPr>
            <a:r>
              <a:rPr lang="ru-RU" altLang="ru-RU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5-6 классы </a:t>
            </a:r>
            <a:r>
              <a:rPr lang="ru-RU" alt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до 2,5 часов; </a:t>
            </a:r>
          </a:p>
          <a:p>
            <a:pPr algn="ctr">
              <a:buFont typeface="Wingdings" panose="05000000000000000000" pitchFamily="2" charset="2"/>
              <a:buNone/>
            </a:pPr>
            <a:r>
              <a:rPr lang="ru-RU" altLang="ru-RU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7-8 </a:t>
            </a:r>
            <a:r>
              <a:rPr lang="ru-RU" alt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классы </a:t>
            </a:r>
            <a:r>
              <a:rPr lang="ru-RU" alt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до 3 часов; </a:t>
            </a:r>
          </a:p>
          <a:p>
            <a:pPr algn="ctr">
              <a:buFont typeface="Wingdings" panose="05000000000000000000" pitchFamily="2" charset="2"/>
              <a:buNone/>
            </a:pPr>
            <a:r>
              <a:rPr lang="ru-RU" altLang="ru-RU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9-11 </a:t>
            </a:r>
            <a:r>
              <a:rPr lang="ru-RU" alt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классы </a:t>
            </a:r>
            <a:r>
              <a:rPr lang="ru-RU" alt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до 4 </a:t>
            </a:r>
            <a:r>
              <a:rPr lang="ru-RU" alt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часов</a:t>
            </a:r>
            <a:endParaRPr lang="ru-RU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27513" y="1777220"/>
            <a:ext cx="81153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Объем и степень сложности задания</a:t>
            </a:r>
            <a:r>
              <a:rPr lang="ru-RU" alt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обучающегося на каждый учебный день должны соответствовать  требованиям </a:t>
            </a:r>
            <a:r>
              <a:rPr lang="ru-RU" alt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СанПиН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данной возрастной группы: 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625436" y="3194834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Font typeface="Wingdings" panose="05000000000000000000" pitchFamily="2" charset="2"/>
              <a:buNone/>
            </a:pPr>
            <a:r>
              <a:rPr lang="ru-RU" alt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классы (со второго полугодия)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до 1 часа;</a:t>
            </a:r>
          </a:p>
          <a:p>
            <a:pPr algn="ctr">
              <a:buFont typeface="Wingdings" panose="05000000000000000000" pitchFamily="2" charset="2"/>
              <a:buNone/>
            </a:pPr>
            <a:r>
              <a:rPr lang="ru-RU" altLang="ru-RU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alt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классы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до 1,5 часов;</a:t>
            </a:r>
          </a:p>
          <a:p>
            <a:pPr algn="ctr">
              <a:buFont typeface="Wingdings" panose="05000000000000000000" pitchFamily="2" charset="2"/>
              <a:buNone/>
            </a:pPr>
            <a:r>
              <a:rPr lang="ru-RU" altLang="ru-RU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alt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- 4 классы </a:t>
            </a:r>
            <a:r>
              <a:rPr lang="ru-RU" alt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до 2 часов;</a:t>
            </a:r>
            <a:endParaRPr lang="ru-RU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2134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b="1" dirty="0" smtClean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Исправления</a:t>
            </a:r>
            <a:endParaRPr lang="ru-RU" sz="5400" b="1" dirty="0">
              <a:ln w="22225">
                <a:solidFill>
                  <a:srgbClr val="C00000"/>
                </a:solidFill>
                <a:prstDash val="solid"/>
              </a:ln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414415" y="4730391"/>
            <a:ext cx="7230328" cy="17173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90600" lvl="1" indent="-544513">
              <a:lnSpc>
                <a:spcPct val="110000"/>
              </a:lnSpc>
              <a:spcBef>
                <a:spcPts val="600"/>
              </a:spcBef>
              <a:buClr>
                <a:srgbClr val="FF3300"/>
              </a:buClr>
              <a:buSzPct val="120000"/>
              <a:buFont typeface="Wingdings" panose="05000000000000000000" pitchFamily="2" charset="2"/>
              <a:buChar char="ü"/>
            </a:pPr>
            <a:r>
              <a:rPr lang="ru-RU" altLang="ru-RU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сделать запись на этой странице (внизу), например: </a:t>
            </a:r>
            <a:r>
              <a:rPr lang="ru-RU" altLang="ru-RU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Отметка Ахмедову Ахмеду за 09.12 исправлена на «4» (хорошо)</a:t>
            </a:r>
            <a:r>
              <a:rPr lang="ru-RU" altLang="ru-RU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alt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поставить подпись.</a:t>
            </a:r>
            <a:endParaRPr lang="ru-RU" altLang="ru-RU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414415" y="1690688"/>
            <a:ext cx="7720383" cy="6340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</a:pPr>
            <a:r>
              <a:rPr lang="ru-RU" alt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Исправления</a:t>
            </a:r>
            <a:r>
              <a:rPr lang="ru-RU" alt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делаются в исключительных </a:t>
            </a:r>
            <a:r>
              <a:rPr lang="ru-RU" alt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случаях!!!</a:t>
            </a:r>
            <a:endParaRPr lang="ru-RU" alt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44040" y="2454690"/>
            <a:ext cx="6605155" cy="875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ru-RU" alt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выставления ошибочной </a:t>
            </a:r>
            <a:r>
              <a:rPr lang="ru-RU" altLang="ru-RU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отметки </a:t>
            </a:r>
            <a:r>
              <a:rPr lang="ru-RU" alt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</a:t>
            </a:r>
            <a:r>
              <a:rPr lang="ru-RU" alt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414415" y="3522381"/>
            <a:ext cx="7230328" cy="90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90600" lvl="1" indent="-533400">
              <a:lnSpc>
                <a:spcPct val="110000"/>
              </a:lnSpc>
              <a:spcBef>
                <a:spcPts val="600"/>
              </a:spcBef>
              <a:buClr>
                <a:srgbClr val="FF3300"/>
              </a:buClr>
              <a:buSzPct val="120000"/>
              <a:buFont typeface="Wingdings" panose="05000000000000000000" pitchFamily="2" charset="2"/>
              <a:buChar char="ü"/>
            </a:pPr>
            <a:r>
              <a:rPr lang="ru-RU" alt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зачеркнуть предыдущую отметку и рядом поставить новую;</a:t>
            </a:r>
          </a:p>
        </p:txBody>
      </p:sp>
    </p:spTree>
    <p:extLst>
      <p:ext uri="{BB962C8B-B14F-4D97-AF65-F5344CB8AC3E}">
        <p14:creationId xmlns:p14="http://schemas.microsoft.com/office/powerpoint/2010/main" val="287279149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24158" y="1923505"/>
            <a:ext cx="492072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alt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Замена уроков должна осуществляться, как правило, учителем той же специальности. В этом случае учитель обязан записать тему занятия в графе того урока, который он заменял. Справа делается запись </a:t>
            </a:r>
            <a:r>
              <a:rPr lang="ru-RU" altLang="ru-RU" sz="2000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замена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подпись учителя, осуществившего замену.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885597" y="1923505"/>
            <a:ext cx="559883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alt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в силу объективных причин замена осуществляется путем проведения урока по другому предмету, то учитель записывает тему урока на своей странице.                                                                                            Справа делает запись </a:t>
            </a:r>
            <a:r>
              <a:rPr lang="ru-RU" altLang="ru-RU" sz="2000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замена урока музыки</a:t>
            </a:r>
            <a:r>
              <a:rPr lang="ru-RU" altLang="ru-RU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подпись учителя, осуществившего замену</a:t>
            </a:r>
            <a:endParaRPr lang="ru-RU"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2479963"/>
              </p:ext>
            </p:extLst>
          </p:nvPr>
        </p:nvGraphicFramePr>
        <p:xfrm>
          <a:off x="2635993" y="4403091"/>
          <a:ext cx="7777163" cy="1490858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1357313"/>
                <a:gridCol w="3827462"/>
                <a:gridCol w="2592388"/>
              </a:tblGrid>
              <a:tr h="7454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и месяц</a:t>
                      </a:r>
                      <a:endParaRPr kumimoji="0" lang="ru-RU" alt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Что пройдено на уроке</a:t>
                      </a:r>
                      <a:endParaRPr kumimoji="0" lang="ru-RU" alt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Домашнее задание</a:t>
                      </a:r>
                      <a:endParaRPr kumimoji="0" lang="ru-RU" alt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/>
                </a:tc>
              </a:tr>
              <a:tr h="7454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13.10</a:t>
                      </a:r>
                      <a:endParaRPr kumimoji="0" lang="ru-RU" altLang="ru-RU" sz="16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Искусство Древнего Египта.</a:t>
                      </a:r>
                      <a:endParaRPr kumimoji="0" lang="ru-RU" altLang="ru-RU" sz="16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§ 12     Замена.              Подпись</a:t>
                      </a:r>
                      <a:endParaRPr kumimoji="0" lang="ru-RU" altLang="ru-RU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8000" b="1" dirty="0" smtClean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Замена</a:t>
            </a:r>
            <a:endParaRPr lang="ru-RU" sz="8000" b="1" dirty="0">
              <a:ln w="22225">
                <a:solidFill>
                  <a:srgbClr val="C00000"/>
                </a:solidFill>
                <a:prstDash val="solid"/>
              </a:ln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62308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9514" y="-115057"/>
            <a:ext cx="10892971" cy="1325563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«Общие сведения </a:t>
            </a:r>
            <a:r>
              <a:rPr lang="ru-RU" b="1" dirty="0" smtClean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обучающихся</a:t>
            </a:r>
            <a:r>
              <a:rPr lang="ru-RU" b="1" dirty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2400" b="1" dirty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b="1" dirty="0">
              <a:ln w="22225">
                <a:solidFill>
                  <a:srgbClr val="C00000"/>
                </a:solidFill>
                <a:prstDash val="solid"/>
              </a:ln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10029" y="4299857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altLang="ru-RU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Графа </a:t>
            </a:r>
            <a:r>
              <a:rPr lang="ru-RU" alt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«Домашний адрес и телефоны» заполняется согласно месту </a:t>
            </a:r>
            <a:r>
              <a:rPr lang="ru-RU" alt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фактического проживания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047999" y="856563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(оформляется классным руководителем на основании сведений, полученных от учащихся и родителей)</a:t>
            </a:r>
            <a:endParaRPr lang="ru-RU"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4" t="1837" r="8958" b="69186"/>
          <a:stretch/>
        </p:blipFill>
        <p:spPr>
          <a:xfrm>
            <a:off x="6638740" y="1601255"/>
            <a:ext cx="5335545" cy="249112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10029" y="1801310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alt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Номера </a:t>
            </a:r>
            <a:r>
              <a:rPr lang="ru-RU" alt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личных дел</a:t>
            </a:r>
            <a:r>
              <a:rPr lang="ru-RU" alt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сверяются у делопроизводителя и записываются в соответствующую колонку.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10029" y="2693390"/>
            <a:ext cx="6096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alt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Фамилия, имя, отчество, дата рождения  учащегося заполняются на основании </a:t>
            </a:r>
            <a:r>
              <a:rPr lang="ru-RU" alt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документов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(свидетельство о рождении или паспорт).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" t="5505" r="-437" b="65289"/>
          <a:stretch/>
        </p:blipFill>
        <p:spPr>
          <a:xfrm>
            <a:off x="6531041" y="4299857"/>
            <a:ext cx="5550941" cy="2231571"/>
          </a:xfrm>
          <a:prstGeom prst="rect">
            <a:avLst/>
          </a:prstGeom>
        </p:spPr>
      </p:pic>
      <p:cxnSp>
        <p:nvCxnSpPr>
          <p:cNvPr id="9" name="Прямая со стрелкой 8"/>
          <p:cNvCxnSpPr/>
          <p:nvPr/>
        </p:nvCxnSpPr>
        <p:spPr>
          <a:xfrm>
            <a:off x="5497286" y="4683187"/>
            <a:ext cx="4169228" cy="204499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V="1">
            <a:off x="5137283" y="2892526"/>
            <a:ext cx="2444617" cy="386305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5503661" y="2370508"/>
            <a:ext cx="1465550" cy="202825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9412941" y="5120638"/>
            <a:ext cx="2022438" cy="1410789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2449" y="5123315"/>
            <a:ext cx="2024062" cy="1408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65893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549400" y="386274"/>
            <a:ext cx="92329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200" b="1" dirty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Сводная ведомость учёта успеваемости  учащихся</a:t>
            </a:r>
            <a:r>
              <a:rPr lang="ru-RU" sz="3200" b="1" dirty="0" smtClean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3200" b="1" dirty="0">
              <a:ln w="22225">
                <a:solidFill>
                  <a:srgbClr val="C00000"/>
                </a:solidFill>
                <a:prstDash val="solid"/>
              </a:ln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485748" y="1442124"/>
            <a:ext cx="55658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(оформляется классным руководителем)</a:t>
            </a:r>
            <a:endParaRPr lang="ru-RU" sz="2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2177451"/>
            <a:ext cx="664845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ru-RU" alt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ученик прибыл, то в  графе «Фамилия и имя обучающегося» делается запись: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990622" y="2883620"/>
            <a:ext cx="49065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1200"/>
              </a:spcBef>
            </a:pPr>
            <a:r>
              <a:rPr lang="ru-RU" alt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прибыл 10.09.2014г., приказ № от «___» 2014г.</a:t>
            </a:r>
            <a:endParaRPr lang="ru-RU" altLang="ru-RU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4863" y="3535665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ru-RU" alt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ученик выбыл, то в графе «Фамилия и имя обучающегося» делается запись :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74562" y="4287843"/>
            <a:ext cx="53074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1200"/>
              </a:spcBef>
            </a:pPr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выбыл 10.09.2014г., приказ № от «___» 2014г.</a:t>
            </a:r>
            <a:endParaRPr lang="ru-RU" altLang="ru-RU" sz="20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2" r="8803" b="47898"/>
          <a:stretch/>
        </p:blipFill>
        <p:spPr>
          <a:xfrm>
            <a:off x="6320863" y="1903789"/>
            <a:ext cx="5751867" cy="4865311"/>
          </a:xfrm>
          <a:prstGeom prst="rect">
            <a:avLst/>
          </a:prstGeom>
        </p:spPr>
      </p:pic>
      <p:cxnSp>
        <p:nvCxnSpPr>
          <p:cNvPr id="13" name="Прямая соединительная линия 12"/>
          <p:cNvCxnSpPr/>
          <p:nvPr/>
        </p:nvCxnSpPr>
        <p:spPr>
          <a:xfrm flipH="1">
            <a:off x="6572252" y="2438400"/>
            <a:ext cx="7787" cy="43307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flipH="1">
            <a:off x="8335738" y="2438400"/>
            <a:ext cx="7787" cy="43307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55624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34742" y="414675"/>
            <a:ext cx="1078727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alt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 окончании учебного года</a:t>
            </a:r>
            <a:r>
              <a:rPr lang="ru-RU" alt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столбце «Решение педагогического совета (дата и номер)» делаются следующие записи: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64435" y="1503977"/>
            <a:ext cx="6096000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pPr lvl="1" algn="just">
              <a:spcBef>
                <a:spcPct val="50000"/>
              </a:spcBef>
              <a:defRPr/>
            </a:pPr>
            <a:r>
              <a:rPr lang="ru-RU" altLang="ru-RU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 1-8 и 10 классах : </a:t>
            </a:r>
            <a:r>
              <a:rPr lang="ru-RU" altLang="ru-RU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«Протокол педсовета №__ от __мая 20__г. Переведен(а)  в  __класс;  или: «Оставлен(а)  на повторный курс обучения»; или: «Переведен(а) условно.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64435" y="3208832"/>
            <a:ext cx="6096000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pPr lvl="1" algn="just">
              <a:spcBef>
                <a:spcPct val="50000"/>
              </a:spcBef>
              <a:defRPr/>
            </a:pPr>
            <a:r>
              <a:rPr lang="ru-RU" altLang="ru-RU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9-х  классах: </a:t>
            </a:r>
            <a:r>
              <a:rPr lang="ru-RU" altLang="ru-RU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«Протокол педсовета №__ от __мая 20__г. Допущен(а) к итоговой аттестации. Протокол педсовета №__ от __июня 20__г.  Переведен(а) в 10 класс.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696278" y="4913687"/>
            <a:ext cx="6096000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pPr lvl="1" algn="just">
              <a:spcBef>
                <a:spcPct val="50000"/>
              </a:spcBef>
              <a:defRPr/>
            </a:pPr>
            <a:r>
              <a:rPr lang="ru-RU" altLang="ru-RU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11-х класса: </a:t>
            </a:r>
            <a:r>
              <a:rPr lang="ru-RU" altLang="ru-RU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«Протокол педсовета №__ от __мая 20__г. Допущен(а) к итоговой аттестации. Протокол педсовета №__ от __июня 20__г.  Окончил(а)...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5" t="6377" r="4781" b="56521"/>
          <a:stretch/>
        </p:blipFill>
        <p:spPr>
          <a:xfrm>
            <a:off x="6569940" y="1503977"/>
            <a:ext cx="5493415" cy="3167374"/>
          </a:xfrm>
          <a:prstGeom prst="rect">
            <a:avLst/>
          </a:prstGeom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10019926" y="1852858"/>
            <a:ext cx="27588" cy="281849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11924926" y="1852858"/>
            <a:ext cx="27588" cy="281849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07955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63485" y="2571442"/>
            <a:ext cx="103305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  <a:defRPr/>
            </a:pP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</a:rPr>
              <a:t>«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</a:rPr>
              <a:t>Листок здоровья» 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</a:rPr>
              <a:t>заполняется медицинским работником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</a:rPr>
              <a:t>.</a:t>
            </a:r>
            <a:endParaRPr lang="ru-RU" sz="2400" dirty="0">
              <a:solidFill>
                <a:srgbClr val="0070C0"/>
              </a:solidFill>
              <a:latin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63485" y="3469686"/>
            <a:ext cx="1005840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  <a:defRPr/>
            </a:pPr>
            <a:r>
              <a:rPr lang="ru-RU" sz="2400" dirty="0">
                <a:solidFill>
                  <a:srgbClr val="0070C0"/>
                </a:solidFill>
                <a:latin typeface="Times New Roman" pitchFamily="18" charset="0"/>
              </a:rPr>
              <a:t>Классный руководитель имеет право отслеживать и 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</a:rPr>
              <a:t>требовать своевременного, аккуратного и грамотного заполнения страниц журнала 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</a:rPr>
              <a:t>учителями-предметниками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</a:rPr>
              <a:t>.</a:t>
            </a:r>
            <a:endParaRPr lang="ru-RU" sz="2400" dirty="0">
              <a:solidFill>
                <a:srgbClr val="0070C0"/>
              </a:solidFill>
              <a:latin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763485" y="1581256"/>
            <a:ext cx="902425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  <a:defRPr/>
            </a:pPr>
            <a:r>
              <a:rPr lang="ru-RU" sz="2400" dirty="0">
                <a:solidFill>
                  <a:srgbClr val="FF0000"/>
                </a:solidFill>
                <a:latin typeface="Times New Roman" pitchFamily="18" charset="0"/>
              </a:rPr>
              <a:t>Медицинские справки 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</a:rPr>
              <a:t>и записки от родителей необходимо 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</a:rPr>
              <a:t>хранить</a:t>
            </a:r>
            <a:r>
              <a:rPr lang="ru-RU" sz="2400" dirty="0">
                <a:latin typeface="Times New Roman" pitchFamily="18" charset="0"/>
              </a:rPr>
              <a:t> 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</a:rPr>
              <a:t>в течение четверти.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b="1" dirty="0" smtClean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Примечание</a:t>
            </a:r>
            <a:endParaRPr lang="ru-RU" sz="4800" b="1" dirty="0">
              <a:ln w="22225">
                <a:solidFill>
                  <a:srgbClr val="C00000"/>
                </a:solidFill>
                <a:prstDash val="solid"/>
              </a:ln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63484" y="4839677"/>
            <a:ext cx="100584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  <a:defRPr/>
            </a:pPr>
            <a:r>
              <a:rPr lang="ru-RU" sz="2400" dirty="0">
                <a:solidFill>
                  <a:srgbClr val="0070C0"/>
                </a:solidFill>
                <a:latin typeface="Times New Roman" pitchFamily="18" charset="0"/>
              </a:rPr>
              <a:t>Подводя итог в конце года учитель делает запись: «По программе 34 урока. Фактически 34 урока. 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</a:rPr>
              <a:t>Программа пройдена. Подпись учителя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</a:rPr>
              <a:t>.»</a:t>
            </a:r>
            <a:endParaRPr lang="ru-RU" sz="2400" dirty="0">
              <a:solidFill>
                <a:srgbClr val="FF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71112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2" grpId="0"/>
      <p:bldP spid="4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4915" y="25111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altLang="ru-RU" sz="5400" b="1" dirty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Запрещается</a:t>
            </a:r>
            <a:r>
              <a:rPr lang="ru-RU" altLang="ru-RU" sz="5400" b="1" dirty="0" smtClean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5400" b="1" dirty="0">
              <a:ln w="22225">
                <a:solidFill>
                  <a:srgbClr val="C00000"/>
                </a:solidFill>
                <a:prstDash val="solid"/>
              </a:ln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355938" y="1759938"/>
            <a:ext cx="701355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ru-RU" altLang="ru-RU" sz="2400" b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altLang="ru-RU" sz="2400" b="1" dirty="0" smtClean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атегорически </a:t>
            </a:r>
            <a:r>
              <a:rPr lang="ru-RU" altLang="ru-RU" sz="2400" b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запрещается уносить журнал домой, выдавать на руки обучающимся</a:t>
            </a:r>
            <a:endParaRPr lang="ru-RU" altLang="ru-RU" sz="2400" dirty="0">
              <a:ln>
                <a:solidFill>
                  <a:srgbClr val="C0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718183" y="2796959"/>
            <a:ext cx="60030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ru-RU" altLang="ru-RU" sz="2400" b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корректор</a:t>
            </a:r>
            <a:endParaRPr lang="ru-RU" sz="2400" b="1" dirty="0">
              <a:ln>
                <a:solidFill>
                  <a:srgbClr val="C00000"/>
                </a:solidFill>
              </a:ln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419599" y="3464649"/>
            <a:ext cx="26477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altLang="ru-RU" sz="2400" b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стирать записи</a:t>
            </a:r>
            <a:endParaRPr lang="ru-RU" sz="2400" b="1" dirty="0">
              <a:ln>
                <a:solidFill>
                  <a:srgbClr val="C00000"/>
                </a:solidFill>
              </a:ln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880475" y="4064814"/>
            <a:ext cx="43107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altLang="ru-RU" sz="2400" b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делать записи карандашом</a:t>
            </a:r>
            <a:endParaRPr lang="ru-RU" sz="2400" b="1" dirty="0">
              <a:ln>
                <a:solidFill>
                  <a:srgbClr val="C00000"/>
                </a:solidFill>
              </a:ln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989236" y="4732504"/>
            <a:ext cx="57469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altLang="ru-RU" sz="2400" b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ставить в клетках для отметок точки</a:t>
            </a:r>
            <a:endParaRPr lang="ru-RU" sz="2400" b="1" dirty="0">
              <a:ln>
                <a:solidFill>
                  <a:srgbClr val="C00000"/>
                </a:solidFill>
              </a:ln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0268"/>
            <a:ext cx="2677401" cy="266669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981" y1="28424" x2="29430" y2="303"/>
                        <a14:foregroundMark x1="29430" y1="303" x2="70754" y2="0"/>
                        <a14:foregroundMark x1="1655" y1="28909" x2="30411" y2="303"/>
                        <a14:foregroundMark x1="16125" y1="14303" x2="21704" y2="9394"/>
                        <a14:foregroundMark x1="26242" y1="13515" x2="8890" y2="34909"/>
                        <a14:foregroundMark x1="17413" y1="24303" x2="17413" y2="24303"/>
                        <a14:foregroundMark x1="29614" y1="10788" x2="5334" y2="33333"/>
                        <a14:foregroundMark x1="19007" y1="17636" x2="1962" y2="40000"/>
                        <a14:foregroundMark x1="34764" y1="30606" x2="61435" y2="71091"/>
                        <a14:foregroundMark x1="5334" y1="44788" x2="8093" y2="37939"/>
                        <a14:foregroundMark x1="10300" y1="39030" x2="42796" y2="63818"/>
                        <a14:foregroundMark x1="15941" y1="37273" x2="10484" y2="49515"/>
                        <a14:foregroundMark x1="10484" y1="49697" x2="12569" y2="58909"/>
                        <a14:foregroundMark x1="13182" y1="58727" x2="13182" y2="58727"/>
                        <a14:foregroundMark x1="12569" y1="58545" x2="28142" y2="64424"/>
                        <a14:foregroundMark x1="28142" y1="64424" x2="32495" y2="48121"/>
                        <a14:foregroundMark x1="32495" y1="48121" x2="23789" y2="35576"/>
                        <a14:foregroundMark x1="23789" y1="35576" x2="14838" y2="37455"/>
                        <a14:foregroundMark x1="18210" y1="38242" x2="15451" y2="58242"/>
                        <a14:foregroundMark x1="17413" y1="38424" x2="32986" y2="48242"/>
                        <a14:foregroundMark x1="17045" y1="59818" x2="28939" y2="55212"/>
                        <a14:foregroundMark x1="39240" y1="41091" x2="39424" y2="59515"/>
                        <a14:foregroundMark x1="33783" y1="41455" x2="48866" y2="41455"/>
                        <a14:foregroundMark x1="55487" y1="42364" x2="59963" y2="59697"/>
                        <a14:foregroundMark x1="58492" y1="41273" x2="66524" y2="44303"/>
                        <a14:foregroundMark x1="67014" y1="46848" x2="66401" y2="57636"/>
                        <a14:foregroundMark x1="53832" y1="42848" x2="51931" y2="49515"/>
                        <a14:foregroundMark x1="52238" y1="52727" x2="56591" y2="58727"/>
                        <a14:foregroundMark x1="75230" y1="41576" x2="85162" y2="49818"/>
                        <a14:foregroundMark x1="75230" y1="43030" x2="74739" y2="56970"/>
                        <a14:foregroundMark x1="77008" y1="41576" x2="85040" y2="42061"/>
                        <a14:foregroundMark x1="79093" y1="50970" x2="86818" y2="48727"/>
                        <a14:foregroundMark x1="96750" y1="30788" x2="96750" y2="67152"/>
                        <a14:foregroundMark x1="96567" y1="29515" x2="71183" y2="3636"/>
                        <a14:foregroundMark x1="71183" y1="3636" x2="30411" y2="3818"/>
                        <a14:foregroundMark x1="3556" y1="44424" x2="4844" y2="70606"/>
                        <a14:foregroundMark x1="7235" y1="72242" x2="30411" y2="96970"/>
                        <a14:foregroundMark x1="32311" y1="96848" x2="68608" y2="96667"/>
                        <a14:foregroundMark x1="70264" y1="94909" x2="96750" y2="66485"/>
                        <a14:backgroundMark x1="490" y1="28121" x2="184" y2="0"/>
                        <a14:backgroundMark x1="368" y1="0" x2="26242" y2="0"/>
                        <a14:backgroundMark x1="674" y1="28242" x2="29246" y2="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2136" y="3600818"/>
            <a:ext cx="2944177" cy="2979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9852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7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600" b="1" dirty="0" smtClean="0">
                <a:ln w="22225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Литература</a:t>
            </a:r>
            <a:endParaRPr lang="ru-RU" sz="6600" b="1" dirty="0">
              <a:ln w="22225">
                <a:solidFill>
                  <a:srgbClr val="C00000"/>
                </a:solidFill>
                <a:prstDash val="solid"/>
              </a:ln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427513" y="1983647"/>
            <a:ext cx="773974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Единые требования к оформлению и хранению классных журналов. – Управление школой . – 2010. - №11. – С.7 -9.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378380" y="3753544"/>
            <a:ext cx="58380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Журнала </a:t>
            </a:r>
            <a:r>
              <a:rPr lang="ru-RU" sz="28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«Сельская школа» №5/2011</a:t>
            </a:r>
            <a:endParaRPr lang="ru-RU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65807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10453" y="211666"/>
            <a:ext cx="10554548" cy="5892799"/>
          </a:xfrm>
        </p:spPr>
        <p:txBody>
          <a:bodyPr>
            <a:noAutofit/>
          </a:bodyPr>
          <a:lstStyle/>
          <a:p>
            <a:pPr algn="ctr"/>
            <a:r>
              <a:rPr lang="ru-RU" sz="1800" b="1" u="sng" dirty="0">
                <a:solidFill>
                  <a:srgbClr val="C00000"/>
                </a:solidFill>
              </a:rPr>
              <a:t>Нормативные документы, регламентирующие работу с классным журналом в общеобразовательном учреждении:</a:t>
            </a:r>
            <a:br>
              <a:rPr lang="ru-RU" sz="1800" b="1" u="sng" dirty="0">
                <a:solidFill>
                  <a:srgbClr val="C00000"/>
                </a:solidFill>
              </a:rPr>
            </a:br>
            <a:r>
              <a:rPr lang="ru-RU" sz="1600" b="1" dirty="0">
                <a:solidFill>
                  <a:srgbClr val="002060"/>
                </a:solidFill>
              </a:rPr>
              <a:t>З</a:t>
            </a:r>
            <a:r>
              <a:rPr lang="ru-RU" sz="1600" b="1" dirty="0" smtClean="0">
                <a:solidFill>
                  <a:srgbClr val="002060"/>
                </a:solidFill>
              </a:rPr>
              <a:t>акон </a:t>
            </a:r>
            <a:r>
              <a:rPr lang="ru-RU" sz="1600" b="1" dirty="0">
                <a:solidFill>
                  <a:srgbClr val="002060"/>
                </a:solidFill>
              </a:rPr>
              <a:t>«Об образовании в Российской Федерации» № 273-ФЗ от 21.12.2012;  </a:t>
            </a:r>
            <a:br>
              <a:rPr lang="ru-RU" sz="1600" b="1" dirty="0">
                <a:solidFill>
                  <a:srgbClr val="002060"/>
                </a:solidFill>
              </a:rPr>
            </a:br>
            <a:r>
              <a:rPr lang="ru-RU" sz="1600" b="1" dirty="0" smtClean="0">
                <a:solidFill>
                  <a:srgbClr val="002060"/>
                </a:solidFill>
              </a:rPr>
              <a:t>Инструкция </a:t>
            </a:r>
            <a:r>
              <a:rPr lang="ru-RU" sz="1600" b="1" dirty="0">
                <a:solidFill>
                  <a:srgbClr val="002060"/>
                </a:solidFill>
              </a:rPr>
              <a:t>о ведении школьной документации, утв. приказом Министерства просвещения СССР от 27.12.1974 № 167;</a:t>
            </a:r>
            <a:br>
              <a:rPr lang="ru-RU" sz="1600" b="1" dirty="0">
                <a:solidFill>
                  <a:srgbClr val="002060"/>
                </a:solidFill>
              </a:rPr>
            </a:br>
            <a:r>
              <a:rPr lang="ru-RU" sz="1600" b="1" dirty="0" smtClean="0">
                <a:solidFill>
                  <a:srgbClr val="002060"/>
                </a:solidFill>
              </a:rPr>
              <a:t>Приказ </a:t>
            </a:r>
            <a:r>
              <a:rPr lang="ru-RU" sz="1600" b="1" dirty="0">
                <a:solidFill>
                  <a:srgbClr val="002060"/>
                </a:solidFill>
              </a:rPr>
              <a:t>Минобразования России от 29.12.1997 № 2682 "О нарушениях при подготовке и проведении итоговой аттестации выпускников общеобразовательных учреждений";</a:t>
            </a:r>
            <a:br>
              <a:rPr lang="ru-RU" sz="1600" b="1" dirty="0">
                <a:solidFill>
                  <a:srgbClr val="002060"/>
                </a:solidFill>
              </a:rPr>
            </a:br>
            <a:r>
              <a:rPr lang="ru-RU" sz="1600" b="1" dirty="0" smtClean="0">
                <a:solidFill>
                  <a:srgbClr val="002060"/>
                </a:solidFill>
              </a:rPr>
              <a:t>Приказ </a:t>
            </a:r>
            <a:r>
              <a:rPr lang="ru-RU" sz="1600" b="1" dirty="0">
                <a:solidFill>
                  <a:srgbClr val="002060"/>
                </a:solidFill>
              </a:rPr>
              <a:t>Министерства просвещения СССР от 08.12.1986 № 241 "Об ут­верждении и введении в действие положения об организации работы по охране труда в учреждениях системы Министерства просвещения СССР";</a:t>
            </a:r>
            <a:br>
              <a:rPr lang="ru-RU" sz="1600" b="1" dirty="0">
                <a:solidFill>
                  <a:srgbClr val="002060"/>
                </a:solidFill>
              </a:rPr>
            </a:br>
            <a:r>
              <a:rPr lang="ru-RU" sz="1600" b="1" dirty="0" smtClean="0">
                <a:solidFill>
                  <a:srgbClr val="002060"/>
                </a:solidFill>
              </a:rPr>
              <a:t>Письмо </a:t>
            </a:r>
            <a:r>
              <a:rPr lang="ru-RU" sz="1600" b="1" dirty="0">
                <a:solidFill>
                  <a:srgbClr val="002060"/>
                </a:solidFill>
              </a:rPr>
              <a:t>Минобразования России от 20.04.2001 № 408/13-13 "Рекомендации по организации обучения первоклассников в адаптационный период";</a:t>
            </a:r>
            <a:br>
              <a:rPr lang="ru-RU" sz="1600" b="1" dirty="0">
                <a:solidFill>
                  <a:srgbClr val="002060"/>
                </a:solidFill>
              </a:rPr>
            </a:br>
            <a:r>
              <a:rPr lang="ru-RU" sz="1600" b="1" dirty="0" smtClean="0">
                <a:solidFill>
                  <a:srgbClr val="002060"/>
                </a:solidFill>
              </a:rPr>
              <a:t>Письмо </a:t>
            </a:r>
            <a:r>
              <a:rPr lang="ru-RU" sz="1600" b="1" dirty="0">
                <a:solidFill>
                  <a:srgbClr val="002060"/>
                </a:solidFill>
              </a:rPr>
              <a:t>Минобразования России от 07.02.2001 № 22-06-147 "О содержании и правовом обеспечении должностного контроля руководителей образовательных учреждений";</a:t>
            </a:r>
            <a:br>
              <a:rPr lang="ru-RU" sz="1600" b="1" dirty="0">
                <a:solidFill>
                  <a:srgbClr val="002060"/>
                </a:solidFill>
              </a:rPr>
            </a:br>
            <a:r>
              <a:rPr lang="ru-RU" sz="1600" b="1" dirty="0" smtClean="0">
                <a:solidFill>
                  <a:srgbClr val="002060"/>
                </a:solidFill>
              </a:rPr>
              <a:t>Письмо </a:t>
            </a:r>
            <a:r>
              <a:rPr lang="ru-RU" sz="1600" b="1" dirty="0">
                <a:solidFill>
                  <a:srgbClr val="002060"/>
                </a:solidFill>
              </a:rPr>
              <a:t>Минобразования России от 25.09.2000 № 2021/11-13 "Об организации обучения в первом классе четырехлетней школы";</a:t>
            </a:r>
            <a:br>
              <a:rPr lang="ru-RU" sz="1600" b="1" dirty="0">
                <a:solidFill>
                  <a:srgbClr val="002060"/>
                </a:solidFill>
              </a:rPr>
            </a:br>
            <a:r>
              <a:rPr lang="ru-RU" sz="1600" b="1" dirty="0" smtClean="0">
                <a:solidFill>
                  <a:srgbClr val="002060"/>
                </a:solidFill>
              </a:rPr>
              <a:t>Методические </a:t>
            </a:r>
            <a:r>
              <a:rPr lang="ru-RU" sz="1600" b="1" dirty="0">
                <a:solidFill>
                  <a:srgbClr val="002060"/>
                </a:solidFill>
              </a:rPr>
              <a:t>рекомендации по работе с документами в образова­тельных учреждениях (письмо Минобразования России от 20.12.2000 № 03-51/64);</a:t>
            </a:r>
            <a:br>
              <a:rPr lang="ru-RU" sz="1600" b="1" dirty="0">
                <a:solidFill>
                  <a:srgbClr val="002060"/>
                </a:solidFill>
              </a:rPr>
            </a:br>
            <a:r>
              <a:rPr lang="ru-RU" sz="1600" b="1" dirty="0">
                <a:solidFill>
                  <a:srgbClr val="002060"/>
                </a:solidFill>
              </a:rPr>
              <a:t>П</a:t>
            </a:r>
            <a:r>
              <a:rPr lang="ru-RU" sz="1600" b="1" dirty="0" smtClean="0">
                <a:solidFill>
                  <a:srgbClr val="002060"/>
                </a:solidFill>
              </a:rPr>
              <a:t>исьмо </a:t>
            </a:r>
            <a:r>
              <a:rPr lang="ru-RU" sz="1600" b="1" dirty="0">
                <a:solidFill>
                  <a:srgbClr val="002060"/>
                </a:solidFill>
              </a:rPr>
              <a:t>Министерства образования РФ от 21 мая 2004г. № 14-51-140/13 «Об обеспечении успешной адаптации ребенка при переходе со ступени начального общего образования на основную»;</a:t>
            </a:r>
            <a:br>
              <a:rPr lang="ru-RU" sz="1600" b="1" dirty="0">
                <a:solidFill>
                  <a:srgbClr val="002060"/>
                </a:solidFill>
              </a:rPr>
            </a:br>
            <a:r>
              <a:rPr lang="ru-RU" sz="1600" b="1" dirty="0" smtClean="0">
                <a:solidFill>
                  <a:srgbClr val="002060"/>
                </a:solidFill>
              </a:rPr>
              <a:t>Санитарно-эпидемиологические </a:t>
            </a:r>
            <a:r>
              <a:rPr lang="ru-RU" sz="1600" b="1" dirty="0">
                <a:solidFill>
                  <a:srgbClr val="002060"/>
                </a:solidFill>
              </a:rPr>
              <a:t>правила и нормативы СанПиН 2.4.2.2821-10 "Санитарно-эпидемиологические требования к условиям и организации обучения в общеобразовательных учреждениях" (Постановление Главного государственного санитарного врача Российской Федерации от 29 декабря 2010 г. N 189);</a:t>
            </a:r>
            <a:br>
              <a:rPr lang="ru-RU" sz="1600" b="1" dirty="0">
                <a:solidFill>
                  <a:srgbClr val="002060"/>
                </a:solidFill>
              </a:rPr>
            </a:br>
            <a:r>
              <a:rPr lang="ru-RU" sz="1600" b="1" dirty="0" smtClean="0">
                <a:solidFill>
                  <a:srgbClr val="002060"/>
                </a:solidFill>
              </a:rPr>
              <a:t>Правила </a:t>
            </a:r>
            <a:r>
              <a:rPr lang="ru-RU" sz="1600" b="1" dirty="0">
                <a:solidFill>
                  <a:srgbClr val="002060"/>
                </a:solidFill>
              </a:rPr>
              <a:t>оформления классного журнала (опубликованы на портале информационной поддержки руководителей образовательных учреждений «Менеджер образования» 19.04.2011 http://www.menobr.ru/materials/370/5703/).</a:t>
            </a:r>
          </a:p>
        </p:txBody>
      </p:sp>
    </p:spTree>
    <p:extLst>
      <p:ext uri="{BB962C8B-B14F-4D97-AF65-F5344CB8AC3E}">
        <p14:creationId xmlns:p14="http://schemas.microsoft.com/office/powerpoint/2010/main" val="1428130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572</TotalTime>
  <Words>1385</Words>
  <Application>Microsoft Office PowerPoint</Application>
  <PresentationFormat>Произвольный</PresentationFormat>
  <Paragraphs>128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Методические рекомендации  по ведению  классного журнала</vt:lpstr>
      <vt:lpstr>Общие положения</vt:lpstr>
      <vt:lpstr>В образовательном учреждении используются три вида классных журналов: для 1-4 классов, для 5-9 классов, для 10-11 классов. </vt:lpstr>
      <vt:lpstr>Оформление обложки классного журнала</vt:lpstr>
      <vt:lpstr>При заполнении классного журнала необходимо руководствоваться указаниями к ведению журнала, которые размещены на 1 странице.</vt:lpstr>
      <vt:lpstr>Оформление оглавления классного журнала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Страница для записи пройденного  на уроке и домашнего задания</vt:lpstr>
      <vt:lpstr>При проведении контрольных, лабораторных, практических работ необходимо указывать тему работы.</vt:lpstr>
      <vt:lpstr>В  столбце «Домашнее задание» записи должны вестись чётко и аккуратно: необходимо указать  параграф, номер задания, форму домашнего задания, например: составление плана, таблицы; пересказ, ответы на вопросы, наизусть и т.д.)</vt:lpstr>
      <vt:lpstr>Объем домашнего задания</vt:lpstr>
      <vt:lpstr>Исправления</vt:lpstr>
      <vt:lpstr>Замена</vt:lpstr>
      <vt:lpstr> «Общие сведения об обучающихся» </vt:lpstr>
      <vt:lpstr>Презентация PowerPoint</vt:lpstr>
      <vt:lpstr>Презентация PowerPoint</vt:lpstr>
      <vt:lpstr>Примечание</vt:lpstr>
      <vt:lpstr>Запрещается:</vt:lpstr>
      <vt:lpstr>Литература</vt:lpstr>
      <vt:lpstr>Нормативные документы, регламентирующие работу с классным журналом в общеобразовательном учреждении: Закон «Об образовании в Российской Федерации» № 273-ФЗ от 21.12.2012;   Инструкция о ведении школьной документации, утв. приказом Министерства просвещения СССР от 27.12.1974 № 167; Приказ Минобразования России от 29.12.1997 № 2682 "О нарушениях при подготовке и проведении итоговой аттестации выпускников общеобразовательных учреждений"; Приказ Министерства просвещения СССР от 08.12.1986 № 241 "Об ут­верждении и введении в действие положения об организации работы по охране труда в учреждениях системы Министерства просвещения СССР"; Письмо Минобразования России от 20.04.2001 № 408/13-13 "Рекомендации по организации обучения первоклассников в адаптационный период"; Письмо Минобразования России от 07.02.2001 № 22-06-147 "О содержании и правовом обеспечении должностного контроля руководителей образовательных учреждений"; Письмо Минобразования России от 25.09.2000 № 2021/11-13 "Об организации обучения в первом классе четырехлетней школы"; Методические рекомендации по работе с документами в образова­тельных учреждениях (письмо Минобразования России от 20.12.2000 № 03-51/64); Письмо Министерства образования РФ от 21 мая 2004г. № 14-51-140/13 «Об обеспечении успешной адаптации ребенка при переходе со ступени начального общего образования на основную»; Санитарно-эпидемиологические правила и нормативы СанПиН 2.4.2.2821-10 "Санитарно-эпидемиологические требования к условиям и организации обучения в общеобразовательных учреждениях" (Постановление Главного государственного санитарного врача Российской Федерации от 29 декабря 2010 г. N 189); Правила оформления классного журнала (опубликованы на портале информационной поддержки руководителей образовательных учреждений «Менеджер образования» 19.04.2011 http://www.menobr.ru/materials/370/5703/).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Методические рекомендации  по ведению  классного журнала</dc:title>
  <dc:creator>Тушканчик</dc:creator>
  <cp:lastModifiedBy>1</cp:lastModifiedBy>
  <cp:revision>63</cp:revision>
  <dcterms:created xsi:type="dcterms:W3CDTF">2015-03-21T06:09:51Z</dcterms:created>
  <dcterms:modified xsi:type="dcterms:W3CDTF">2018-04-21T16:53:30Z</dcterms:modified>
</cp:coreProperties>
</file>