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58" r:id="rId4"/>
    <p:sldId id="275" r:id="rId5"/>
    <p:sldId id="265" r:id="rId6"/>
    <p:sldId id="268" r:id="rId7"/>
    <p:sldId id="266" r:id="rId8"/>
    <p:sldId id="263" r:id="rId9"/>
    <p:sldId id="276" r:id="rId10"/>
    <p:sldId id="272" r:id="rId11"/>
    <p:sldId id="270" r:id="rId12"/>
    <p:sldId id="269" r:id="rId13"/>
    <p:sldId id="278" r:id="rId14"/>
    <p:sldId id="279" r:id="rId15"/>
    <p:sldId id="277" r:id="rId16"/>
    <p:sldId id="26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46B93-389A-487E-8E35-1754F4BD3601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B3F98-BFF7-4F3E-8D62-5045A36D21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606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3F98-BFF7-4F3E-8D62-5045A36D215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712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83CA-1666-4B34-B594-FE5C0716B41A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644D-0F25-4496-B5F2-B25E84AB2F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596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83CA-1666-4B34-B594-FE5C0716B41A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644D-0F25-4496-B5F2-B25E84AB2F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363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83CA-1666-4B34-B594-FE5C0716B41A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644D-0F25-4496-B5F2-B25E84AB2F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605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83CA-1666-4B34-B594-FE5C0716B41A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644D-0F25-4496-B5F2-B25E84AB2F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367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83CA-1666-4B34-B594-FE5C0716B41A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644D-0F25-4496-B5F2-B25E84AB2F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620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83CA-1666-4B34-B594-FE5C0716B41A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644D-0F25-4496-B5F2-B25E84AB2F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949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83CA-1666-4B34-B594-FE5C0716B41A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644D-0F25-4496-B5F2-B25E84AB2F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544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83CA-1666-4B34-B594-FE5C0716B41A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644D-0F25-4496-B5F2-B25E84AB2F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102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83CA-1666-4B34-B594-FE5C0716B41A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644D-0F25-4496-B5F2-B25E84AB2F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426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83CA-1666-4B34-B594-FE5C0716B41A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644D-0F25-4496-B5F2-B25E84AB2F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821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83CA-1666-4B34-B594-FE5C0716B41A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644D-0F25-4496-B5F2-B25E84AB2F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584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183CA-1666-4B34-B594-FE5C0716B41A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8644D-0F25-4496-B5F2-B25E84AB2F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75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earchmasterclass.net/shite/234547-shem-nebolshaja-kollekcija-narodnyh-kukol-shit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38131" y="-254313"/>
            <a:ext cx="9144000" cy="2387600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Мы вместе</a:t>
            </a:r>
            <a:endParaRPr lang="ru-RU" sz="80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07975" y="5093110"/>
            <a:ext cx="11472092" cy="1687967"/>
            <a:chOff x="307975" y="5341134"/>
            <a:chExt cx="11062003" cy="138856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6" b="26453"/>
            <a:stretch/>
          </p:blipFill>
          <p:spPr>
            <a:xfrm>
              <a:off x="307975" y="5368413"/>
              <a:ext cx="6062299" cy="136128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6" b="26453"/>
            <a:stretch/>
          </p:blipFill>
          <p:spPr>
            <a:xfrm>
              <a:off x="5307679" y="5341134"/>
              <a:ext cx="6062299" cy="1361286"/>
            </a:xfrm>
            <a:prstGeom prst="rect">
              <a:avLst/>
            </a:prstGeom>
          </p:spPr>
        </p:pic>
      </p:grp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8923" y="1125830"/>
            <a:ext cx="4305357" cy="32290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7006" y="2244501"/>
            <a:ext cx="5214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Мы вместе: проект «Куклы-Неразлучники» и его роль в сплочении коллектива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95469" y="280657"/>
            <a:ext cx="982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МОУ «Вятская средняя общеобразовательная школа» Советского района Республики Марий Эл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01609" y="4729669"/>
            <a:ext cx="9859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помощь классному руководителю, руководителю кружка ДПИ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2935" y="420529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Кукарева Людмила </a:t>
            </a:r>
            <a:r>
              <a:rPr lang="ru-RU" sz="2000" dirty="0" smtClean="0"/>
              <a:t>Витальевна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75746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9746" y="2100404"/>
            <a:ext cx="8664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Какие еще народные куклы символизируют крепость семьи, значение совместного труда?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36"/>
          <a:stretch/>
        </p:blipFill>
        <p:spPr>
          <a:xfrm>
            <a:off x="529201" y="231983"/>
            <a:ext cx="11472092" cy="79354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07975" y="5740506"/>
            <a:ext cx="11472092" cy="1040571"/>
            <a:chOff x="307975" y="5341134"/>
            <a:chExt cx="11062003" cy="138856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6" b="26453"/>
            <a:stretch/>
          </p:blipFill>
          <p:spPr>
            <a:xfrm>
              <a:off x="307975" y="5368413"/>
              <a:ext cx="6062299" cy="136128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6" b="26453"/>
            <a:stretch/>
          </p:blipFill>
          <p:spPr>
            <a:xfrm>
              <a:off x="5307679" y="5341134"/>
              <a:ext cx="6062299" cy="1361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32270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1" y="1158668"/>
            <a:ext cx="6827078" cy="53251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10399" y="2877909"/>
            <a:ext cx="31937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</a:rPr>
              <a:t>Кузьма и Демьян </a:t>
            </a:r>
            <a:r>
              <a:rPr lang="ru-RU" sz="2800" dirty="0">
                <a:latin typeface="Arial" panose="020B0604020202020204" pitchFamily="34" charset="0"/>
              </a:rPr>
              <a:t>— покровители семейного очага и ремесел</a:t>
            </a:r>
            <a:endParaRPr lang="ru-RU" sz="280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36"/>
          <a:stretch/>
        </p:blipFill>
        <p:spPr>
          <a:xfrm>
            <a:off x="529201" y="231983"/>
            <a:ext cx="11472092" cy="7935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6" b="26453"/>
          <a:stretch/>
        </p:blipFill>
        <p:spPr>
          <a:xfrm>
            <a:off x="7487200" y="5576900"/>
            <a:ext cx="4299247" cy="9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829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7906"/>
            <a:ext cx="5689348" cy="435133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Куколка "Ведучка" </a:t>
            </a:r>
            <a:r>
              <a:rPr lang="ru-RU" sz="3200" dirty="0" smtClean="0"/>
              <a:t>–</a:t>
            </a:r>
          </a:p>
          <a:p>
            <a:pPr marL="0" indent="0">
              <a:buNone/>
            </a:pPr>
            <a:r>
              <a:rPr lang="ru-RU" sz="3200" dirty="0" smtClean="0"/>
              <a:t>знак </a:t>
            </a:r>
            <a:r>
              <a:rPr lang="ru-RU" sz="3200" dirty="0"/>
              <a:t>материнской любви</a:t>
            </a:r>
            <a:r>
              <a:rPr lang="ru-RU" sz="3200" dirty="0" smtClean="0"/>
              <a:t>, мудрости </a:t>
            </a:r>
            <a:r>
              <a:rPr lang="ru-RU" sz="3200" dirty="0"/>
              <a:t>и актуального опыта. У этих кукол одна общая рука</a:t>
            </a:r>
            <a:r>
              <a:rPr lang="ru-RU" sz="3200" dirty="0" smtClean="0"/>
              <a:t>, что </a:t>
            </a:r>
            <a:r>
              <a:rPr lang="ru-RU" sz="3200" dirty="0"/>
              <a:t>олицетворяет нескончаемую связь меж мамой и дочерью. Цель мамы - приготовить и вывести своё дитя в жизнь.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95" r="7712" b="6579"/>
          <a:stretch/>
        </p:blipFill>
        <p:spPr>
          <a:xfrm>
            <a:off x="7003770" y="1025526"/>
            <a:ext cx="4397680" cy="5503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6" b="26453"/>
          <a:stretch/>
        </p:blipFill>
        <p:spPr>
          <a:xfrm>
            <a:off x="482810" y="5379244"/>
            <a:ext cx="5982928" cy="1295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36"/>
          <a:stretch/>
        </p:blipFill>
        <p:spPr>
          <a:xfrm>
            <a:off x="529201" y="231983"/>
            <a:ext cx="11472092" cy="7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34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Алгоритм самооценки работы в паре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09531442"/>
              </p:ext>
            </p:extLst>
          </p:nvPr>
        </p:nvGraphicFramePr>
        <p:xfrm>
          <a:off x="541196" y="2479516"/>
          <a:ext cx="11109608" cy="336250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679317"/>
                <a:gridCol w="1379217"/>
                <a:gridCol w="1073397"/>
                <a:gridCol w="2977677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Утверждение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Согласен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Затрудняюсь ответить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44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Да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В паре работать всегда интереснее, потому что можно: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а) </a:t>
                      </a:r>
                      <a:r>
                        <a:rPr lang="ru-RU" sz="1800" dirty="0">
                          <a:effectLst/>
                        </a:rPr>
                        <a:t>разобраться с непонятным </a:t>
                      </a:r>
                      <a:r>
                        <a:rPr lang="ru-RU" sz="1800" dirty="0" smtClean="0">
                          <a:effectLst/>
                        </a:rPr>
                        <a:t>заданием, шагом в алгоритме;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б) </a:t>
                      </a:r>
                      <a:r>
                        <a:rPr lang="ru-RU" sz="1800" dirty="0">
                          <a:effectLst/>
                        </a:rPr>
                        <a:t>найти и исправить ошибки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2. Мы </a:t>
                      </a:r>
                      <a:r>
                        <a:rPr lang="ru-RU" sz="1800" dirty="0">
                          <a:effectLst/>
                        </a:rPr>
                        <a:t>сразу пришли к согласию, какие задания будем выполнять вместе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3. При </a:t>
                      </a:r>
                      <a:r>
                        <a:rPr lang="ru-RU" sz="1800" dirty="0">
                          <a:effectLst/>
                        </a:rPr>
                        <a:t>выборе заданий мне пришлось уступать своему партнёру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4. Большинство </a:t>
                      </a:r>
                      <a:r>
                        <a:rPr lang="ru-RU" sz="1800" dirty="0">
                          <a:effectLst/>
                        </a:rPr>
                        <a:t>решений предложено моим партнёром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1498029"/>
            <a:ext cx="102524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 </a:t>
            </a: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в паре. Для этого в </a:t>
            </a:r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соответствующую колонку напротив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</a:t>
            </a: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утверждения </a:t>
            </a:r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поставь</a:t>
            </a: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alt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36"/>
          <a:stretch/>
        </p:blipFill>
        <p:spPr>
          <a:xfrm>
            <a:off x="359954" y="5842020"/>
            <a:ext cx="11472092" cy="7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922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Лист самооценки и взаимооценки в работе над проектом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7373841"/>
              </p:ext>
            </p:extLst>
          </p:nvPr>
        </p:nvGraphicFramePr>
        <p:xfrm>
          <a:off x="981606" y="2517057"/>
          <a:ext cx="10009300" cy="322846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414259"/>
                <a:gridCol w="1516147"/>
                <a:gridCol w="1976802"/>
                <a:gridCol w="210209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Критерий</a:t>
                      </a:r>
                      <a:b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каждый критерий – от 0 до 5 баллов)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Моя</a:t>
                      </a:r>
                      <a:b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группы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Комментарий учителя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внес (-ла) большой вклад в работу группы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  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умею выслушивать мнения других ребят, принимать другую точку зрения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  Я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умею объяснять свою точку зрения, приводить доводы и убеждать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  Я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готов(а) принимать новые и неожиданные идеи, отличающиеся от моего первоначального мнения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1885" y="3558014"/>
            <a:ext cx="19094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                              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36"/>
          <a:stretch/>
        </p:blipFill>
        <p:spPr>
          <a:xfrm>
            <a:off x="538254" y="5824997"/>
            <a:ext cx="11472092" cy="7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676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1" y="4519735"/>
            <a:ext cx="11140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Опыт организации занятий, мотивирующих коллектив на сотрудничество на основе работы над проектом «Неразлучники» был  так же использован на мастер классе для молодых педагогов Советского района и получил высокую оценку коллег.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36"/>
          <a:stretch/>
        </p:blipFill>
        <p:spPr>
          <a:xfrm>
            <a:off x="529201" y="231983"/>
            <a:ext cx="11472092" cy="79354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07975" y="5740506"/>
            <a:ext cx="11472092" cy="1040571"/>
            <a:chOff x="307975" y="5341134"/>
            <a:chExt cx="11062003" cy="138856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6" b="26453"/>
            <a:stretch/>
          </p:blipFill>
          <p:spPr>
            <a:xfrm>
              <a:off x="307975" y="5368413"/>
              <a:ext cx="6062299" cy="136128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6" b="26453"/>
            <a:stretch/>
          </p:blipFill>
          <p:spPr>
            <a:xfrm>
              <a:off x="5307679" y="5341134"/>
              <a:ext cx="6062299" cy="1361286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75" y="1173449"/>
            <a:ext cx="5636538" cy="33819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4606" y="1191865"/>
            <a:ext cx="5636537" cy="338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673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Источники и 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http://searchmasterclass.net/shite/234547-shem-nebolshaja-kollekcija-narodnyh-kukol-shite.html</a:t>
            </a:r>
            <a:endParaRPr lang="ru-RU" dirty="0" smtClean="0"/>
          </a:p>
          <a:p>
            <a:pPr lvl="0"/>
            <a:r>
              <a:rPr lang="ru-RU" b="1" dirty="0"/>
              <a:t>Котова И.Н., Котова А.С. Русские обряды и традиции. Народная кукла. - Спб.: «Паритет», 2006. - 240;</a:t>
            </a:r>
          </a:p>
          <a:p>
            <a:pPr lvl="0"/>
            <a:r>
              <a:rPr lang="ru-RU" b="1" dirty="0"/>
              <a:t>Мерцалова М.Н. Поэзия народного костюма. М., 1975;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36"/>
          <a:stretch/>
        </p:blipFill>
        <p:spPr>
          <a:xfrm>
            <a:off x="359954" y="4767770"/>
            <a:ext cx="11472092" cy="7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609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529201" y="2497516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Актуальность педагогики сотрудничества бесспорна. А сотрудничество на основе традиций народного творчества может стать важным средством как в формировании нового коллектива, так и налаживании взаимодействия с родителями как участниками образовательного процесса. В ходе совместного творчества формируются доверительные отношения между детьми, родителем и ребенком, родителем и классным руководителем, руководителем кружка. Давно доказано, что совместное дело оказывает </a:t>
            </a:r>
            <a:r>
              <a:rPr lang="ru-RU" sz="2000" dirty="0"/>
              <a:t>положительное влияние на развитие ребенка и приучает его </a:t>
            </a:r>
            <a:r>
              <a:rPr lang="ru-RU" sz="2000" dirty="0" smtClean="0"/>
              <a:t>сотрудничать, а значит в формировании развитии личностных и метапредметных умений. Такое  занятие можно использовать на классном часе, дне открытых дверей, при проведении родительского собрания совместно с детьми.  Накануне дня матери можно выполнить </a:t>
            </a:r>
            <a:r>
              <a:rPr lang="ru-RU" sz="2000" dirty="0"/>
              <a:t>куклу «Ведучка», а накануне 23 февраля кукол «Кузьма и Демьян»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38612" y="1254262"/>
            <a:ext cx="10515600" cy="825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400" dirty="0" smtClean="0">
                <a:solidFill>
                  <a:srgbClr val="C00000"/>
                </a:solidFill>
              </a:rPr>
              <a:t>«В семье согласно, так идет дело прекрасно»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Русская народная пословица.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ru-RU" sz="2000" dirty="0">
              <a:solidFill>
                <a:srgbClr val="C0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07975" y="5392512"/>
            <a:ext cx="11472092" cy="1388565"/>
            <a:chOff x="307975" y="5341134"/>
            <a:chExt cx="11062003" cy="138856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6" b="26453"/>
            <a:stretch/>
          </p:blipFill>
          <p:spPr>
            <a:xfrm>
              <a:off x="307975" y="5368413"/>
              <a:ext cx="6062299" cy="136128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6" b="26453"/>
            <a:stretch/>
          </p:blipFill>
          <p:spPr>
            <a:xfrm>
              <a:off x="5307679" y="5341134"/>
              <a:ext cx="6062299" cy="1361286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36"/>
          <a:stretch/>
        </p:blipFill>
        <p:spPr>
          <a:xfrm>
            <a:off x="529201" y="231983"/>
            <a:ext cx="11472092" cy="7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456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200" y="1933641"/>
            <a:ext cx="49905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Почему  «Неразлучники»?</a:t>
            </a:r>
          </a:p>
          <a:p>
            <a:pPr marL="0" indent="0">
              <a:buNone/>
            </a:pPr>
            <a:r>
              <a:rPr lang="ru-RU" sz="3200" dirty="0" smtClean="0"/>
              <a:t>Их даровали </a:t>
            </a:r>
            <a:r>
              <a:rPr lang="ru-RU" sz="3200" dirty="0"/>
              <a:t>на женитьбу юным</a:t>
            </a:r>
            <a:r>
              <a:rPr lang="ru-RU" sz="3200" dirty="0" smtClean="0"/>
              <a:t>, напоминая, что </a:t>
            </a:r>
            <a:r>
              <a:rPr lang="ru-RU" sz="3200" dirty="0"/>
              <a:t>с этого момента у их одна судьба на двоих</a:t>
            </a:r>
            <a:r>
              <a:rPr lang="ru-RU" sz="3200" dirty="0" smtClean="0"/>
              <a:t>, как </a:t>
            </a:r>
            <a:r>
              <a:rPr lang="ru-RU" sz="3200" dirty="0"/>
              <a:t>одна рука на обереге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22" r="12832" b="10848"/>
          <a:stretch/>
        </p:blipFill>
        <p:spPr>
          <a:xfrm>
            <a:off x="6917592" y="1146421"/>
            <a:ext cx="4629906" cy="4125196"/>
          </a:xfrm>
          <a:prstGeom prst="rect">
            <a:avLst/>
          </a:prstGeom>
        </p:spPr>
      </p:pic>
      <p:sp>
        <p:nvSpPr>
          <p:cNvPr id="4" name="AutoShape 2" descr="Народная роспись. Хохлома, Городец и другие узоры. Комментарии : Дневники на К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36"/>
          <a:stretch/>
        </p:blipFill>
        <p:spPr>
          <a:xfrm>
            <a:off x="529201" y="231983"/>
            <a:ext cx="11472092" cy="79354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07975" y="5392512"/>
            <a:ext cx="11472092" cy="1388565"/>
            <a:chOff x="307975" y="5341134"/>
            <a:chExt cx="11062003" cy="138856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6" b="26453"/>
            <a:stretch/>
          </p:blipFill>
          <p:spPr>
            <a:xfrm>
              <a:off x="307975" y="5368413"/>
              <a:ext cx="6062299" cy="1361286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6" b="26453"/>
            <a:stretch/>
          </p:blipFill>
          <p:spPr>
            <a:xfrm>
              <a:off x="5307679" y="5341134"/>
              <a:ext cx="6062299" cy="1361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3247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467" y="1025526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«Неразлучники» и классный коллектив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147" y="2402460"/>
            <a:ext cx="10515600" cy="43513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классном часе или занятии кружка на стадии формирования нового коллектива так же полезно будет  поработать над коллективной работой «Неразлучники», используя единое полотно для закрепления индивидуальной куклы. Работа ведется в паре. Учитель имеет возможность оценить, как дети идут на контакт  друг с другом, умение сотрудничать, степень самостоятельности при пошаговом выполнении задания, умение читать схему работы и  т. д. На стадии закрепления  заготовки куклы на полотно учитель может наблюдать над умением договариваться и оценить другие коммуникативные способности. Одни дети хотят, чтобы их кукла непременно располагалась в центре композиции, другие – с краю, что позволит выявить лидеров и аутсайдеров и в дальнейшем вести соответствующую работу по сплочению коллектива.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36"/>
          <a:stretch/>
        </p:blipFill>
        <p:spPr>
          <a:xfrm>
            <a:off x="529201" y="231983"/>
            <a:ext cx="11472092" cy="79354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07975" y="5392512"/>
            <a:ext cx="11472092" cy="1388565"/>
            <a:chOff x="307975" y="5341134"/>
            <a:chExt cx="11062003" cy="138856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6" b="26453"/>
            <a:stretch/>
          </p:blipFill>
          <p:spPr>
            <a:xfrm>
              <a:off x="307975" y="5368413"/>
              <a:ext cx="6062299" cy="136128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6" b="26453"/>
            <a:stretch/>
          </p:blipFill>
          <p:spPr>
            <a:xfrm>
              <a:off x="5307679" y="5341134"/>
              <a:ext cx="6062299" cy="1361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2689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258" y="831272"/>
            <a:ext cx="11055947" cy="49383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36"/>
          <a:stretch/>
        </p:blipFill>
        <p:spPr>
          <a:xfrm>
            <a:off x="529201" y="231983"/>
            <a:ext cx="11472092" cy="79354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07975" y="5392512"/>
            <a:ext cx="11472092" cy="1388565"/>
            <a:chOff x="307975" y="5341134"/>
            <a:chExt cx="11062003" cy="138856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6" b="26453"/>
            <a:stretch/>
          </p:blipFill>
          <p:spPr>
            <a:xfrm>
              <a:off x="307975" y="5368413"/>
              <a:ext cx="6062299" cy="1361286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6" b="26453"/>
            <a:stretch/>
          </p:blipFill>
          <p:spPr>
            <a:xfrm>
              <a:off x="5307679" y="5341134"/>
              <a:ext cx="6062299" cy="1361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4359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7723" y="1196426"/>
            <a:ext cx="6266411" cy="5661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Есть такая кукла «Весняночка», яркая и простая в исполнении</a:t>
            </a:r>
            <a:endParaRPr lang="ru-RU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200" dirty="0"/>
              <a:t>В старину на Руси девушки мастерили ярких, нарядных куколок - Веснянок и обменивались ими. Были они веселые, нарядные, с волосами ярко-красного, зеленого, синего цвета. </a:t>
            </a: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089" y="1046612"/>
            <a:ext cx="2653490" cy="4522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36"/>
          <a:stretch/>
        </p:blipFill>
        <p:spPr>
          <a:xfrm>
            <a:off x="529201" y="231983"/>
            <a:ext cx="11472092" cy="79354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07975" y="5740506"/>
            <a:ext cx="11472092" cy="1040571"/>
            <a:chOff x="307975" y="5341134"/>
            <a:chExt cx="11062003" cy="138856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6" b="26453"/>
            <a:stretch/>
          </p:blipFill>
          <p:spPr>
            <a:xfrm>
              <a:off x="307975" y="5368413"/>
              <a:ext cx="6062299" cy="136128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6" b="26453"/>
            <a:stretch/>
          </p:blipFill>
          <p:spPr>
            <a:xfrm>
              <a:off x="5307679" y="5341134"/>
              <a:ext cx="6062299" cy="1361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9674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Куклы Мастер-класс Шитьё МК Народная кукла Веснянка   Ткань фото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Куклы Мастер-класс Шитьё МК Народная кукла Веснянка   Ткань фото 5"/>
          <p:cNvSpPr>
            <a:spLocks noChangeAspect="1" noChangeArrowheads="1"/>
          </p:cNvSpPr>
          <p:nvPr/>
        </p:nvSpPr>
        <p:spPr bwMode="auto">
          <a:xfrm>
            <a:off x="460375" y="16732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42" r="8954"/>
          <a:stretch/>
        </p:blipFill>
        <p:spPr bwMode="auto">
          <a:xfrm>
            <a:off x="389086" y="128337"/>
            <a:ext cx="2487562" cy="229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[Изображение: 0_6c1a1_b4bc83f7_L.jpg]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81"/>
          <a:stretch/>
        </p:blipFill>
        <p:spPr>
          <a:xfrm>
            <a:off x="2962321" y="139116"/>
            <a:ext cx="2858022" cy="23043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10" b="6736"/>
          <a:stretch/>
        </p:blipFill>
        <p:spPr>
          <a:xfrm>
            <a:off x="612775" y="3240472"/>
            <a:ext cx="3240983" cy="23840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16" t="857" r="-3215" b="-857"/>
          <a:stretch/>
        </p:blipFill>
        <p:spPr>
          <a:xfrm>
            <a:off x="6269457" y="160337"/>
            <a:ext cx="2333361" cy="22936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8828" y="151758"/>
            <a:ext cx="3041291" cy="23021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36"/>
          <a:stretch/>
        </p:blipFill>
        <p:spPr>
          <a:xfrm>
            <a:off x="307975" y="5983854"/>
            <a:ext cx="11472092" cy="7935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6100" y="3240472"/>
            <a:ext cx="6629202" cy="2508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588" y="2411031"/>
            <a:ext cx="10873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Учитель просит составить  алгоритм работы над куклами-неразлучниками,</a:t>
            </a:r>
          </a:p>
          <a:p>
            <a:pPr algn="ctr"/>
            <a:r>
              <a:rPr lang="ru-RU" sz="2400" dirty="0" smtClean="0"/>
              <a:t> исходя из указанного порядка работы над куклой-веснянкой.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44032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229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Белый – связан со светом, чистотой, истиной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Красный – огонь, солнце как небесный огонь, кровь (жизненная сила)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Зелёный – жизнь, природа.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Чёрный – земля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Золотой – солнце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Синий – цвет неба, воды.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Фиолетовый – цвет высших духовных способностей, просветления и разума.</a:t>
            </a:r>
          </a:p>
          <a:p>
            <a:endParaRPr lang="ru-RU" dirty="0"/>
          </a:p>
        </p:txBody>
      </p:sp>
      <p:sp>
        <p:nvSpPr>
          <p:cNvPr id="4" name="AutoShape 2" descr="http://img-fotki.yandex.ru/get/5407/148561800.1c6/0_9e1d9_59c333e8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36"/>
          <a:stretch/>
        </p:blipFill>
        <p:spPr>
          <a:xfrm>
            <a:off x="529201" y="231983"/>
            <a:ext cx="11472092" cy="79354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07975" y="5392512"/>
            <a:ext cx="11472092" cy="1388565"/>
            <a:chOff x="307975" y="5341134"/>
            <a:chExt cx="11062003" cy="138856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6" b="26453"/>
            <a:stretch/>
          </p:blipFill>
          <p:spPr>
            <a:xfrm>
              <a:off x="307975" y="5368413"/>
              <a:ext cx="6062299" cy="1361286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26" b="26453"/>
            <a:stretch/>
          </p:blipFill>
          <p:spPr>
            <a:xfrm>
              <a:off x="5307679" y="5341134"/>
              <a:ext cx="6062299" cy="136128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 rot="21196075">
            <a:off x="6898740" y="2519640"/>
            <a:ext cx="33242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Символика 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цвета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737" y="5302156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Результат обычно превосходит ожидания. «Неразлучников» непременно помещают  на классный уголок. Каждый ребенок знает, где его кукла и какое заветное желание на предстоящий год он загадал для того чтобы коллектив стал дружным, дела спорились, учеба была успешной. </a:t>
            </a:r>
            <a:endParaRPr lang="ru-RU" sz="2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37" b="17602"/>
          <a:stretch/>
        </p:blipFill>
        <p:spPr>
          <a:xfrm>
            <a:off x="2381248" y="1174295"/>
            <a:ext cx="6744645" cy="3979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36"/>
          <a:stretch/>
        </p:blipFill>
        <p:spPr>
          <a:xfrm>
            <a:off x="529201" y="231983"/>
            <a:ext cx="11472092" cy="7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977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717</Words>
  <Application>Microsoft Office PowerPoint</Application>
  <PresentationFormat>Произвольный</PresentationFormat>
  <Paragraphs>81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Мы вместе</vt:lpstr>
      <vt:lpstr>Слайд 2</vt:lpstr>
      <vt:lpstr>Слайд 3</vt:lpstr>
      <vt:lpstr>«Неразлучники» и классный коллектив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Алгоритм самооценки работы в паре</vt:lpstr>
      <vt:lpstr>Лист самооценки и взаимооценки в работе над проектом</vt:lpstr>
      <vt:lpstr>Слайд 15</vt:lpstr>
      <vt:lpstr>Источники и литература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1</cp:lastModifiedBy>
  <cp:revision>27</cp:revision>
  <dcterms:created xsi:type="dcterms:W3CDTF">2014-11-24T20:25:51Z</dcterms:created>
  <dcterms:modified xsi:type="dcterms:W3CDTF">2015-09-12T06:34:41Z</dcterms:modified>
</cp:coreProperties>
</file>