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charts/colors6.xml" ContentType="application/vnd.ms-office.chartcolor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rts/chart17.xml" ContentType="application/vnd.openxmlformats-officedocument.drawingml.chart+xml"/>
  <Override PartName="/ppt/charts/colors4.xml" ContentType="application/vnd.ms-office.chartcolorstyle+xml"/>
  <Override PartName="/ppt/charts/style11.xml" ContentType="application/vnd.ms-office.chartstyl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olors12.xml" ContentType="application/vnd.ms-office.chartcolorstyle+xml"/>
  <Override PartName="/ppt/charts/chart7.xml" ContentType="application/vnd.openxmlformats-officedocument.drawingml.chart+xml"/>
  <Override PartName="/ppt/charts/style9.xml" ContentType="application/vnd.ms-office.chartstyle+xml"/>
  <Override PartName="/ppt/charts/colors10.xml" ContentType="application/vnd.ms-office.chartcolorstyle+xml"/>
  <Override PartName="/ppt/charts/style7.xml" ContentType="application/vnd.ms-office.chartstyle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5.xml" ContentType="application/vnd.openxmlformats-officedocument.drawingml.chart+xml"/>
  <Default Extension="xlsx" ContentType="application/vnd.openxmlformats-officedocument.spreadsheetml.sheet"/>
  <Override PartName="/ppt/charts/style5.xml" ContentType="application/vnd.ms-office.chart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style3.xml" ContentType="application/vnd.ms-office.chart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charts/style1.xml" ContentType="application/vnd.ms-office.chartstyle+xml"/>
  <Override PartName="/ppt/charts/colors9.xml" ContentType="application/vnd.ms-office.chartcolor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charts/style12.xml" ContentType="application/vnd.ms-office.chartstyle+xml"/>
  <Override PartName="/ppt/charts/colors7.xml" ContentType="application/vnd.ms-office.chartcolor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charts/chart16.xml" ContentType="application/vnd.openxmlformats-officedocument.drawingml.chart+xml"/>
  <Default Extension="jpeg" ContentType="image/jpeg"/>
  <Override PartName="/ppt/charts/colors5.xml" ContentType="application/vnd.ms-office.chartcolorstyle+xml"/>
  <Override PartName="/ppt/charts/style10.xml" ContentType="application/vnd.ms-office.chart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charts/colors13.xml" ContentType="application/vnd.ms-office.chartcolorstyle+xml"/>
  <Override PartName="/ppt/charts/colors3.xml" ContentType="application/vnd.ms-office.chartcolorstyl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olors11.xml" ContentType="application/vnd.ms-office.chartcolorstyle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style8.xml" ContentType="application/vnd.ms-office.chartstyle+xml"/>
  <Override PartName="/ppt/charts/chart4.xml" ContentType="application/vnd.openxmlformats-officedocument.drawingml.chart+xml"/>
  <Override PartName="/ppt/charts/style6.xml" ContentType="application/vnd.ms-office.chart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charts/style4.xml" ContentType="application/vnd.ms-office.chartstyle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charts/colors8.xml" ContentType="application/vnd.ms-office.chartcolorstyl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charts/style1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334" r:id="rId3"/>
    <p:sldId id="321" r:id="rId4"/>
    <p:sldId id="323" r:id="rId5"/>
    <p:sldId id="324" r:id="rId6"/>
    <p:sldId id="325" r:id="rId7"/>
    <p:sldId id="326" r:id="rId8"/>
    <p:sldId id="322" r:id="rId9"/>
    <p:sldId id="327" r:id="rId10"/>
    <p:sldId id="328" r:id="rId11"/>
    <p:sldId id="284" r:id="rId12"/>
    <p:sldId id="287" r:id="rId13"/>
    <p:sldId id="290" r:id="rId14"/>
    <p:sldId id="286" r:id="rId15"/>
    <p:sldId id="329" r:id="rId16"/>
    <p:sldId id="330" r:id="rId17"/>
    <p:sldId id="331" r:id="rId18"/>
    <p:sldId id="332" r:id="rId19"/>
    <p:sldId id="333" r:id="rId20"/>
    <p:sldId id="289" r:id="rId21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0304" autoAdjust="0"/>
  </p:normalViewPr>
  <p:slideViewPr>
    <p:cSldViewPr snapToGrid="0">
      <p:cViewPr>
        <p:scale>
          <a:sx n="70" d="100"/>
          <a:sy n="70" d="100"/>
        </p:scale>
        <p:origin x="-786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988"/>
    </p:cViewPr>
  </p:sorterViewPr>
  <p:notesViewPr>
    <p:cSldViewPr snapToGrid="0">
      <p:cViewPr varScale="1">
        <p:scale>
          <a:sx n="52" d="100"/>
          <a:sy n="52" d="100"/>
        </p:scale>
        <p:origin x="-2910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5%20scool\Desktop\&#1046;&#1080;&#1079;&#1085;&#1077;&#1076;&#1077;&#1103;&#1090;&#1077;&#1083;&#1100;&#1085;&#1086;&#1089;&#1090;&#1100;%20&#1096;&#1082;&#1086;&#1083;&#1099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oleObject" Target="file:///C:\Users\5%20scool\Desktop\&#1046;&#1080;&#1079;&#1085;&#1077;&#1076;&#1077;&#1103;&#1090;&#1077;&#1083;&#1100;&#1085;&#1086;&#1089;&#1090;&#1100;%20&#1096;&#1082;&#1086;&#1083;&#1099;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oleObject" Target="file:///C:\Users\5%20scool\Desktop\&#1046;&#1080;&#1079;&#1085;&#1077;&#1076;&#1077;&#1103;&#1090;&#1077;&#1083;&#1100;&#1085;&#1086;&#1089;&#1090;&#1100;%20&#1096;&#1082;&#1086;&#1083;&#1099;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oleObject" Target="file:///C:\Users\5%20scool\Desktop\&#1046;&#1080;&#1079;&#1085;&#1077;&#1076;&#1077;&#1103;&#1090;&#1077;&#1083;&#1100;&#1085;&#1086;&#1089;&#1090;&#1100;%20&#1096;&#1082;&#1086;&#1083;&#1099;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oleObject" Target="file:///C:\Users\5%20scool\Desktop\&#1046;&#1080;&#1079;&#1085;&#1077;&#1076;&#1077;&#1103;&#1090;&#1077;&#1083;&#1100;&#1085;&#1086;&#1089;&#1090;&#1100;%20&#1096;&#1082;&#1086;&#1083;&#1099;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oleObject" Target="file:///C:\Users\5%20scool\Desktop\&#1046;&#1080;&#1079;&#1085;&#1077;&#1076;&#1077;&#1103;&#1090;&#1077;&#1083;&#1100;&#1085;&#1086;&#1089;&#1090;&#1100;%20&#1096;&#1082;&#1086;&#1083;&#1099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5%20scool\Desktop\&#1046;&#1080;&#1079;&#1085;&#1077;&#1076;&#1077;&#1103;&#1090;&#1077;&#1083;&#1100;&#1085;&#1086;&#1089;&#1090;&#1100;%20&#1096;&#1082;&#1086;&#1083;&#1099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5%20scool\Desktop\&#1046;&#1080;&#1079;&#1085;&#1077;&#1076;&#1077;&#1103;&#1090;&#1077;&#1083;&#1100;&#1085;&#1086;&#1089;&#1090;&#1100;%20&#1096;&#1082;&#1086;&#1083;&#1099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5%20scool\Desktop\&#1046;&#1080;&#1079;&#1085;&#1077;&#1076;&#1077;&#1103;&#1090;&#1077;&#1083;&#1100;&#1085;&#1086;&#1089;&#1090;&#1100;%20&#1096;&#1082;&#1086;&#1083;&#1099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&#1086;&#1090;&#1095;&#1077;&#1090;&#1099;%20&#1096;&#1082;&#1086;&#1083;&#1099;\&#1046;&#1080;&#1079;&#1085;&#1077;&#1076;&#1077;&#1103;&#1090;&#1077;&#1083;&#1100;&#1085;&#1086;&#1089;&#1090;&#1100;%20&#1096;&#1082;&#1086;&#1083;&#1099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C:\Users\5%20scool\Desktop\&#1046;&#1080;&#1079;&#1085;&#1077;&#1076;&#1077;&#1103;&#1090;&#1077;&#1083;&#1100;&#1085;&#1086;&#1089;&#1090;&#1100;%20&#1096;&#1082;&#1086;&#1083;&#1099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C:\&#1086;&#1090;&#1095;&#1077;&#1090;&#1099;%20&#1096;&#1082;&#1086;&#1083;&#1099;\&#1046;&#1080;&#1079;&#1085;&#1077;&#1076;&#1077;&#1103;&#1090;&#1077;&#1083;&#1100;&#1085;&#1086;&#1089;&#1090;&#1100;%20&#1096;&#1082;&#1086;&#1083;&#1099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C:\Users\5%20scool\Desktop\&#1046;&#1080;&#1079;&#1085;&#1077;&#1076;&#1077;&#1103;&#1090;&#1077;&#1083;&#1100;&#1085;&#1086;&#1089;&#1090;&#1100;%20&#1096;&#1082;&#1086;&#1083;&#1099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Паспортно-демографические данные</a:t>
            </a:r>
          </a:p>
        </c:rich>
      </c:tx>
      <c:layout>
        <c:manualLayout>
          <c:xMode val="edge"/>
          <c:yMode val="edge"/>
          <c:x val="0.4128219178082192"/>
          <c:y val="0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'паспортно-демографич'!$C$1:$C$2</c:f>
              <c:strCache>
                <c:ptCount val="2"/>
                <c:pt idx="0">
                  <c:v>1.1 Паспортно-демографические данные аудитории</c:v>
                </c:pt>
                <c:pt idx="1">
                  <c:v>Количество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'паспортно-демографич'!$A$3:$B$22</c:f>
              <c:strCache>
                <c:ptCount val="20"/>
                <c:pt idx="0">
                  <c:v>Гусиноозерск</c:v>
                </c:pt>
                <c:pt idx="1">
                  <c:v>Улан- Удэ</c:v>
                </c:pt>
                <c:pt idx="2">
                  <c:v>Джидинский район</c:v>
                </c:pt>
                <c:pt idx="3">
                  <c:v>Новоселенгинск</c:v>
                </c:pt>
                <c:pt idx="4">
                  <c:v>Казахстан</c:v>
                </c:pt>
                <c:pt idx="5">
                  <c:v>с.Удунга</c:v>
                </c:pt>
                <c:pt idx="6">
                  <c:v>Мужской</c:v>
                </c:pt>
                <c:pt idx="7">
                  <c:v>Женский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6 микрорайон</c:v>
                </c:pt>
                <c:pt idx="12">
                  <c:v>2 микрорайон</c:v>
                </c:pt>
                <c:pt idx="13">
                  <c:v>9 микрорайон</c:v>
                </c:pt>
                <c:pt idx="14">
                  <c:v>Другие</c:v>
                </c:pt>
                <c:pt idx="16">
                  <c:v>Отлично</c:v>
                </c:pt>
                <c:pt idx="17">
                  <c:v>Хорошо и отлично</c:v>
                </c:pt>
                <c:pt idx="18">
                  <c:v>Разные оценки</c:v>
                </c:pt>
                <c:pt idx="19">
                  <c:v>Преобладают тройки</c:v>
                </c:pt>
              </c:strCache>
              <c:extLst/>
            </c:strRef>
          </c:cat>
          <c:val>
            <c:numRef>
              <c:f>'паспортно-демографич'!$C$3:$C$22</c:f>
              <c:numCache>
                <c:formatCode>General</c:formatCode>
                <c:ptCount val="20"/>
                <c:pt idx="0">
                  <c:v>23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'паспортно-демографич'!$D$1:$D$2</c:f>
              <c:strCache>
                <c:ptCount val="2"/>
                <c:pt idx="0">
                  <c:v>1.1 Паспортно-демографические данные аудитории</c:v>
                </c:pt>
                <c:pt idx="1">
                  <c:v>Количество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'паспортно-демографич'!$A$3:$B$22</c:f>
              <c:strCache>
                <c:ptCount val="20"/>
                <c:pt idx="0">
                  <c:v>Гусиноозерск</c:v>
                </c:pt>
                <c:pt idx="1">
                  <c:v>Улан- Удэ</c:v>
                </c:pt>
                <c:pt idx="2">
                  <c:v>Джидинский район</c:v>
                </c:pt>
                <c:pt idx="3">
                  <c:v>Новоселенгинск</c:v>
                </c:pt>
                <c:pt idx="4">
                  <c:v>Казахстан</c:v>
                </c:pt>
                <c:pt idx="5">
                  <c:v>с.Удунга</c:v>
                </c:pt>
                <c:pt idx="6">
                  <c:v>Мужской</c:v>
                </c:pt>
                <c:pt idx="7">
                  <c:v>Женский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6 микрорайон</c:v>
                </c:pt>
                <c:pt idx="12">
                  <c:v>2 микрорайон</c:v>
                </c:pt>
                <c:pt idx="13">
                  <c:v>9 микрорайон</c:v>
                </c:pt>
                <c:pt idx="14">
                  <c:v>Другие</c:v>
                </c:pt>
                <c:pt idx="16">
                  <c:v>Отлично</c:v>
                </c:pt>
                <c:pt idx="17">
                  <c:v>Хорошо и отлично</c:v>
                </c:pt>
                <c:pt idx="18">
                  <c:v>Разные оценки</c:v>
                </c:pt>
                <c:pt idx="19">
                  <c:v>Преобладают тройки</c:v>
                </c:pt>
              </c:strCache>
              <c:extLst/>
            </c:strRef>
          </c:cat>
          <c:val>
            <c:numRef>
              <c:f>'паспортно-демографич'!$D$3:$D$22</c:f>
              <c:numCache>
                <c:formatCode>General</c:formatCode>
                <c:ptCount val="20"/>
                <c:pt idx="6">
                  <c:v>18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1</c:v>
                </c:pt>
                <c:pt idx="11">
                  <c:v>22</c:v>
                </c:pt>
                <c:pt idx="12">
                  <c:v>4</c:v>
                </c:pt>
                <c:pt idx="13">
                  <c:v>2</c:v>
                </c:pt>
                <c:pt idx="14">
                  <c:v>4</c:v>
                </c:pt>
                <c:pt idx="15">
                  <c:v>10</c:v>
                </c:pt>
                <c:pt idx="16">
                  <c:v>2</c:v>
                </c:pt>
                <c:pt idx="17">
                  <c:v>8</c:v>
                </c:pt>
                <c:pt idx="18">
                  <c:v>15</c:v>
                </c:pt>
                <c:pt idx="19">
                  <c:v>7</c:v>
                </c:pt>
              </c:numCache>
            </c:numRef>
          </c:val>
        </c:ser>
        <c:ser>
          <c:idx val="2"/>
          <c:order val="2"/>
          <c:tx>
            <c:strRef>
              <c:f>'паспортно-демографич'!$E$1:$E$2</c:f>
              <c:strCache>
                <c:ptCount val="2"/>
                <c:pt idx="0">
                  <c:v>1.1 Паспортно-демографические данные аудитории</c:v>
                </c:pt>
                <c:pt idx="1">
                  <c:v>Проценты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'паспортно-демографич'!$A$3:$B$22</c:f>
              <c:strCache>
                <c:ptCount val="20"/>
                <c:pt idx="0">
                  <c:v>Гусиноозерск</c:v>
                </c:pt>
                <c:pt idx="1">
                  <c:v>Улан- Удэ</c:v>
                </c:pt>
                <c:pt idx="2">
                  <c:v>Джидинский район</c:v>
                </c:pt>
                <c:pt idx="3">
                  <c:v>Новоселенгинск</c:v>
                </c:pt>
                <c:pt idx="4">
                  <c:v>Казахстан</c:v>
                </c:pt>
                <c:pt idx="5">
                  <c:v>с.Удунга</c:v>
                </c:pt>
                <c:pt idx="6">
                  <c:v>Мужской</c:v>
                </c:pt>
                <c:pt idx="7">
                  <c:v>Женский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6 микрорайон</c:v>
                </c:pt>
                <c:pt idx="12">
                  <c:v>2 микрорайон</c:v>
                </c:pt>
                <c:pt idx="13">
                  <c:v>9 микрорайон</c:v>
                </c:pt>
                <c:pt idx="14">
                  <c:v>Другие</c:v>
                </c:pt>
                <c:pt idx="16">
                  <c:v>Отлично</c:v>
                </c:pt>
                <c:pt idx="17">
                  <c:v>Хорошо и отлично</c:v>
                </c:pt>
                <c:pt idx="18">
                  <c:v>Разные оценки</c:v>
                </c:pt>
                <c:pt idx="19">
                  <c:v>Преобладают тройки</c:v>
                </c:pt>
              </c:strCache>
              <c:extLst/>
            </c:strRef>
          </c:cat>
          <c:val>
            <c:numRef>
              <c:f>'паспортно-демографич'!$E$3:$E$22</c:f>
              <c:numCache>
                <c:formatCode>General</c:formatCode>
                <c:ptCount val="20"/>
                <c:pt idx="0">
                  <c:v>72</c:v>
                </c:pt>
                <c:pt idx="1">
                  <c:v>6</c:v>
                </c:pt>
                <c:pt idx="2">
                  <c:v>9</c:v>
                </c:pt>
                <c:pt idx="3">
                  <c:v>6</c:v>
                </c:pt>
                <c:pt idx="4">
                  <c:v>3</c:v>
                </c:pt>
                <c:pt idx="5">
                  <c:v>3</c:v>
                </c:pt>
                <c:pt idx="6">
                  <c:v>56</c:v>
                </c:pt>
                <c:pt idx="7">
                  <c:v>44</c:v>
                </c:pt>
              </c:numCache>
            </c:numRef>
          </c:val>
        </c:ser>
        <c:ser>
          <c:idx val="3"/>
          <c:order val="3"/>
          <c:tx>
            <c:strRef>
              <c:f>'паспортно-демографич'!$F$1:$F$2</c:f>
              <c:strCache>
                <c:ptCount val="2"/>
                <c:pt idx="0">
                  <c:v>1.1 Паспортно-демографические данные аудитории</c:v>
                </c:pt>
                <c:pt idx="1">
                  <c:v>Проценты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'паспортно-демографич'!$A$3:$B$22</c:f>
              <c:strCache>
                <c:ptCount val="20"/>
                <c:pt idx="0">
                  <c:v>Гусиноозерск</c:v>
                </c:pt>
                <c:pt idx="1">
                  <c:v>Улан- Удэ</c:v>
                </c:pt>
                <c:pt idx="2">
                  <c:v>Джидинский район</c:v>
                </c:pt>
                <c:pt idx="3">
                  <c:v>Новоселенгинск</c:v>
                </c:pt>
                <c:pt idx="4">
                  <c:v>Казахстан</c:v>
                </c:pt>
                <c:pt idx="5">
                  <c:v>с.Удунга</c:v>
                </c:pt>
                <c:pt idx="6">
                  <c:v>Мужской</c:v>
                </c:pt>
                <c:pt idx="7">
                  <c:v>Женский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6 микрорайон</c:v>
                </c:pt>
                <c:pt idx="12">
                  <c:v>2 микрорайон</c:v>
                </c:pt>
                <c:pt idx="13">
                  <c:v>9 микрорайон</c:v>
                </c:pt>
                <c:pt idx="14">
                  <c:v>Другие</c:v>
                </c:pt>
                <c:pt idx="16">
                  <c:v>Отлично</c:v>
                </c:pt>
                <c:pt idx="17">
                  <c:v>Хорошо и отлично</c:v>
                </c:pt>
                <c:pt idx="18">
                  <c:v>Разные оценки</c:v>
                </c:pt>
                <c:pt idx="19">
                  <c:v>Преобладают тройки</c:v>
                </c:pt>
              </c:strCache>
              <c:extLst/>
            </c:strRef>
          </c:cat>
          <c:val>
            <c:numRef>
              <c:f>'паспортно-демографич'!$F$3:$F$22</c:f>
              <c:numCache>
                <c:formatCode>General</c:formatCode>
                <c:ptCount val="20"/>
                <c:pt idx="8">
                  <c:v>47</c:v>
                </c:pt>
                <c:pt idx="9">
                  <c:v>50</c:v>
                </c:pt>
                <c:pt idx="10">
                  <c:v>3</c:v>
                </c:pt>
                <c:pt idx="11">
                  <c:v>69</c:v>
                </c:pt>
                <c:pt idx="12">
                  <c:v>13</c:v>
                </c:pt>
                <c:pt idx="13">
                  <c:v>6</c:v>
                </c:pt>
                <c:pt idx="14">
                  <c:v>13</c:v>
                </c:pt>
                <c:pt idx="15">
                  <c:v>31</c:v>
                </c:pt>
                <c:pt idx="16">
                  <c:v>6</c:v>
                </c:pt>
                <c:pt idx="17">
                  <c:v>25</c:v>
                </c:pt>
                <c:pt idx="18">
                  <c:v>47</c:v>
                </c:pt>
                <c:pt idx="19">
                  <c:v>22</c:v>
                </c:pt>
              </c:numCache>
            </c:numRef>
          </c:val>
        </c:ser>
        <c:dLbls/>
        <c:gapWidth val="219"/>
        <c:overlap val="-27"/>
        <c:axId val="69194112"/>
        <c:axId val="69195648"/>
      </c:barChart>
      <c:catAx>
        <c:axId val="691941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195648"/>
        <c:crosses val="autoZero"/>
        <c:auto val="1"/>
        <c:lblAlgn val="ctr"/>
        <c:lblOffset val="100"/>
      </c:catAx>
      <c:valAx>
        <c:axId val="6919564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194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 2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Лист1!$A$2:$A$7</c:f>
              <c:strCache>
                <c:ptCount val="6"/>
                <c:pt idx="0">
                  <c:v>для продолжения образования</c:v>
                </c:pt>
                <c:pt idx="1">
                  <c:v>интересно</c:v>
                </c:pt>
                <c:pt idx="2">
                  <c:v> иметь хорошие знания</c:v>
                </c:pt>
                <c:pt idx="3">
                  <c:v>для будущей профессии</c:v>
                </c:pt>
                <c:pt idx="4">
                  <c:v>настаивают родители</c:v>
                </c:pt>
                <c:pt idx="5">
                  <c:v>трудность предмета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44</c:v>
                </c:pt>
                <c:pt idx="1">
                  <c:v>21</c:v>
                </c:pt>
                <c:pt idx="2">
                  <c:v>21</c:v>
                </c:pt>
                <c:pt idx="3">
                  <c:v>28</c:v>
                </c:pt>
                <c:pt idx="4">
                  <c:v>3</c:v>
                </c:pt>
                <c:pt idx="5">
                  <c:v>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 3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для продолжения образования</c:v>
                </c:pt>
                <c:pt idx="1">
                  <c:v>интересно</c:v>
                </c:pt>
                <c:pt idx="2">
                  <c:v> иметь хорошие знания</c:v>
                </c:pt>
                <c:pt idx="3">
                  <c:v>для будущей профессии</c:v>
                </c:pt>
                <c:pt idx="4">
                  <c:v>настаивают родители</c:v>
                </c:pt>
                <c:pt idx="5">
                  <c:v>трудность предмета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4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для продолжения образования</c:v>
                </c:pt>
                <c:pt idx="1">
                  <c:v>интересно</c:v>
                </c:pt>
                <c:pt idx="2">
                  <c:v> иметь хорошие знания</c:v>
                </c:pt>
                <c:pt idx="3">
                  <c:v>для будущей профессии</c:v>
                </c:pt>
                <c:pt idx="4">
                  <c:v>настаивают родители</c:v>
                </c:pt>
                <c:pt idx="5">
                  <c:v>трудность предмета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/>
        <c:axId val="127427328"/>
        <c:axId val="127428864"/>
      </c:barChart>
      <c:catAx>
        <c:axId val="127427328"/>
        <c:scaling>
          <c:orientation val="minMax"/>
        </c:scaling>
        <c:axPos val="l"/>
        <c:numFmt formatCode="General" sourceLinked="0"/>
        <c:tickLblPos val="nextTo"/>
        <c:crossAx val="127428864"/>
        <c:crosses val="autoZero"/>
        <c:auto val="1"/>
        <c:lblAlgn val="ctr"/>
        <c:lblOffset val="100"/>
      </c:catAx>
      <c:valAx>
        <c:axId val="127428864"/>
        <c:scaling>
          <c:orientation val="minMax"/>
        </c:scaling>
        <c:axPos val="b"/>
        <c:majorGridlines/>
        <c:numFmt formatCode="General" sourceLinked="1"/>
        <c:tickLblPos val="nextTo"/>
        <c:crossAx val="12742732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 2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регулярно</c:v>
                </c:pt>
                <c:pt idx="1">
                  <c:v>время от времени</c:v>
                </c:pt>
                <c:pt idx="2">
                  <c:v>нет</c:v>
                </c:pt>
                <c:pt idx="3">
                  <c:v>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</c:v>
                </c:pt>
                <c:pt idx="1">
                  <c:v>44</c:v>
                </c:pt>
                <c:pt idx="2">
                  <c:v>32</c:v>
                </c:pt>
                <c:pt idx="3">
                  <c:v>0</c:v>
                </c:pt>
              </c:numCache>
            </c:numRef>
          </c:val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 4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регулярно</c:v>
                </c:pt>
                <c:pt idx="1">
                  <c:v>время от времени</c:v>
                </c:pt>
                <c:pt idx="2">
                  <c:v>нет</c:v>
                </c:pt>
                <c:pt idx="3">
                  <c:v>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/>
        <c:axId val="127490688"/>
        <c:axId val="127512960"/>
      </c:barChart>
      <c:catAx>
        <c:axId val="127490688"/>
        <c:scaling>
          <c:orientation val="minMax"/>
        </c:scaling>
        <c:axPos val="b"/>
        <c:numFmt formatCode="General" sourceLinked="0"/>
        <c:tickLblPos val="nextTo"/>
        <c:crossAx val="127512960"/>
        <c:crosses val="autoZero"/>
        <c:auto val="1"/>
        <c:lblAlgn val="ctr"/>
        <c:lblOffset val="100"/>
      </c:catAx>
      <c:valAx>
        <c:axId val="127512960"/>
        <c:scaling>
          <c:orientation val="minMax"/>
        </c:scaling>
        <c:axPos val="l"/>
        <c:majorGridlines/>
        <c:numFmt formatCode="General" sourceLinked="1"/>
        <c:tickLblPos val="nextTo"/>
        <c:crossAx val="1274906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 4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компьютерные презентации</c:v>
                </c:pt>
                <c:pt idx="1">
                  <c:v>интерактивная доска</c:v>
                </c:pt>
                <c:pt idx="2">
                  <c:v>онлайн=тестирование</c:v>
                </c:pt>
                <c:pt idx="3">
                  <c:v>интернет ресурсы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81</c:v>
                </c:pt>
                <c:pt idx="1">
                  <c:v>59</c:v>
                </c:pt>
                <c:pt idx="2">
                  <c:v>50</c:v>
                </c:pt>
                <c:pt idx="3">
                  <c:v>34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компьютерные презентации</c:v>
                </c:pt>
                <c:pt idx="1">
                  <c:v>интерактивная доска</c:v>
                </c:pt>
                <c:pt idx="2">
                  <c:v>онлайн=тестирование</c:v>
                </c:pt>
                <c:pt idx="3">
                  <c:v>интернет ресурсы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компьютерные презентации</c:v>
                </c:pt>
                <c:pt idx="1">
                  <c:v>интерактивная доска</c:v>
                </c:pt>
                <c:pt idx="2">
                  <c:v>онлайн=тестирование</c:v>
                </c:pt>
                <c:pt idx="3">
                  <c:v>интернет ресурсы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</c:ser>
        <c:dLbls/>
        <c:shape val="cylinder"/>
        <c:axId val="128833408"/>
        <c:axId val="128834944"/>
        <c:axId val="0"/>
      </c:bar3DChart>
      <c:catAx>
        <c:axId val="128833408"/>
        <c:scaling>
          <c:orientation val="minMax"/>
        </c:scaling>
        <c:axPos val="b"/>
        <c:numFmt formatCode="General" sourceLinked="0"/>
        <c:tickLblPos val="nextTo"/>
        <c:crossAx val="128834944"/>
        <c:crosses val="autoZero"/>
        <c:auto val="1"/>
        <c:lblAlgn val="ctr"/>
        <c:lblOffset val="100"/>
      </c:catAx>
      <c:valAx>
        <c:axId val="128834944"/>
        <c:scaling>
          <c:orientation val="minMax"/>
        </c:scaling>
        <c:axPos val="l"/>
        <c:majorGridlines/>
        <c:numFmt formatCode="General" sourceLinked="1"/>
        <c:tickLblPos val="nextTo"/>
        <c:crossAx val="12883340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Трудности в чебе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'трудности в учебе'!$A$3:$A$12</c:f>
              <c:strCache>
                <c:ptCount val="10"/>
                <c:pt idx="0">
                  <c:v>В конце дня ощущал сильную усталость</c:v>
                </c:pt>
                <c:pt idx="1">
                  <c:v>Было трудно понять учебный материал</c:v>
                </c:pt>
                <c:pt idx="2">
                  <c:v>Мешала обстановка в классе</c:v>
                </c:pt>
                <c:pt idx="3">
                  <c:v>Не хватает времени на домашнее задание</c:v>
                </c:pt>
                <c:pt idx="4">
                  <c:v>Трудно сосредоточиться</c:v>
                </c:pt>
                <c:pt idx="5">
                  <c:v>Скучно на уроках</c:v>
                </c:pt>
                <c:pt idx="6">
                  <c:v>Мешает состояние здоровья</c:v>
                </c:pt>
                <c:pt idx="7">
                  <c:v>Сложные отношения с учителями мешает учёбе</c:v>
                </c:pt>
                <c:pt idx="8">
                  <c:v>Сложные отношения с однокласснками мешает учёбе</c:v>
                </c:pt>
                <c:pt idx="9">
                  <c:v>Сложная обстановка в семье мешает учёбе</c:v>
                </c:pt>
              </c:strCache>
            </c:strRef>
          </c:cat>
          <c:val>
            <c:numRef>
              <c:f>'трудности в учебе'!$B$3:$B$12</c:f>
              <c:numCache>
                <c:formatCode>General</c:formatCode>
                <c:ptCount val="10"/>
                <c:pt idx="0">
                  <c:v>50</c:v>
                </c:pt>
                <c:pt idx="1">
                  <c:v>53</c:v>
                </c:pt>
                <c:pt idx="2">
                  <c:v>18</c:v>
                </c:pt>
                <c:pt idx="3">
                  <c:v>6</c:v>
                </c:pt>
                <c:pt idx="4">
                  <c:v>15</c:v>
                </c:pt>
                <c:pt idx="5">
                  <c:v>21</c:v>
                </c:pt>
                <c:pt idx="6">
                  <c:v>12</c:v>
                </c:pt>
                <c:pt idx="7">
                  <c:v>6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</c:ser>
        <c:dLbls>
          <c:showVal val="1"/>
        </c:dLbls>
        <c:gapWidth val="65"/>
        <c:axId val="39017472"/>
        <c:axId val="39023360"/>
      </c:barChart>
      <c:catAx>
        <c:axId val="3901747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023360"/>
        <c:crosses val="autoZero"/>
        <c:auto val="1"/>
        <c:lblAlgn val="ctr"/>
        <c:lblOffset val="100"/>
      </c:catAx>
      <c:valAx>
        <c:axId val="39023360"/>
        <c:scaling>
          <c:orientation val="minMax"/>
        </c:scaling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01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b="1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Свободное время</a:t>
            </a:r>
          </a:p>
        </c:rich>
      </c:tx>
      <c:layout/>
      <c:spPr>
        <a:noFill/>
        <a:ln>
          <a:noFill/>
        </a:ln>
        <a:effectLst/>
      </c:spPr>
    </c:title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ser>
          <c:idx val="0"/>
          <c:order val="0"/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'свободное врямя'!$A$3:$A$13</c:f>
              <c:strCache>
                <c:ptCount val="11"/>
                <c:pt idx="0">
                  <c:v>Чтение книг </c:v>
                </c:pt>
                <c:pt idx="1">
                  <c:v>Просмотр телепередач </c:v>
                </c:pt>
                <c:pt idx="2">
                  <c:v>Посещение кинотеатров </c:v>
                </c:pt>
                <c:pt idx="3">
                  <c:v>Прослушивание музыки </c:v>
                </c:pt>
                <c:pt idx="4">
                  <c:v>Посещение театров, концертов, музеев, выставок</c:v>
                </c:pt>
                <c:pt idx="5">
                  <c:v>Занятия спортом, туризмом </c:v>
                </c:pt>
                <c:pt idx="6">
                  <c:v>Занятия любительским творчеством (рисование, танцы, игра на муз. инструментах и др.)</c:v>
                </c:pt>
                <c:pt idx="7">
                  <c:v>Посещение дискотек, клубов </c:v>
                </c:pt>
                <c:pt idx="8">
                  <c:v>Пользование Интернетом </c:v>
                </c:pt>
                <c:pt idx="9">
                  <c:v>Общение с друзьями в непринужденной обстановке</c:v>
                </c:pt>
                <c:pt idx="10">
                  <c:v>Игры на компьютере</c:v>
                </c:pt>
              </c:strCache>
            </c:strRef>
          </c:cat>
          <c:val>
            <c:numRef>
              <c:f>'свободное врямя'!$B$3:$B$13</c:f>
              <c:numCache>
                <c:formatCode>General</c:formatCode>
                <c:ptCount val="11"/>
                <c:pt idx="0">
                  <c:v>38</c:v>
                </c:pt>
                <c:pt idx="1">
                  <c:v>47</c:v>
                </c:pt>
                <c:pt idx="2">
                  <c:v>30</c:v>
                </c:pt>
                <c:pt idx="3">
                  <c:v>66</c:v>
                </c:pt>
                <c:pt idx="4">
                  <c:v>18</c:v>
                </c:pt>
                <c:pt idx="5">
                  <c:v>38</c:v>
                </c:pt>
                <c:pt idx="6">
                  <c:v>41</c:v>
                </c:pt>
                <c:pt idx="7">
                  <c:v>6</c:v>
                </c:pt>
                <c:pt idx="8">
                  <c:v>81</c:v>
                </c:pt>
                <c:pt idx="9">
                  <c:v>38</c:v>
                </c:pt>
                <c:pt idx="10">
                  <c:v>47</c:v>
                </c:pt>
              </c:numCache>
            </c:numRef>
          </c:val>
        </c:ser>
        <c:dLbls>
          <c:showVal val="1"/>
        </c:dLbls>
        <c:shape val="box"/>
        <c:axId val="39048320"/>
        <c:axId val="39049856"/>
        <c:axId val="136446400"/>
      </c:bar3DChart>
      <c:catAx>
        <c:axId val="390483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049856"/>
        <c:crosses val="autoZero"/>
        <c:auto val="1"/>
        <c:lblAlgn val="ctr"/>
        <c:lblOffset val="100"/>
      </c:catAx>
      <c:valAx>
        <c:axId val="3904985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048320"/>
        <c:crosses val="autoZero"/>
        <c:crossBetween val="between"/>
      </c:valAx>
      <c:serAx>
        <c:axId val="136446400"/>
        <c:scaling>
          <c:orientation val="minMax"/>
        </c:scaling>
        <c:axPos val="b"/>
        <c:maj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049856"/>
        <c:crosses val="autoZero"/>
      </c:ser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 b="1"/>
      </a:pPr>
      <a:endParaRPr lang="ru-RU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Отношение к внешкольным занятиям</a:t>
            </a:r>
          </a:p>
        </c:rich>
      </c:tx>
      <c:layout>
        <c:manualLayout>
          <c:xMode val="edge"/>
          <c:yMode val="edge"/>
          <c:x val="0.11779155730533684"/>
          <c:y val="0"/>
        </c:manualLayout>
      </c:layout>
      <c:spPr>
        <a:noFill/>
        <a:ln>
          <a:noFill/>
        </a:ln>
        <a:effectLst/>
      </c:spPr>
    </c:title>
    <c:view3D>
      <c:rotX val="0"/>
      <c:rotY val="0"/>
      <c:depthPercent val="60"/>
      <c:perspective val="100"/>
    </c:view3D>
    <c:floor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'отношение к внешкольным'!$A$3:$A$11</c:f>
              <c:strCache>
                <c:ptCount val="9"/>
                <c:pt idx="0">
                  <c:v>У меня не хватает времени на занятия в кружках и секциях </c:v>
                </c:pt>
                <c:pt idx="1">
                  <c:v> Мне кажется, что оснащение кружков и секций не соответствуют современному уровню</c:v>
                </c:pt>
                <c:pt idx="2">
                  <c:v>  Мне трудно понять, какой кружок мне бы подошел </c:v>
                </c:pt>
                <c:pt idx="3">
                  <c:v>  Мне трудно заниматься долго одним и тем же, мне все быстро надоедает</c:v>
                </c:pt>
                <c:pt idx="4">
                  <c:v> Я считаю, что провожу свой досуг интересно и с пользой </c:v>
                </c:pt>
                <c:pt idx="5">
                  <c:v>  Я стараюсь разнообразить свой досуг, но не всегда это удается </c:v>
                </c:pt>
                <c:pt idx="6">
                  <c:v>  Мне часто бывает скучно и нечем себя занять </c:v>
                </c:pt>
                <c:pt idx="7">
                  <c:v>  Я не хожу в кружки отчасти потому, что там незнакомый мне коллектив </c:v>
                </c:pt>
                <c:pt idx="8">
                  <c:v>Интенсивная внеурочная деятельность (выступления, соревнования и т.д.) отрицательно сказывается на моей учебе т.д.) отрицательно сказывается на моей учебе</c:v>
                </c:pt>
              </c:strCache>
            </c:strRef>
          </c:cat>
          <c:val>
            <c:numRef>
              <c:f>'отношение к внешкольным'!$B$3:$B$11</c:f>
              <c:numCache>
                <c:formatCode>General</c:formatCode>
                <c:ptCount val="9"/>
                <c:pt idx="0">
                  <c:v>15</c:v>
                </c:pt>
                <c:pt idx="1">
                  <c:v>0</c:v>
                </c:pt>
                <c:pt idx="2">
                  <c:v>15</c:v>
                </c:pt>
                <c:pt idx="3">
                  <c:v>9</c:v>
                </c:pt>
                <c:pt idx="4">
                  <c:v>47</c:v>
                </c:pt>
                <c:pt idx="5">
                  <c:v>15</c:v>
                </c:pt>
                <c:pt idx="6">
                  <c:v>12</c:v>
                </c:pt>
                <c:pt idx="7">
                  <c:v>9</c:v>
                </c:pt>
                <c:pt idx="8">
                  <c:v>0</c:v>
                </c:pt>
              </c:numCache>
            </c:numRef>
          </c:val>
        </c:ser>
        <c:dLbls/>
        <c:gapWidth val="65"/>
        <c:shape val="box"/>
        <c:axId val="39092608"/>
        <c:axId val="39094144"/>
        <c:axId val="0"/>
      </c:bar3DChart>
      <c:catAx>
        <c:axId val="390926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094144"/>
        <c:crosses val="autoZero"/>
        <c:auto val="1"/>
        <c:lblAlgn val="ctr"/>
        <c:lblOffset val="100"/>
      </c:catAx>
      <c:valAx>
        <c:axId val="3909414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092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b="1"/>
      </a:pPr>
      <a:endParaRPr lang="ru-RU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Самооценка учащихся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cat>
            <c:strRef>
              <c:f>самооценка!$A$2:$A$12</c:f>
              <c:strCache>
                <c:ptCount val="11"/>
                <c:pt idx="0">
                  <c:v>Умею ставить цели и добиваться их </c:v>
                </c:pt>
                <c:pt idx="1">
                  <c:v>Могу организовать интересное дело </c:v>
                </c:pt>
                <c:pt idx="2">
                  <c:v>Добросовестно выполняю задания </c:v>
                </c:pt>
                <c:pt idx="3">
                  <c:v>Умею решать проблемы сам </c:v>
                </c:pt>
                <c:pt idx="4">
                  <c:v>Умею дружить </c:v>
                </c:pt>
                <c:pt idx="5">
                  <c:v>Уверен в себе </c:v>
                </c:pt>
                <c:pt idx="6">
                  <c:v>Проявляю толерантность </c:v>
                </c:pt>
                <c:pt idx="7">
                  <c:v>Помогаю людям в трудной ситуации </c:v>
                </c:pt>
                <c:pt idx="8">
                  <c:v>Умею принять справедливую критику </c:v>
                </c:pt>
                <c:pt idx="9">
                  <c:v>Могу отстаивать свою точку зрения </c:v>
                </c:pt>
                <c:pt idx="10">
                  <c:v>Не боюсь быть не таким как все </c:v>
                </c:pt>
              </c:strCache>
            </c:strRef>
          </c:cat>
          <c:val>
            <c:numRef>
              <c:f>самооценка!$B$2:$B$12</c:f>
              <c:numCache>
                <c:formatCode>General</c:formatCode>
                <c:ptCount val="11"/>
                <c:pt idx="0">
                  <c:v>8</c:v>
                </c:pt>
                <c:pt idx="1">
                  <c:v>6.5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9</c:v>
                </c:pt>
                <c:pt idx="6">
                  <c:v>7</c:v>
                </c:pt>
                <c:pt idx="7">
                  <c:v>8</c:v>
                </c:pt>
                <c:pt idx="8">
                  <c:v>7</c:v>
                </c:pt>
                <c:pt idx="9">
                  <c:v>8.5</c:v>
                </c:pt>
                <c:pt idx="10">
                  <c:v>8</c:v>
                </c:pt>
              </c:numCache>
            </c:numRef>
          </c:val>
        </c:ser>
        <c:dLbls/>
        <c:gapWidth val="65"/>
        <c:axId val="39122816"/>
        <c:axId val="39124352"/>
      </c:barChart>
      <c:catAx>
        <c:axId val="39122816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124352"/>
        <c:crosses val="autoZero"/>
        <c:auto val="1"/>
        <c:lblAlgn val="ctr"/>
        <c:lblOffset val="100"/>
      </c:catAx>
      <c:valAx>
        <c:axId val="39124352"/>
        <c:scaling>
          <c:orientation val="minMax"/>
        </c:scaling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122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b="1"/>
      </a:pPr>
      <a:endParaRPr lang="ru-RU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/>
              <a:t>Общая грамотность</a:t>
            </a:r>
          </a:p>
        </c:rich>
      </c:tx>
      <c:layout/>
      <c:spPr>
        <a:noFill/>
        <a:ln>
          <a:noFill/>
        </a:ln>
        <a:effectLst/>
      </c:spPr>
    </c:title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ser>
          <c:idx val="0"/>
          <c:order val="0"/>
          <c:spPr>
            <a:solidFill>
              <a:schemeClr val="accent6"/>
            </a:solidFill>
            <a:ln>
              <a:solidFill>
                <a:srgbClr val="002060"/>
              </a:solidFill>
            </a:ln>
            <a:effectLst/>
            <a:sp3d>
              <a:contourClr>
                <a:srgbClr val="002060"/>
              </a:contourClr>
            </a:sp3d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граматность!$A$2:$A$10</c:f>
              <c:strCache>
                <c:ptCount val="9"/>
                <c:pt idx="0">
                  <c:v>Грамотно (с малым числом ошибок) написать сочинение, диктант</c:v>
                </c:pt>
                <c:pt idx="1">
                  <c:v>Достаточно хорошо считать в уме в пределах </c:v>
                </c:pt>
                <c:pt idx="2">
                  <c:v>В обыденной речи четко формулировать свои мысли, не испытывая затруднений в построении фраз, подборе слов</c:v>
                </c:pt>
                <c:pt idx="3">
                  <c:v>Внимательно слушать собеседника, отвечать на его вопросы, задавать уточняющие вопрос</c:v>
                </c:pt>
                <c:pt idx="4">
                  <c:v>Сделать устное сообщение (доклад) на 5-10 минут без бумажки</c:v>
                </c:pt>
                <c:pt idx="5">
                  <c:v>Быстро "по диагонали" просматривать текст (справочника, энциклопедии и т.п. с целью поиска нужной информации</c:v>
                </c:pt>
                <c:pt idx="6">
                  <c:v>Читать книгу 1-2 часа подряд, не испытывая при этом утомления, дискомфорта</c:v>
                </c:pt>
                <c:pt idx="7">
                  <c:v>Корректно составить заявление, приглашение, объяснительную записку и др. деловые бумаги</c:v>
                </c:pt>
                <c:pt idx="8">
                  <c:v>Следить за правильностью своей речи, избегать грубых и нецензурных выражений</c:v>
                </c:pt>
              </c:strCache>
            </c:strRef>
          </c:cat>
          <c:val>
            <c:numRef>
              <c:f>граматность!$B$2:$B$10</c:f>
              <c:numCache>
                <c:formatCode>General</c:formatCode>
                <c:ptCount val="9"/>
                <c:pt idx="0">
                  <c:v>72</c:v>
                </c:pt>
                <c:pt idx="1">
                  <c:v>47</c:v>
                </c:pt>
                <c:pt idx="2">
                  <c:v>53</c:v>
                </c:pt>
                <c:pt idx="3">
                  <c:v>78</c:v>
                </c:pt>
                <c:pt idx="4">
                  <c:v>38</c:v>
                </c:pt>
                <c:pt idx="5">
                  <c:v>53</c:v>
                </c:pt>
                <c:pt idx="6">
                  <c:v>47</c:v>
                </c:pt>
                <c:pt idx="7">
                  <c:v>63</c:v>
                </c:pt>
                <c:pt idx="8">
                  <c:v>59</c:v>
                </c:pt>
              </c:numCache>
            </c:numRef>
          </c:val>
        </c:ser>
        <c:dLbls/>
        <c:shape val="box"/>
        <c:axId val="39146624"/>
        <c:axId val="39148160"/>
        <c:axId val="140232000"/>
      </c:bar3DChart>
      <c:catAx>
        <c:axId val="3914662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148160"/>
        <c:crosses val="autoZero"/>
        <c:auto val="1"/>
        <c:lblAlgn val="ctr"/>
        <c:lblOffset val="100"/>
      </c:catAx>
      <c:valAx>
        <c:axId val="3914816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146624"/>
        <c:crosses val="autoZero"/>
        <c:crossBetween val="between"/>
      </c:valAx>
      <c:serAx>
        <c:axId val="140232000"/>
        <c:scaling>
          <c:orientation val="minMax"/>
        </c:scaling>
        <c:axPos val="b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148160"/>
        <c:crosses val="autoZero"/>
      </c:ser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 b="1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Место рождения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bar"/>
        <c:grouping val="clustered"/>
        <c:ser>
          <c:idx val="0"/>
          <c:order val="0"/>
          <c:tx>
            <c:strRef>
              <c:f>'место рождения'!$C$2</c:f>
              <c:strCache>
                <c:ptCount val="1"/>
                <c:pt idx="0">
                  <c:v>Количество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'место рождения'!$B$3:$B$8</c:f>
              <c:strCache>
                <c:ptCount val="6"/>
                <c:pt idx="0">
                  <c:v>Гусиноозерск</c:v>
                </c:pt>
                <c:pt idx="1">
                  <c:v>Улан- Удэ</c:v>
                </c:pt>
                <c:pt idx="2">
                  <c:v>Джидинский район</c:v>
                </c:pt>
                <c:pt idx="3">
                  <c:v>Новоселенгинск</c:v>
                </c:pt>
                <c:pt idx="4">
                  <c:v>Казахстан</c:v>
                </c:pt>
                <c:pt idx="5">
                  <c:v>с.Удунга</c:v>
                </c:pt>
              </c:strCache>
            </c:strRef>
          </c:cat>
          <c:val>
            <c:numRef>
              <c:f>'место рождения'!$C$3:$C$8</c:f>
              <c:numCache>
                <c:formatCode>General</c:formatCode>
                <c:ptCount val="6"/>
                <c:pt idx="0">
                  <c:v>23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'место рождения'!$D$2</c:f>
              <c:strCache>
                <c:ptCount val="1"/>
                <c:pt idx="0">
                  <c:v>Проценты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'место рождения'!$B$3:$B$8</c:f>
              <c:strCache>
                <c:ptCount val="6"/>
                <c:pt idx="0">
                  <c:v>Гусиноозерск</c:v>
                </c:pt>
                <c:pt idx="1">
                  <c:v>Улан- Удэ</c:v>
                </c:pt>
                <c:pt idx="2">
                  <c:v>Джидинский район</c:v>
                </c:pt>
                <c:pt idx="3">
                  <c:v>Новоселенгинск</c:v>
                </c:pt>
                <c:pt idx="4">
                  <c:v>Казахстан</c:v>
                </c:pt>
                <c:pt idx="5">
                  <c:v>с.Удунга</c:v>
                </c:pt>
              </c:strCache>
            </c:strRef>
          </c:cat>
          <c:val>
            <c:numRef>
              <c:f>'место рождения'!$D$3:$D$8</c:f>
              <c:numCache>
                <c:formatCode>General</c:formatCode>
                <c:ptCount val="6"/>
                <c:pt idx="0">
                  <c:v>72</c:v>
                </c:pt>
                <c:pt idx="1">
                  <c:v>6</c:v>
                </c:pt>
                <c:pt idx="2">
                  <c:v>9</c:v>
                </c:pt>
                <c:pt idx="3">
                  <c:v>6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</c:ser>
        <c:dLbls/>
        <c:gapWidth val="182"/>
        <c:axId val="117089408"/>
        <c:axId val="117090944"/>
      </c:barChart>
      <c:catAx>
        <c:axId val="11708940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090944"/>
        <c:crosses val="autoZero"/>
        <c:auto val="1"/>
        <c:lblAlgn val="ctr"/>
        <c:lblOffset val="100"/>
      </c:catAx>
      <c:valAx>
        <c:axId val="117090944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089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b="1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Материальное положение</a:t>
            </a:r>
          </a:p>
        </c:rich>
      </c:tx>
      <c:layout/>
      <c:spPr>
        <a:noFill/>
        <a:ln>
          <a:noFill/>
        </a:ln>
        <a:effectLst/>
      </c:spPr>
    </c:title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'материальное положение'!$A$2</c:f>
              <c:strCache>
                <c:ptCount val="1"/>
                <c:pt idx="0">
                  <c:v>Хорошее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cat>
            <c:strRef>
              <c:f>'материальное положение'!$B$1:$C$1</c:f>
              <c:strCache>
                <c:ptCount val="2"/>
                <c:pt idx="0">
                  <c:v>количество</c:v>
                </c:pt>
                <c:pt idx="1">
                  <c:v>проценты</c:v>
                </c:pt>
              </c:strCache>
            </c:strRef>
          </c:cat>
          <c:val>
            <c:numRef>
              <c:f>'материальное положение'!$B$2:$C$2</c:f>
              <c:numCache>
                <c:formatCode>General</c:formatCode>
                <c:ptCount val="2"/>
                <c:pt idx="0">
                  <c:v>8</c:v>
                </c:pt>
                <c:pt idx="1">
                  <c:v>25</c:v>
                </c:pt>
              </c:numCache>
            </c:numRef>
          </c:val>
        </c:ser>
        <c:ser>
          <c:idx val="1"/>
          <c:order val="1"/>
          <c:tx>
            <c:strRef>
              <c:f>'материальное положение'!$A$3</c:f>
              <c:strCache>
                <c:ptCount val="1"/>
                <c:pt idx="0">
                  <c:v>Среднее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cat>
            <c:strRef>
              <c:f>'материальное положение'!$B$1:$C$1</c:f>
              <c:strCache>
                <c:ptCount val="2"/>
                <c:pt idx="0">
                  <c:v>количество</c:v>
                </c:pt>
                <c:pt idx="1">
                  <c:v>проценты</c:v>
                </c:pt>
              </c:strCache>
            </c:strRef>
          </c:cat>
          <c:val>
            <c:numRef>
              <c:f>'материальное положение'!$B$3:$C$3</c:f>
              <c:numCache>
                <c:formatCode>General</c:formatCode>
                <c:ptCount val="2"/>
                <c:pt idx="0">
                  <c:v>16</c:v>
                </c:pt>
                <c:pt idx="1">
                  <c:v>50</c:v>
                </c:pt>
              </c:numCache>
            </c:numRef>
          </c:val>
        </c:ser>
        <c:ser>
          <c:idx val="2"/>
          <c:order val="2"/>
          <c:tx>
            <c:strRef>
              <c:f>'материальное положение'!$A$4</c:f>
              <c:strCache>
                <c:ptCount val="1"/>
                <c:pt idx="0">
                  <c:v>Ниже среднего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cat>
            <c:strRef>
              <c:f>'материальное положение'!$B$1:$C$1</c:f>
              <c:strCache>
                <c:ptCount val="2"/>
                <c:pt idx="0">
                  <c:v>количество</c:v>
                </c:pt>
                <c:pt idx="1">
                  <c:v>проценты</c:v>
                </c:pt>
              </c:strCache>
            </c:strRef>
          </c:cat>
          <c:val>
            <c:numRef>
              <c:f>'материальное положение'!$B$4:$C$4</c:f>
              <c:numCache>
                <c:formatCode>General</c:formatCode>
                <c:ptCount val="2"/>
                <c:pt idx="0">
                  <c:v>7</c:v>
                </c:pt>
                <c:pt idx="1">
                  <c:v>22</c:v>
                </c:pt>
              </c:numCache>
            </c:numRef>
          </c:val>
        </c:ser>
        <c:ser>
          <c:idx val="3"/>
          <c:order val="3"/>
          <c:tx>
            <c:strRef>
              <c:f>'материальное положение'!$A$5</c:f>
              <c:strCache>
                <c:ptCount val="1"/>
                <c:pt idx="0">
                  <c:v>Трудное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cat>
            <c:strRef>
              <c:f>'материальное положение'!$B$1:$C$1</c:f>
              <c:strCache>
                <c:ptCount val="2"/>
                <c:pt idx="0">
                  <c:v>количество</c:v>
                </c:pt>
                <c:pt idx="1">
                  <c:v>проценты</c:v>
                </c:pt>
              </c:strCache>
            </c:strRef>
          </c:cat>
          <c:val>
            <c:numRef>
              <c:f>'материальное положение'!$B$5:$C$5</c:f>
              <c:numCache>
                <c:formatCode>General</c:formatCode>
                <c:ptCount val="2"/>
                <c:pt idx="0">
                  <c:v>1</c:v>
                </c:pt>
                <c:pt idx="1">
                  <c:v>3</c:v>
                </c:pt>
              </c:numCache>
            </c:numRef>
          </c:val>
        </c:ser>
        <c:dLbls/>
        <c:shape val="box"/>
        <c:axId val="137463296"/>
        <c:axId val="137465216"/>
        <c:axId val="0"/>
      </c:bar3DChart>
      <c:catAx>
        <c:axId val="1374632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465216"/>
        <c:crosses val="autoZero"/>
        <c:auto val="1"/>
        <c:lblAlgn val="ctr"/>
        <c:lblOffset val="100"/>
      </c:catAx>
      <c:valAx>
        <c:axId val="13746521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463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Образование отца</a:t>
            </a:r>
          </a:p>
        </c:rich>
      </c:tx>
      <c:layout>
        <c:manualLayout>
          <c:xMode val="edge"/>
          <c:yMode val="edge"/>
          <c:x val="0.11133362866846727"/>
          <c:y val="0.18591366857484612"/>
        </c:manualLayout>
      </c:layout>
      <c:spPr>
        <a:noFill/>
        <a:ln>
          <a:solidFill>
            <a:schemeClr val="accent4">
              <a:lumMod val="60000"/>
              <a:lumOff val="40000"/>
            </a:schemeClr>
          </a:solidFill>
        </a:ln>
        <a:effectLst/>
      </c:spPr>
    </c:title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310435333514345E-2"/>
          <c:y val="8.3032598928518025E-2"/>
          <c:w val="0.95033082298469507"/>
          <c:h val="0.84310176118002167"/>
        </c:manualLayout>
      </c:layout>
      <c:bar3DChart>
        <c:barDir val="col"/>
        <c:grouping val="stacked"/>
        <c:ser>
          <c:idx val="0"/>
          <c:order val="0"/>
          <c:tx>
            <c:strRef>
              <c:f>'образование родителей'!$A$2</c:f>
              <c:strCache>
                <c:ptCount val="1"/>
                <c:pt idx="0">
                  <c:v>Среднее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'образование родителей'!$B$1:$E$1</c:f>
              <c:strCache>
                <c:ptCount val="4"/>
                <c:pt idx="0">
                  <c:v>количество</c:v>
                </c:pt>
                <c:pt idx="1">
                  <c:v>проценты</c:v>
                </c:pt>
                <c:pt idx="2">
                  <c:v>количество</c:v>
                </c:pt>
                <c:pt idx="3">
                  <c:v>проценты</c:v>
                </c:pt>
              </c:strCache>
            </c:strRef>
          </c:cat>
          <c:val>
            <c:numRef>
              <c:f>'образование родителей'!$B$2:$E$2</c:f>
              <c:numCache>
                <c:formatCode>General</c:formatCode>
                <c:ptCount val="4"/>
                <c:pt idx="0">
                  <c:v>9</c:v>
                </c:pt>
                <c:pt idx="1">
                  <c:v>25</c:v>
                </c:pt>
                <c:pt idx="2">
                  <c:v>12</c:v>
                </c:pt>
                <c:pt idx="3">
                  <c:v>38</c:v>
                </c:pt>
              </c:numCache>
            </c:numRef>
          </c:val>
        </c:ser>
        <c:ser>
          <c:idx val="1"/>
          <c:order val="1"/>
          <c:tx>
            <c:strRef>
              <c:f>'образование родителей'!$A$3</c:f>
              <c:strCache>
                <c:ptCount val="1"/>
                <c:pt idx="0">
                  <c:v>Средне-специальное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'образование родителей'!$B$1:$E$1</c:f>
              <c:strCache>
                <c:ptCount val="4"/>
                <c:pt idx="0">
                  <c:v>количество</c:v>
                </c:pt>
                <c:pt idx="1">
                  <c:v>проценты</c:v>
                </c:pt>
                <c:pt idx="2">
                  <c:v>количество</c:v>
                </c:pt>
                <c:pt idx="3">
                  <c:v>проценты</c:v>
                </c:pt>
              </c:strCache>
            </c:strRef>
          </c:cat>
          <c:val>
            <c:numRef>
              <c:f>'образование родителей'!$B$3:$E$3</c:f>
              <c:numCache>
                <c:formatCode>General</c:formatCode>
                <c:ptCount val="4"/>
                <c:pt idx="0">
                  <c:v>4</c:v>
                </c:pt>
                <c:pt idx="1">
                  <c:v>13</c:v>
                </c:pt>
                <c:pt idx="2">
                  <c:v>9</c:v>
                </c:pt>
                <c:pt idx="3">
                  <c:v>28</c:v>
                </c:pt>
              </c:numCache>
            </c:numRef>
          </c:val>
        </c:ser>
        <c:ser>
          <c:idx val="2"/>
          <c:order val="2"/>
          <c:tx>
            <c:strRef>
              <c:f>'образование родителей'!$A$4</c:f>
              <c:strCache>
                <c:ptCount val="1"/>
                <c:pt idx="0">
                  <c:v>Высшее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'образование родителей'!$B$1:$E$1</c:f>
              <c:strCache>
                <c:ptCount val="4"/>
                <c:pt idx="0">
                  <c:v>количество</c:v>
                </c:pt>
                <c:pt idx="1">
                  <c:v>проценты</c:v>
                </c:pt>
                <c:pt idx="2">
                  <c:v>количество</c:v>
                </c:pt>
                <c:pt idx="3">
                  <c:v>проценты</c:v>
                </c:pt>
              </c:strCache>
            </c:strRef>
          </c:cat>
          <c:val>
            <c:numRef>
              <c:f>'образование родителей'!$B$4:$E$4</c:f>
              <c:numCache>
                <c:formatCode>General</c:formatCode>
                <c:ptCount val="4"/>
                <c:pt idx="0">
                  <c:v>5</c:v>
                </c:pt>
                <c:pt idx="1">
                  <c:v>16</c:v>
                </c:pt>
                <c:pt idx="2">
                  <c:v>8</c:v>
                </c:pt>
                <c:pt idx="3">
                  <c:v>25</c:v>
                </c:pt>
              </c:numCache>
            </c:numRef>
          </c:val>
        </c:ser>
        <c:dLbls/>
        <c:shape val="box"/>
        <c:axId val="164505088"/>
        <c:axId val="164757504"/>
        <c:axId val="0"/>
      </c:bar3DChart>
      <c:catAx>
        <c:axId val="1645050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757504"/>
        <c:crosses val="autoZero"/>
        <c:auto val="1"/>
        <c:lblAlgn val="ctr"/>
        <c:lblOffset val="100"/>
      </c:catAx>
      <c:valAx>
        <c:axId val="16475750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505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b="1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/>
              <a:t>Образование после 9 класса</a:t>
            </a:r>
          </a:p>
        </c:rich>
      </c:tx>
      <c:layout/>
      <c:spPr>
        <a:noFill/>
        <a:ln>
          <a:noFill/>
        </a:ln>
        <a:effectLst/>
      </c:spPr>
    </c:title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ser>
          <c:idx val="0"/>
          <c:order val="0"/>
          <c:tx>
            <c:strRef>
              <c:f>учиться!$B$2</c:f>
              <c:strCache>
                <c:ptCount val="1"/>
                <c:pt idx="0">
                  <c:v>количество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cat>
            <c:strRef>
              <c:f>учиться!$A$3:$A$7</c:f>
              <c:strCache>
                <c:ptCount val="5"/>
                <c:pt idx="0">
                  <c:v>Планирую закончить старшую школу (11 классов) </c:v>
                </c:pt>
                <c:pt idx="1">
                  <c:v>2 Планирую учиться в учреждении повышенного уровня – лицей, гимназия-среднего  профессионального образования</c:v>
                </c:pt>
                <c:pt idx="2">
                  <c:v>3 Планирую учиться в учреждении среднего профессионального образования</c:v>
                </c:pt>
                <c:pt idx="3">
                  <c:v>4 Не собираюсь нигде учиться </c:v>
                </c:pt>
                <c:pt idx="4">
                  <c:v>5 Пока не определился</c:v>
                </c:pt>
              </c:strCache>
            </c:strRef>
          </c:cat>
          <c:val>
            <c:numRef>
              <c:f>учиться!$B$3:$B$7</c:f>
              <c:numCache>
                <c:formatCode>General</c:formatCode>
                <c:ptCount val="5"/>
                <c:pt idx="0">
                  <c:v>18</c:v>
                </c:pt>
                <c:pt idx="1">
                  <c:v>9</c:v>
                </c:pt>
                <c:pt idx="2">
                  <c:v>10</c:v>
                </c:pt>
                <c:pt idx="3">
                  <c:v>0</c:v>
                </c:pt>
                <c:pt idx="4">
                  <c:v>9</c:v>
                </c:pt>
              </c:numCache>
            </c:numRef>
          </c:val>
        </c:ser>
        <c:ser>
          <c:idx val="1"/>
          <c:order val="1"/>
          <c:tx>
            <c:strRef>
              <c:f>учиться!$C$2</c:f>
              <c:strCache>
                <c:ptCount val="1"/>
                <c:pt idx="0">
                  <c:v>проценты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cat>
            <c:strRef>
              <c:f>учиться!$A$3:$A$7</c:f>
              <c:strCache>
                <c:ptCount val="5"/>
                <c:pt idx="0">
                  <c:v>Планирую закончить старшую школу (11 классов) </c:v>
                </c:pt>
                <c:pt idx="1">
                  <c:v>2 Планирую учиться в учреждении повышенного уровня – лицей, гимназия-среднего  профессионального образования</c:v>
                </c:pt>
                <c:pt idx="2">
                  <c:v>3 Планирую учиться в учреждении среднего профессионального образования</c:v>
                </c:pt>
                <c:pt idx="3">
                  <c:v>4 Не собираюсь нигде учиться </c:v>
                </c:pt>
                <c:pt idx="4">
                  <c:v>5 Пока не определился</c:v>
                </c:pt>
              </c:strCache>
            </c:strRef>
          </c:cat>
          <c:val>
            <c:numRef>
              <c:f>учиться!$C$3:$C$7</c:f>
              <c:numCache>
                <c:formatCode>General</c:formatCode>
                <c:ptCount val="5"/>
                <c:pt idx="0">
                  <c:v>56</c:v>
                </c:pt>
                <c:pt idx="1">
                  <c:v>28</c:v>
                </c:pt>
                <c:pt idx="2">
                  <c:v>31</c:v>
                </c:pt>
                <c:pt idx="3">
                  <c:v>0</c:v>
                </c:pt>
                <c:pt idx="4">
                  <c:v>28</c:v>
                </c:pt>
              </c:numCache>
            </c:numRef>
          </c:val>
        </c:ser>
        <c:dLbls/>
        <c:shape val="box"/>
        <c:axId val="37028608"/>
        <c:axId val="37030144"/>
        <c:axId val="0"/>
      </c:bar3DChart>
      <c:catAx>
        <c:axId val="370286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030144"/>
        <c:crosses val="autoZero"/>
        <c:auto val="1"/>
        <c:lblAlgn val="ctr"/>
        <c:lblOffset val="100"/>
      </c:catAx>
      <c:valAx>
        <c:axId val="3703014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028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Школа глазами учеников</a:t>
            </a:r>
          </a:p>
        </c:rich>
      </c:tx>
      <c:layout/>
      <c:spPr>
        <a:noFill/>
        <a:ln>
          <a:noFill/>
        </a:ln>
        <a:effectLst/>
      </c:spPr>
    </c:title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ser>
          <c:idx val="0"/>
          <c:order val="0"/>
          <c:tx>
            <c:strRef>
              <c:f>'ШКОЛА ГЛАЗАМИ УЧЕНИКОВ'!$A$3</c:f>
              <c:strCache>
                <c:ptCount val="1"/>
                <c:pt idx="0">
                  <c:v>Учусь с интересом практически по всем предметам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'ШКОЛА ГЛАЗАМИ УЧЕНИКОВ'!$B$2:$C$2</c:f>
              <c:strCache>
                <c:ptCount val="2"/>
                <c:pt idx="0">
                  <c:v>количество</c:v>
                </c:pt>
                <c:pt idx="1">
                  <c:v>проценты</c:v>
                </c:pt>
              </c:strCache>
            </c:strRef>
          </c:cat>
          <c:val>
            <c:numRef>
              <c:f>'ШКОЛА ГЛАЗАМИ УЧЕНИКОВ'!$B$3:$C$3</c:f>
              <c:numCache>
                <c:formatCode>General</c:formatCode>
                <c:ptCount val="2"/>
                <c:pt idx="0">
                  <c:v>8</c:v>
                </c:pt>
                <c:pt idx="1">
                  <c:v>25</c:v>
                </c:pt>
              </c:numCache>
            </c:numRef>
          </c:val>
        </c:ser>
        <c:ser>
          <c:idx val="1"/>
          <c:order val="1"/>
          <c:tx>
            <c:strRef>
              <c:f>'ШКОЛА ГЛАЗАМИ УЧЕНИКОВ'!$A$4</c:f>
              <c:strCache>
                <c:ptCount val="1"/>
                <c:pt idx="0">
                  <c:v>  Учусь с интересом по нескольким предметам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'ШКОЛА ГЛАЗАМИ УЧЕНИКОВ'!$B$2:$C$2</c:f>
              <c:strCache>
                <c:ptCount val="2"/>
                <c:pt idx="0">
                  <c:v>количество</c:v>
                </c:pt>
                <c:pt idx="1">
                  <c:v>проценты</c:v>
                </c:pt>
              </c:strCache>
            </c:strRef>
          </c:cat>
          <c:val>
            <c:numRef>
              <c:f>'ШКОЛА ГЛАЗАМИ УЧЕНИКОВ'!$B$4:$C$4</c:f>
              <c:numCache>
                <c:formatCode>General</c:formatCode>
                <c:ptCount val="2"/>
                <c:pt idx="0">
                  <c:v>20</c:v>
                </c:pt>
                <c:pt idx="1">
                  <c:v>63</c:v>
                </c:pt>
              </c:numCache>
            </c:numRef>
          </c:val>
        </c:ser>
        <c:ser>
          <c:idx val="2"/>
          <c:order val="2"/>
          <c:tx>
            <c:strRef>
              <c:f>'ШКОЛА ГЛАЗАМИ УЧЕНИКОВ'!$A$5</c:f>
              <c:strCache>
                <c:ptCount val="1"/>
                <c:pt idx="0">
                  <c:v>  Трудно сказать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'ШКОЛА ГЛАЗАМИ УЧЕНИКОВ'!$B$2:$C$2</c:f>
              <c:strCache>
                <c:ptCount val="2"/>
                <c:pt idx="0">
                  <c:v>количество</c:v>
                </c:pt>
                <c:pt idx="1">
                  <c:v>проценты</c:v>
                </c:pt>
              </c:strCache>
            </c:strRef>
          </c:cat>
          <c:val>
            <c:numRef>
              <c:f>'ШКОЛА ГЛАЗАМИ УЧЕНИКОВ'!$B$5:$C$5</c:f>
              <c:numCache>
                <c:formatCode>General</c:formatCode>
                <c:ptCount val="2"/>
                <c:pt idx="0">
                  <c:v>5</c:v>
                </c:pt>
                <c:pt idx="1">
                  <c:v>16</c:v>
                </c:pt>
              </c:numCache>
            </c:numRef>
          </c:val>
        </c:ser>
        <c:ser>
          <c:idx val="3"/>
          <c:order val="3"/>
          <c:tx>
            <c:strRef>
              <c:f>'ШКОЛА ГЛАЗАМИ УЧЕНИКОВ'!$A$6</c:f>
              <c:strCache>
                <c:ptCount val="1"/>
                <c:pt idx="0">
                  <c:v> Учусь скорее всего по необходимости, по инерции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'ШКОЛА ГЛАЗАМИ УЧЕНИКОВ'!$B$2:$C$2</c:f>
              <c:strCache>
                <c:ptCount val="2"/>
                <c:pt idx="0">
                  <c:v>количество</c:v>
                </c:pt>
                <c:pt idx="1">
                  <c:v>проценты</c:v>
                </c:pt>
              </c:strCache>
            </c:strRef>
          </c:cat>
          <c:val>
            <c:numRef>
              <c:f>'ШКОЛА ГЛАЗАМИ УЧЕНИКОВ'!$B$6:$C$6</c:f>
              <c:numCache>
                <c:formatCode>General</c:formatCode>
                <c:ptCount val="2"/>
                <c:pt idx="0">
                  <c:v>2</c:v>
                </c:pt>
                <c:pt idx="1">
                  <c:v>6</c:v>
                </c:pt>
              </c:numCache>
            </c:numRef>
          </c:val>
        </c:ser>
        <c:ser>
          <c:idx val="4"/>
          <c:order val="4"/>
          <c:tx>
            <c:strRef>
              <c:f>'ШКОЛА ГЛАЗАМИ УЧЕНИКОВ'!$A$7</c:f>
              <c:strCache>
                <c:ptCount val="1"/>
                <c:pt idx="0">
                  <c:v>Учусь без всякого интереса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cat>
            <c:strRef>
              <c:f>'ШКОЛА ГЛАЗАМИ УЧЕНИКОВ'!$B$2:$C$2</c:f>
              <c:strCache>
                <c:ptCount val="2"/>
                <c:pt idx="0">
                  <c:v>количество</c:v>
                </c:pt>
                <c:pt idx="1">
                  <c:v>проценты</c:v>
                </c:pt>
              </c:strCache>
            </c:strRef>
          </c:cat>
          <c:val>
            <c:numRef>
              <c:f>'ШКОЛА ГЛАЗАМИ УЧЕНИКОВ'!$B$7:$C$7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/>
        <c:shape val="box"/>
        <c:axId val="38846464"/>
        <c:axId val="38848000"/>
        <c:axId val="0"/>
      </c:bar3DChart>
      <c:catAx>
        <c:axId val="3884646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848000"/>
        <c:crosses val="autoZero"/>
        <c:auto val="1"/>
        <c:lblAlgn val="ctr"/>
        <c:lblOffset val="100"/>
      </c:catAx>
      <c:valAx>
        <c:axId val="3884800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84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/>
              <a:t>Что дала вам школа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bar"/>
        <c:grouping val="clustered"/>
        <c:ser>
          <c:idx val="0"/>
          <c:order val="0"/>
          <c:tx>
            <c:strRef>
              <c:f>'что дала школа'!$B$2</c:f>
              <c:strCache>
                <c:ptCount val="1"/>
                <c:pt idx="0">
                  <c:v>количество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cat>
            <c:strRef>
              <c:f>'что дала школа'!$A$3:$A$10</c:f>
              <c:strCache>
                <c:ptCount val="8"/>
                <c:pt idx="0">
                  <c:v>Школа дала мне знания </c:v>
                </c:pt>
                <c:pt idx="1">
                  <c:v>Здесь я приобрел друзей </c:v>
                </c:pt>
                <c:pt idx="2">
                  <c:v>Школа мне помогла лучше понять себя, свои положительные качества и недостатки</c:v>
                </c:pt>
                <c:pt idx="3">
                  <c:v>Школа мне помогла определить свои интересы, выбрать профессию </c:v>
                </c:pt>
                <c:pt idx="4">
                  <c:v> Школа научила меня критически мыслить, рассуждать, доказывать </c:v>
                </c:pt>
                <c:pt idx="5">
                  <c:v>Научила разбираться в людях, общению с ними </c:v>
                </c:pt>
                <c:pt idx="6">
                  <c:v>Школа научила меня самостоятельно работать </c:v>
                </c:pt>
                <c:pt idx="7">
                  <c:v> Подготовила меня к участию в общественной жизни </c:v>
                </c:pt>
              </c:strCache>
            </c:strRef>
          </c:cat>
          <c:val>
            <c:numRef>
              <c:f>'что дала школа'!$B$3:$B$10</c:f>
              <c:numCache>
                <c:formatCode>General</c:formatCode>
                <c:ptCount val="8"/>
                <c:pt idx="0">
                  <c:v>24</c:v>
                </c:pt>
                <c:pt idx="1">
                  <c:v>19</c:v>
                </c:pt>
                <c:pt idx="2">
                  <c:v>13</c:v>
                </c:pt>
                <c:pt idx="3">
                  <c:v>9</c:v>
                </c:pt>
                <c:pt idx="4">
                  <c:v>13</c:v>
                </c:pt>
                <c:pt idx="5">
                  <c:v>12</c:v>
                </c:pt>
                <c:pt idx="6">
                  <c:v>10</c:v>
                </c:pt>
                <c:pt idx="7">
                  <c:v>12</c:v>
                </c:pt>
              </c:numCache>
            </c:numRef>
          </c:val>
        </c:ser>
        <c:ser>
          <c:idx val="1"/>
          <c:order val="1"/>
          <c:tx>
            <c:strRef>
              <c:f>'что дала школа'!$C$2</c:f>
              <c:strCache>
                <c:ptCount val="1"/>
                <c:pt idx="0">
                  <c:v>проценты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cat>
            <c:strRef>
              <c:f>'что дала школа'!$A$3:$A$10</c:f>
              <c:strCache>
                <c:ptCount val="8"/>
                <c:pt idx="0">
                  <c:v>Школа дала мне знания </c:v>
                </c:pt>
                <c:pt idx="1">
                  <c:v>Здесь я приобрел друзей </c:v>
                </c:pt>
                <c:pt idx="2">
                  <c:v>Школа мне помогла лучше понять себя, свои положительные качества и недостатки</c:v>
                </c:pt>
                <c:pt idx="3">
                  <c:v>Школа мне помогла определить свои интересы, выбрать профессию </c:v>
                </c:pt>
                <c:pt idx="4">
                  <c:v> Школа научила меня критически мыслить, рассуждать, доказывать </c:v>
                </c:pt>
                <c:pt idx="5">
                  <c:v>Научила разбираться в людях, общению с ними </c:v>
                </c:pt>
                <c:pt idx="6">
                  <c:v>Школа научила меня самостоятельно работать </c:v>
                </c:pt>
                <c:pt idx="7">
                  <c:v> Подготовила меня к участию в общественной жизни </c:v>
                </c:pt>
              </c:strCache>
            </c:strRef>
          </c:cat>
          <c:val>
            <c:numRef>
              <c:f>'что дала школа'!$C$3:$C$10</c:f>
              <c:numCache>
                <c:formatCode>General</c:formatCode>
                <c:ptCount val="8"/>
                <c:pt idx="0">
                  <c:v>75</c:v>
                </c:pt>
                <c:pt idx="1">
                  <c:v>59</c:v>
                </c:pt>
                <c:pt idx="2">
                  <c:v>41</c:v>
                </c:pt>
                <c:pt idx="3">
                  <c:v>28</c:v>
                </c:pt>
                <c:pt idx="4">
                  <c:v>41</c:v>
                </c:pt>
                <c:pt idx="5">
                  <c:v>38</c:v>
                </c:pt>
                <c:pt idx="6">
                  <c:v>30</c:v>
                </c:pt>
                <c:pt idx="7">
                  <c:v>38</c:v>
                </c:pt>
              </c:numCache>
            </c:numRef>
          </c:val>
        </c:ser>
        <c:dLbls/>
        <c:gapWidth val="115"/>
        <c:overlap val="-20"/>
        <c:axId val="38882304"/>
        <c:axId val="38896384"/>
      </c:barChart>
      <c:catAx>
        <c:axId val="3888230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896384"/>
        <c:crosses val="autoZero"/>
        <c:auto val="1"/>
        <c:lblAlgn val="ctr"/>
        <c:lblOffset val="100"/>
      </c:catAx>
      <c:valAx>
        <c:axId val="38896384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8823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r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/>
              <a:t>Жизнедеятельность школы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bar"/>
        <c:grouping val="clustered"/>
        <c:ser>
          <c:idx val="0"/>
          <c:order val="0"/>
          <c:tx>
            <c:strRef>
              <c:f>'жизнедеятельность школы'!$B$1</c:f>
              <c:strCache>
                <c:ptCount val="1"/>
                <c:pt idx="0">
                  <c:v>высоко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cat>
            <c:strRef>
              <c:f>'жизнедеятельность школы'!$A$2:$A$11</c:f>
              <c:strCache>
                <c:ptCount val="10"/>
                <c:pt idx="0">
                  <c:v>Отношение большинства учителей к Вам</c:v>
                </c:pt>
                <c:pt idx="1">
                  <c:v>Возможность с пользой проводить свободное время после уроков (кружки, экскурсии, праздники и т.п.)</c:v>
                </c:pt>
                <c:pt idx="2">
                  <c:v>Возможность показать свои достижения (на предметных олимпиадах, конкурсах)</c:v>
                </c:pt>
                <c:pt idx="3">
                  <c:v>Организационный порядок школьной жизни (четкость расписания, организация питания, медицинской помощи, чистота, оформление школы)</c:v>
                </c:pt>
                <c:pt idx="4">
                  <c:v>Качество технических средств (приборы, реактивы,компьютеры и т.д.)</c:v>
                </c:pt>
                <c:pt idx="5">
                  <c:v>. Возможность проявить свою индивидуальность, инициативу, раскрыть свои творческие способности</c:v>
                </c:pt>
                <c:pt idx="6">
                  <c:v>Возможность сохранить и укрепить свое здоровье</c:v>
                </c:pt>
                <c:pt idx="7">
                  <c:v>Эмоциональная комфортность</c:v>
                </c:pt>
                <c:pt idx="8">
                  <c:v>Возможность получить помощь в решении личных проблем (например, у психолога)</c:v>
                </c:pt>
                <c:pt idx="9">
                  <c:v>Возможность участия учеников в решении общешкольных проблем</c:v>
                </c:pt>
              </c:strCache>
            </c:strRef>
          </c:cat>
          <c:val>
            <c:numRef>
              <c:f>'жизнедеятельность школы'!$B$2:$B$11</c:f>
              <c:numCache>
                <c:formatCode>General</c:formatCode>
                <c:ptCount val="10"/>
                <c:pt idx="0">
                  <c:v>28</c:v>
                </c:pt>
                <c:pt idx="1">
                  <c:v>50</c:v>
                </c:pt>
                <c:pt idx="2">
                  <c:v>50</c:v>
                </c:pt>
                <c:pt idx="3">
                  <c:v>44</c:v>
                </c:pt>
                <c:pt idx="4">
                  <c:v>38</c:v>
                </c:pt>
                <c:pt idx="5">
                  <c:v>41</c:v>
                </c:pt>
                <c:pt idx="6">
                  <c:v>53</c:v>
                </c:pt>
                <c:pt idx="7">
                  <c:v>44</c:v>
                </c:pt>
                <c:pt idx="8">
                  <c:v>34</c:v>
                </c:pt>
                <c:pt idx="9">
                  <c:v>28</c:v>
                </c:pt>
              </c:numCache>
            </c:numRef>
          </c:val>
        </c:ser>
        <c:ser>
          <c:idx val="1"/>
          <c:order val="1"/>
          <c:tx>
            <c:strRef>
              <c:f>'жизнедеятельность школы'!$C$1</c:f>
              <c:strCache>
                <c:ptCount val="1"/>
                <c:pt idx="0">
                  <c:v>средне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solidFill>
                <a:srgbClr val="00206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'жизнедеятельность школы'!$A$2:$A$11</c:f>
              <c:strCache>
                <c:ptCount val="10"/>
                <c:pt idx="0">
                  <c:v>Отношение большинства учителей к Вам</c:v>
                </c:pt>
                <c:pt idx="1">
                  <c:v>Возможность с пользой проводить свободное время после уроков (кружки, экскурсии, праздники и т.п.)</c:v>
                </c:pt>
                <c:pt idx="2">
                  <c:v>Возможность показать свои достижения (на предметных олимпиадах, конкурсах)</c:v>
                </c:pt>
                <c:pt idx="3">
                  <c:v>Организационный порядок школьной жизни (четкость расписания, организация питания, медицинской помощи, чистота, оформление школы)</c:v>
                </c:pt>
                <c:pt idx="4">
                  <c:v>Качество технических средств (приборы, реактивы,компьютеры и т.д.)</c:v>
                </c:pt>
                <c:pt idx="5">
                  <c:v>. Возможность проявить свою индивидуальность, инициативу, раскрыть свои творческие способности</c:v>
                </c:pt>
                <c:pt idx="6">
                  <c:v>Возможность сохранить и укрепить свое здоровье</c:v>
                </c:pt>
                <c:pt idx="7">
                  <c:v>Эмоциональная комфортность</c:v>
                </c:pt>
                <c:pt idx="8">
                  <c:v>Возможность получить помощь в решении личных проблем (например, у психолога)</c:v>
                </c:pt>
                <c:pt idx="9">
                  <c:v>Возможность участия учеников в решении общешкольных проблем</c:v>
                </c:pt>
              </c:strCache>
            </c:strRef>
          </c:cat>
          <c:val>
            <c:numRef>
              <c:f>'жизнедеятельность школы'!$C$2:$C$11</c:f>
              <c:numCache>
                <c:formatCode>General</c:formatCode>
                <c:ptCount val="10"/>
                <c:pt idx="0">
                  <c:v>72</c:v>
                </c:pt>
                <c:pt idx="1">
                  <c:v>44</c:v>
                </c:pt>
                <c:pt idx="2">
                  <c:v>28</c:v>
                </c:pt>
                <c:pt idx="3">
                  <c:v>53</c:v>
                </c:pt>
                <c:pt idx="4">
                  <c:v>56</c:v>
                </c:pt>
                <c:pt idx="5">
                  <c:v>44</c:v>
                </c:pt>
                <c:pt idx="6">
                  <c:v>47</c:v>
                </c:pt>
                <c:pt idx="7">
                  <c:v>44</c:v>
                </c:pt>
                <c:pt idx="8">
                  <c:v>41</c:v>
                </c:pt>
                <c:pt idx="9">
                  <c:v>63</c:v>
                </c:pt>
              </c:numCache>
            </c:numRef>
          </c:val>
        </c:ser>
        <c:ser>
          <c:idx val="2"/>
          <c:order val="2"/>
          <c:tx>
            <c:strRef>
              <c:f>'жизнедеятельность школы'!$D$1</c:f>
              <c:strCache>
                <c:ptCount val="1"/>
                <c:pt idx="0">
                  <c:v>низко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cat>
            <c:strRef>
              <c:f>'жизнедеятельность школы'!$A$2:$A$11</c:f>
              <c:strCache>
                <c:ptCount val="10"/>
                <c:pt idx="0">
                  <c:v>Отношение большинства учителей к Вам</c:v>
                </c:pt>
                <c:pt idx="1">
                  <c:v>Возможность с пользой проводить свободное время после уроков (кружки, экскурсии, праздники и т.п.)</c:v>
                </c:pt>
                <c:pt idx="2">
                  <c:v>Возможность показать свои достижения (на предметных олимпиадах, конкурсах)</c:v>
                </c:pt>
                <c:pt idx="3">
                  <c:v>Организационный порядок школьной жизни (четкость расписания, организация питания, медицинской помощи, чистота, оформление школы)</c:v>
                </c:pt>
                <c:pt idx="4">
                  <c:v>Качество технических средств (приборы, реактивы,компьютеры и т.д.)</c:v>
                </c:pt>
                <c:pt idx="5">
                  <c:v>. Возможность проявить свою индивидуальность, инициативу, раскрыть свои творческие способности</c:v>
                </c:pt>
                <c:pt idx="6">
                  <c:v>Возможность сохранить и укрепить свое здоровье</c:v>
                </c:pt>
                <c:pt idx="7">
                  <c:v>Эмоциональная комфортность</c:v>
                </c:pt>
                <c:pt idx="8">
                  <c:v>Возможность получить помощь в решении личных проблем (например, у психолога)</c:v>
                </c:pt>
                <c:pt idx="9">
                  <c:v>Возможность участия учеников в решении общешкольных проблем</c:v>
                </c:pt>
              </c:strCache>
            </c:strRef>
          </c:cat>
          <c:val>
            <c:numRef>
              <c:f>'жизнедеятельность школы'!$D$2:$D$11</c:f>
              <c:numCache>
                <c:formatCode>General</c:formatCode>
                <c:ptCount val="10"/>
                <c:pt idx="0">
                  <c:v>0</c:v>
                </c:pt>
                <c:pt idx="1">
                  <c:v>9</c:v>
                </c:pt>
                <c:pt idx="2">
                  <c:v>19</c:v>
                </c:pt>
                <c:pt idx="3">
                  <c:v>3</c:v>
                </c:pt>
                <c:pt idx="4">
                  <c:v>6</c:v>
                </c:pt>
                <c:pt idx="5">
                  <c:v>3</c:v>
                </c:pt>
                <c:pt idx="6">
                  <c:v>0</c:v>
                </c:pt>
                <c:pt idx="7">
                  <c:v>12</c:v>
                </c:pt>
                <c:pt idx="8">
                  <c:v>25</c:v>
                </c:pt>
                <c:pt idx="9">
                  <c:v>9</c:v>
                </c:pt>
              </c:numCache>
            </c:numRef>
          </c:val>
        </c:ser>
        <c:dLbls/>
        <c:gapWidth val="115"/>
        <c:overlap val="-20"/>
        <c:axId val="38921344"/>
        <c:axId val="38922880"/>
      </c:barChart>
      <c:catAx>
        <c:axId val="3892134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922880"/>
        <c:crosses val="autoZero"/>
        <c:auto val="1"/>
        <c:lblAlgn val="ctr"/>
        <c:lblOffset val="100"/>
      </c:catAx>
      <c:valAx>
        <c:axId val="38922880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921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gradFill flip="none" rotWithShape="1">
      <a:gsLst>
        <a:gs pos="0">
          <a:schemeClr val="accent2">
            <a:lumMod val="0"/>
            <a:lumOff val="100000"/>
          </a:schemeClr>
        </a:gs>
        <a:gs pos="35000">
          <a:schemeClr val="accent2">
            <a:lumMod val="0"/>
            <a:lumOff val="100000"/>
          </a:schemeClr>
        </a:gs>
        <a:gs pos="100000">
          <a:schemeClr val="accent2">
            <a:lumMod val="100000"/>
          </a:schemeClr>
        </a:gs>
      </a:gsLst>
      <a:path path="circle">
        <a:fillToRect l="50000" t="-80000" r="50000" b="180000"/>
      </a:path>
      <a:tileRect/>
    </a:gradFill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Формы учебной и ВУД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Лист1!$A$2:$A$15</c:f>
              <c:strCache>
                <c:ptCount val="14"/>
                <c:pt idx="0">
                  <c:v>лекции</c:v>
                </c:pt>
                <c:pt idx="1">
                  <c:v>конференции</c:v>
                </c:pt>
                <c:pt idx="2">
                  <c:v>игры</c:v>
                </c:pt>
                <c:pt idx="3">
                  <c:v>семинары</c:v>
                </c:pt>
                <c:pt idx="4">
                  <c:v>дискуссии</c:v>
                </c:pt>
                <c:pt idx="5">
                  <c:v>проекты</c:v>
                </c:pt>
                <c:pt idx="6">
                  <c:v>спортсоревн.</c:v>
                </c:pt>
                <c:pt idx="7">
                  <c:v>конкурсы</c:v>
                </c:pt>
                <c:pt idx="8">
                  <c:v>фестивали</c:v>
                </c:pt>
                <c:pt idx="9">
                  <c:v>учен. самоупр.</c:v>
                </c:pt>
                <c:pt idx="10">
                  <c:v>творч. кол-вы</c:v>
                </c:pt>
                <c:pt idx="11">
                  <c:v>команды интел. Игр</c:v>
                </c:pt>
                <c:pt idx="12">
                  <c:v>команды КВН</c:v>
                </c:pt>
                <c:pt idx="13">
                  <c:v>клубы, обш. объед.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28</c:v>
                </c:pt>
                <c:pt idx="1">
                  <c:v>9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34</c:v>
                </c:pt>
                <c:pt idx="6">
                  <c:v>75</c:v>
                </c:pt>
                <c:pt idx="7">
                  <c:v>84</c:v>
                </c:pt>
                <c:pt idx="8">
                  <c:v>30</c:v>
                </c:pt>
                <c:pt idx="9">
                  <c:v>21</c:v>
                </c:pt>
                <c:pt idx="10">
                  <c:v>21</c:v>
                </c:pt>
                <c:pt idx="11">
                  <c:v>28</c:v>
                </c:pt>
                <c:pt idx="12">
                  <c:v>41</c:v>
                </c:pt>
                <c:pt idx="13">
                  <c:v>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 3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лекции</c:v>
                </c:pt>
                <c:pt idx="1">
                  <c:v>конференции</c:v>
                </c:pt>
                <c:pt idx="2">
                  <c:v>игры</c:v>
                </c:pt>
                <c:pt idx="3">
                  <c:v>семинары</c:v>
                </c:pt>
                <c:pt idx="4">
                  <c:v>дискуссии</c:v>
                </c:pt>
                <c:pt idx="5">
                  <c:v>проекты</c:v>
                </c:pt>
                <c:pt idx="6">
                  <c:v>спортсоревн.</c:v>
                </c:pt>
                <c:pt idx="7">
                  <c:v>конкурсы</c:v>
                </c:pt>
                <c:pt idx="8">
                  <c:v>фестивали</c:v>
                </c:pt>
                <c:pt idx="9">
                  <c:v>учен. самоупр.</c:v>
                </c:pt>
                <c:pt idx="10">
                  <c:v>творч. кол-вы</c:v>
                </c:pt>
                <c:pt idx="11">
                  <c:v>команды интел. Игр</c:v>
                </c:pt>
                <c:pt idx="12">
                  <c:v>команды КВН</c:v>
                </c:pt>
                <c:pt idx="13">
                  <c:v>клубы, обш. объед.</c:v>
                </c:pt>
              </c:strCache>
            </c:strRef>
          </c:cat>
          <c:val>
            <c:numRef>
              <c:f>Лист1!$C$2:$C$15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/>
        <c:axId val="118291456"/>
        <c:axId val="126243584"/>
      </c:barChart>
      <c:catAx>
        <c:axId val="118291456"/>
        <c:scaling>
          <c:orientation val="minMax"/>
        </c:scaling>
        <c:axPos val="b"/>
        <c:numFmt formatCode="General" sourceLinked="0"/>
        <c:tickLblPos val="nextTo"/>
        <c:crossAx val="126243584"/>
        <c:crosses val="autoZero"/>
        <c:auto val="1"/>
        <c:lblAlgn val="ctr"/>
        <c:lblOffset val="100"/>
      </c:catAx>
      <c:valAx>
        <c:axId val="126243584"/>
        <c:scaling>
          <c:orientation val="minMax"/>
        </c:scaling>
        <c:axPos val="l"/>
        <c:majorGridlines/>
        <c:numFmt formatCode="General" sourceLinked="1"/>
        <c:tickLblPos val="nextTo"/>
        <c:crossAx val="11829145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FAC17F-F45A-4CAA-B25B-8438DBF0B295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9E0AA9-7384-48DA-BB4F-E7E960F14072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r>
            <a:rPr lang="ru-RU" sz="1100" b="1" dirty="0" smtClean="0"/>
            <a:t>Социально-</a:t>
          </a:r>
          <a:r>
            <a:rPr lang="ru-RU" sz="1100" b="1" dirty="0" err="1" smtClean="0"/>
            <a:t>демографичес</a:t>
          </a:r>
          <a:r>
            <a:rPr lang="ru-RU" sz="1100" b="1" dirty="0" smtClean="0"/>
            <a:t>-кие характеристики</a:t>
          </a:r>
          <a:endParaRPr lang="ru-RU" sz="1100" b="1" dirty="0"/>
        </a:p>
      </dgm:t>
    </dgm:pt>
    <dgm:pt modelId="{2F57AFC8-92E0-4043-A2BE-05399D028280}" type="parTrans" cxnId="{B0649D44-6971-4C89-A7AC-28938EC26F83}">
      <dgm:prSet/>
      <dgm:spPr/>
      <dgm:t>
        <a:bodyPr/>
        <a:lstStyle/>
        <a:p>
          <a:endParaRPr lang="ru-RU"/>
        </a:p>
      </dgm:t>
    </dgm:pt>
    <dgm:pt modelId="{B616C059-184F-49AD-B271-0F2ABF9DB883}" type="sibTrans" cxnId="{B0649D44-6971-4C89-A7AC-28938EC26F83}">
      <dgm:prSet/>
      <dgm:spPr/>
      <dgm:t>
        <a:bodyPr/>
        <a:lstStyle/>
        <a:p>
          <a:endParaRPr lang="ru-RU"/>
        </a:p>
      </dgm:t>
    </dgm:pt>
    <dgm:pt modelId="{665539DD-1EF6-4D40-A085-8A04D6EC4822}">
      <dgm:prSet phldrT="[Текст]"/>
      <dgm:spPr>
        <a:ln>
          <a:solidFill>
            <a:srgbClr val="002060"/>
          </a:solidFill>
        </a:ln>
      </dgm:spPr>
      <dgm:t>
        <a:bodyPr/>
        <a:lstStyle/>
        <a:p>
          <a:r>
            <a:rPr lang="ru-RU" b="1" dirty="0" smtClean="0"/>
            <a:t>Показатели учебной и </a:t>
          </a:r>
          <a:r>
            <a:rPr lang="ru-RU" b="1" dirty="0" err="1" smtClean="0"/>
            <a:t>внеучебной</a:t>
          </a:r>
          <a:r>
            <a:rPr lang="ru-RU" b="1" dirty="0" smtClean="0"/>
            <a:t> деятельности</a:t>
          </a:r>
          <a:endParaRPr lang="ru-RU" b="1" dirty="0"/>
        </a:p>
      </dgm:t>
    </dgm:pt>
    <dgm:pt modelId="{960B3AB8-C668-4BFE-9A52-6A4FE1B2F465}" type="parTrans" cxnId="{FBDA1D37-F07E-44D9-B138-697A6308FA36}">
      <dgm:prSet/>
      <dgm:spPr/>
      <dgm:t>
        <a:bodyPr/>
        <a:lstStyle/>
        <a:p>
          <a:endParaRPr lang="ru-RU"/>
        </a:p>
      </dgm:t>
    </dgm:pt>
    <dgm:pt modelId="{96B63C1A-6F60-424E-92F5-04502837FEC7}" type="sibTrans" cxnId="{FBDA1D37-F07E-44D9-B138-697A6308FA36}">
      <dgm:prSet/>
      <dgm:spPr/>
      <dgm:t>
        <a:bodyPr/>
        <a:lstStyle/>
        <a:p>
          <a:endParaRPr lang="ru-RU"/>
        </a:p>
      </dgm:t>
    </dgm:pt>
    <dgm:pt modelId="{33E5AEEF-DEA5-4F4C-AF84-D50425228E2C}">
      <dgm:prSet phldrT="[Текст]" custT="1"/>
      <dgm:spPr/>
      <dgm:t>
        <a:bodyPr/>
        <a:lstStyle/>
        <a:p>
          <a:r>
            <a:rPr lang="ru-RU" sz="1200" b="1" dirty="0" smtClean="0"/>
            <a:t>Личностные </a:t>
          </a:r>
          <a:r>
            <a:rPr lang="ru-RU" sz="1200" b="1" dirty="0" err="1" smtClean="0"/>
            <a:t>особеннос-ти</a:t>
          </a:r>
          <a:endParaRPr lang="ru-RU" sz="1200" b="1" dirty="0"/>
        </a:p>
      </dgm:t>
    </dgm:pt>
    <dgm:pt modelId="{9331929C-3844-41BF-A7D6-71EC6436049C}" type="parTrans" cxnId="{C3802385-1CA6-4039-8177-1F8BED3E1101}">
      <dgm:prSet/>
      <dgm:spPr/>
      <dgm:t>
        <a:bodyPr/>
        <a:lstStyle/>
        <a:p>
          <a:endParaRPr lang="ru-RU"/>
        </a:p>
      </dgm:t>
    </dgm:pt>
    <dgm:pt modelId="{8A4F4D87-F7AF-4640-AEBC-44A5B0F0AB24}" type="sibTrans" cxnId="{C3802385-1CA6-4039-8177-1F8BED3E1101}">
      <dgm:prSet/>
      <dgm:spPr/>
      <dgm:t>
        <a:bodyPr/>
        <a:lstStyle/>
        <a:p>
          <a:endParaRPr lang="ru-RU"/>
        </a:p>
      </dgm:t>
    </dgm:pt>
    <dgm:pt modelId="{B7CAB4B6-96C8-422B-831D-A228020C21D0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«Портрет выпускника» основной школы</a:t>
          </a:r>
          <a:endParaRPr lang="ru-RU" b="1" dirty="0">
            <a:solidFill>
              <a:srgbClr val="FF0000"/>
            </a:solidFill>
          </a:endParaRPr>
        </a:p>
      </dgm:t>
    </dgm:pt>
    <dgm:pt modelId="{402805B6-8B26-4545-ABA7-7D3D6B7FC447}" type="parTrans" cxnId="{F56CD9A4-D381-4111-8710-5F6566C6A298}">
      <dgm:prSet/>
      <dgm:spPr/>
      <dgm:t>
        <a:bodyPr/>
        <a:lstStyle/>
        <a:p>
          <a:endParaRPr lang="ru-RU"/>
        </a:p>
      </dgm:t>
    </dgm:pt>
    <dgm:pt modelId="{825808E8-85FA-4B62-B3C6-EEE4803AAA0F}" type="sibTrans" cxnId="{F56CD9A4-D381-4111-8710-5F6566C6A298}">
      <dgm:prSet/>
      <dgm:spPr/>
      <dgm:t>
        <a:bodyPr/>
        <a:lstStyle/>
        <a:p>
          <a:endParaRPr lang="ru-RU"/>
        </a:p>
      </dgm:t>
    </dgm:pt>
    <dgm:pt modelId="{52CFE93C-CEA9-4469-9B9F-11DC48028049}" type="pres">
      <dgm:prSet presAssocID="{A8FAC17F-F45A-4CAA-B25B-8438DBF0B295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BDF7EF-7E1F-4122-8216-DBE671B173DF}" type="pres">
      <dgm:prSet presAssocID="{A8FAC17F-F45A-4CAA-B25B-8438DBF0B295}" presName="ellipse" presStyleLbl="trBgShp" presStyleIdx="0" presStyleCnt="1"/>
      <dgm:spPr/>
    </dgm:pt>
    <dgm:pt modelId="{56E36145-ED96-4647-AD07-5561B6C82D8E}" type="pres">
      <dgm:prSet presAssocID="{A8FAC17F-F45A-4CAA-B25B-8438DBF0B295}" presName="arrow1" presStyleLbl="fgShp" presStyleIdx="0" presStyleCnt="1"/>
      <dgm:spPr>
        <a:solidFill>
          <a:schemeClr val="accent1">
            <a:lumMod val="60000"/>
            <a:lumOff val="40000"/>
          </a:schemeClr>
        </a:solidFill>
        <a:ln>
          <a:solidFill>
            <a:srgbClr val="002060"/>
          </a:solidFill>
        </a:ln>
      </dgm:spPr>
    </dgm:pt>
    <dgm:pt modelId="{00C2EFCE-18B1-4771-8314-F150D52A4F16}" type="pres">
      <dgm:prSet presAssocID="{A8FAC17F-F45A-4CAA-B25B-8438DBF0B295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B9E7D2-373F-4655-8BBD-B7C380839234}" type="pres">
      <dgm:prSet presAssocID="{665539DD-1EF6-4D40-A085-8A04D6EC4822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B9B1F5-BFD4-4522-A2BC-E2931F1D0DE3}" type="pres">
      <dgm:prSet presAssocID="{33E5AEEF-DEA5-4F4C-AF84-D50425228E2C}" presName="item2" presStyleLbl="node1" presStyleIdx="1" presStyleCnt="3" custScaleX="1080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01E1C0-E243-46EF-9DE5-B6E9D808A023}" type="pres">
      <dgm:prSet presAssocID="{B7CAB4B6-96C8-422B-831D-A228020C21D0}" presName="item3" presStyleLbl="node1" presStyleIdx="2" presStyleCnt="3" custScaleX="1145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9B8381-2C97-42B0-98A2-20C09567B980}" type="pres">
      <dgm:prSet presAssocID="{A8FAC17F-F45A-4CAA-B25B-8438DBF0B295}" presName="funnel" presStyleLbl="trAlignAcc1" presStyleIdx="0" presStyleCnt="1" custScaleX="168355"/>
      <dgm:spPr>
        <a:ln>
          <a:solidFill>
            <a:srgbClr val="002060"/>
          </a:solidFill>
        </a:ln>
      </dgm:spPr>
    </dgm:pt>
  </dgm:ptLst>
  <dgm:cxnLst>
    <dgm:cxn modelId="{FBDA1D37-F07E-44D9-B138-697A6308FA36}" srcId="{A8FAC17F-F45A-4CAA-B25B-8438DBF0B295}" destId="{665539DD-1EF6-4D40-A085-8A04D6EC4822}" srcOrd="1" destOrd="0" parTransId="{960B3AB8-C668-4BFE-9A52-6A4FE1B2F465}" sibTransId="{96B63C1A-6F60-424E-92F5-04502837FEC7}"/>
    <dgm:cxn modelId="{B0649D44-6971-4C89-A7AC-28938EC26F83}" srcId="{A8FAC17F-F45A-4CAA-B25B-8438DBF0B295}" destId="{5D9E0AA9-7384-48DA-BB4F-E7E960F14072}" srcOrd="0" destOrd="0" parTransId="{2F57AFC8-92E0-4043-A2BE-05399D028280}" sibTransId="{B616C059-184F-49AD-B271-0F2ABF9DB883}"/>
    <dgm:cxn modelId="{B18278FA-B721-4EFF-9678-4D5046B01990}" type="presOf" srcId="{A8FAC17F-F45A-4CAA-B25B-8438DBF0B295}" destId="{52CFE93C-CEA9-4469-9B9F-11DC48028049}" srcOrd="0" destOrd="0" presId="urn:microsoft.com/office/officeart/2005/8/layout/funnel1"/>
    <dgm:cxn modelId="{F56CD9A4-D381-4111-8710-5F6566C6A298}" srcId="{A8FAC17F-F45A-4CAA-B25B-8438DBF0B295}" destId="{B7CAB4B6-96C8-422B-831D-A228020C21D0}" srcOrd="3" destOrd="0" parTransId="{402805B6-8B26-4545-ABA7-7D3D6B7FC447}" sibTransId="{825808E8-85FA-4B62-B3C6-EEE4803AAA0F}"/>
    <dgm:cxn modelId="{C3802385-1CA6-4039-8177-1F8BED3E1101}" srcId="{A8FAC17F-F45A-4CAA-B25B-8438DBF0B295}" destId="{33E5AEEF-DEA5-4F4C-AF84-D50425228E2C}" srcOrd="2" destOrd="0" parTransId="{9331929C-3844-41BF-A7D6-71EC6436049C}" sibTransId="{8A4F4D87-F7AF-4640-AEBC-44A5B0F0AB24}"/>
    <dgm:cxn modelId="{3771263E-E66A-4B6D-8B70-213F911AE39A}" type="presOf" srcId="{5D9E0AA9-7384-48DA-BB4F-E7E960F14072}" destId="{BC01E1C0-E243-46EF-9DE5-B6E9D808A023}" srcOrd="0" destOrd="0" presId="urn:microsoft.com/office/officeart/2005/8/layout/funnel1"/>
    <dgm:cxn modelId="{F79AC04D-0711-460A-BA2B-B1DD3F1E5DF7}" type="presOf" srcId="{665539DD-1EF6-4D40-A085-8A04D6EC4822}" destId="{09B9B1F5-BFD4-4522-A2BC-E2931F1D0DE3}" srcOrd="0" destOrd="0" presId="urn:microsoft.com/office/officeart/2005/8/layout/funnel1"/>
    <dgm:cxn modelId="{A74E48B1-C48F-4480-BAC5-291F00CE788B}" type="presOf" srcId="{33E5AEEF-DEA5-4F4C-AF84-D50425228E2C}" destId="{07B9E7D2-373F-4655-8BBD-B7C380839234}" srcOrd="0" destOrd="0" presId="urn:microsoft.com/office/officeart/2005/8/layout/funnel1"/>
    <dgm:cxn modelId="{7030886C-D539-4465-BF57-D82936C71671}" type="presOf" srcId="{B7CAB4B6-96C8-422B-831D-A228020C21D0}" destId="{00C2EFCE-18B1-4771-8314-F150D52A4F16}" srcOrd="0" destOrd="0" presId="urn:microsoft.com/office/officeart/2005/8/layout/funnel1"/>
    <dgm:cxn modelId="{A5DDC04F-B5AC-485D-A56F-80434F30E777}" type="presParOf" srcId="{52CFE93C-CEA9-4469-9B9F-11DC48028049}" destId="{59BDF7EF-7E1F-4122-8216-DBE671B173DF}" srcOrd="0" destOrd="0" presId="urn:microsoft.com/office/officeart/2005/8/layout/funnel1"/>
    <dgm:cxn modelId="{F82853F7-D4FD-40FB-908C-6645C8A1EC74}" type="presParOf" srcId="{52CFE93C-CEA9-4469-9B9F-11DC48028049}" destId="{56E36145-ED96-4647-AD07-5561B6C82D8E}" srcOrd="1" destOrd="0" presId="urn:microsoft.com/office/officeart/2005/8/layout/funnel1"/>
    <dgm:cxn modelId="{46411815-0505-4A7F-8D01-6523D43343A0}" type="presParOf" srcId="{52CFE93C-CEA9-4469-9B9F-11DC48028049}" destId="{00C2EFCE-18B1-4771-8314-F150D52A4F16}" srcOrd="2" destOrd="0" presId="urn:microsoft.com/office/officeart/2005/8/layout/funnel1"/>
    <dgm:cxn modelId="{2E4836E1-624F-4B5A-97D4-D2A7230BF431}" type="presParOf" srcId="{52CFE93C-CEA9-4469-9B9F-11DC48028049}" destId="{07B9E7D2-373F-4655-8BBD-B7C380839234}" srcOrd="3" destOrd="0" presId="urn:microsoft.com/office/officeart/2005/8/layout/funnel1"/>
    <dgm:cxn modelId="{7416C100-9EBC-43D7-A39A-8AA3A43AD0E7}" type="presParOf" srcId="{52CFE93C-CEA9-4469-9B9F-11DC48028049}" destId="{09B9B1F5-BFD4-4522-A2BC-E2931F1D0DE3}" srcOrd="4" destOrd="0" presId="urn:microsoft.com/office/officeart/2005/8/layout/funnel1"/>
    <dgm:cxn modelId="{2EE0869D-CD17-4A0A-92A5-528DA6939C4F}" type="presParOf" srcId="{52CFE93C-CEA9-4469-9B9F-11DC48028049}" destId="{BC01E1C0-E243-46EF-9DE5-B6E9D808A023}" srcOrd="5" destOrd="0" presId="urn:microsoft.com/office/officeart/2005/8/layout/funnel1"/>
    <dgm:cxn modelId="{95326F15-2A84-4BB5-842F-42301F8A8075}" type="presParOf" srcId="{52CFE93C-CEA9-4469-9B9F-11DC48028049}" destId="{969B8381-2C97-42B0-98A2-20C09567B980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BDF7EF-7E1F-4122-8216-DBE671B173DF}">
      <dsp:nvSpPr>
        <dsp:cNvPr id="0" name=""/>
        <dsp:cNvSpPr/>
      </dsp:nvSpPr>
      <dsp:spPr>
        <a:xfrm>
          <a:off x="2294601" y="217312"/>
          <a:ext cx="4312824" cy="1497787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E36145-ED96-4647-AD07-5561B6C82D8E}">
      <dsp:nvSpPr>
        <dsp:cNvPr id="0" name=""/>
        <dsp:cNvSpPr/>
      </dsp:nvSpPr>
      <dsp:spPr>
        <a:xfrm>
          <a:off x="4039790" y="3884885"/>
          <a:ext cx="835818" cy="534924"/>
        </a:xfrm>
        <a:prstGeom prst="downArrow">
          <a:avLst/>
        </a:prstGeom>
        <a:solidFill>
          <a:schemeClr val="accent1">
            <a:lumMod val="60000"/>
            <a:lumOff val="40000"/>
          </a:schemeClr>
        </a:solidFill>
        <a:ln w="15875" cap="rnd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C2EFCE-18B1-4771-8314-F150D52A4F16}">
      <dsp:nvSpPr>
        <dsp:cNvPr id="0" name=""/>
        <dsp:cNvSpPr/>
      </dsp:nvSpPr>
      <dsp:spPr>
        <a:xfrm>
          <a:off x="2451734" y="4312824"/>
          <a:ext cx="4011930" cy="1002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rgbClr val="FF0000"/>
              </a:solidFill>
            </a:rPr>
            <a:t>«Портрет выпускника» основной школы</a:t>
          </a:r>
          <a:endParaRPr lang="ru-RU" sz="2300" b="1" kern="1200" dirty="0">
            <a:solidFill>
              <a:srgbClr val="FF0000"/>
            </a:solidFill>
          </a:endParaRPr>
        </a:p>
      </dsp:txBody>
      <dsp:txXfrm>
        <a:off x="2451734" y="4312824"/>
        <a:ext cx="4011930" cy="1002982"/>
      </dsp:txXfrm>
    </dsp:sp>
    <dsp:sp modelId="{07B9E7D2-373F-4655-8BBD-B7C380839234}">
      <dsp:nvSpPr>
        <dsp:cNvPr id="0" name=""/>
        <dsp:cNvSpPr/>
      </dsp:nvSpPr>
      <dsp:spPr>
        <a:xfrm>
          <a:off x="3862597" y="1830777"/>
          <a:ext cx="1504473" cy="15044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Личностные </a:t>
          </a:r>
          <a:r>
            <a:rPr lang="ru-RU" sz="1200" b="1" kern="1200" dirty="0" err="1" smtClean="0"/>
            <a:t>особеннос-ти</a:t>
          </a:r>
          <a:endParaRPr lang="ru-RU" sz="1200" b="1" kern="1200" dirty="0"/>
        </a:p>
      </dsp:txBody>
      <dsp:txXfrm>
        <a:off x="3862597" y="1830777"/>
        <a:ext cx="1504473" cy="1504473"/>
      </dsp:txXfrm>
    </dsp:sp>
    <dsp:sp modelId="{09B9B1F5-BFD4-4522-A2BC-E2931F1D0DE3}">
      <dsp:nvSpPr>
        <dsp:cNvPr id="0" name=""/>
        <dsp:cNvSpPr/>
      </dsp:nvSpPr>
      <dsp:spPr>
        <a:xfrm>
          <a:off x="2725740" y="702087"/>
          <a:ext cx="1625117" cy="15044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Показатели учебной и </a:t>
          </a:r>
          <a:r>
            <a:rPr lang="ru-RU" sz="1100" b="1" kern="1200" dirty="0" err="1" smtClean="0"/>
            <a:t>внеучебной</a:t>
          </a:r>
          <a:r>
            <a:rPr lang="ru-RU" sz="1100" b="1" kern="1200" dirty="0" smtClean="0"/>
            <a:t> деятельности</a:t>
          </a:r>
          <a:endParaRPr lang="ru-RU" sz="1100" b="1" kern="1200" dirty="0"/>
        </a:p>
      </dsp:txBody>
      <dsp:txXfrm>
        <a:off x="2725740" y="702087"/>
        <a:ext cx="1625117" cy="1504473"/>
      </dsp:txXfrm>
    </dsp:sp>
    <dsp:sp modelId="{BC01E1C0-E243-46EF-9DE5-B6E9D808A023}">
      <dsp:nvSpPr>
        <dsp:cNvPr id="0" name=""/>
        <dsp:cNvSpPr/>
      </dsp:nvSpPr>
      <dsp:spPr>
        <a:xfrm>
          <a:off x="4214841" y="338339"/>
          <a:ext cx="1722727" cy="15044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Социально-</a:t>
          </a:r>
          <a:r>
            <a:rPr lang="ru-RU" sz="1100" b="1" kern="1200" dirty="0" err="1" smtClean="0"/>
            <a:t>демографичес</a:t>
          </a:r>
          <a:r>
            <a:rPr lang="ru-RU" sz="1100" b="1" kern="1200" dirty="0" smtClean="0"/>
            <a:t>-кие характеристики</a:t>
          </a:r>
          <a:endParaRPr lang="ru-RU" sz="1100" b="1" kern="1200" dirty="0"/>
        </a:p>
      </dsp:txBody>
      <dsp:txXfrm>
        <a:off x="4214841" y="338339"/>
        <a:ext cx="1722727" cy="1504473"/>
      </dsp:txXfrm>
    </dsp:sp>
    <dsp:sp modelId="{969B8381-2C97-42B0-98A2-20C09567B980}">
      <dsp:nvSpPr>
        <dsp:cNvPr id="0" name=""/>
        <dsp:cNvSpPr/>
      </dsp:nvSpPr>
      <dsp:spPr>
        <a:xfrm>
          <a:off x="517700" y="33432"/>
          <a:ext cx="7879998" cy="3744468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rgbClr val="00206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5A1F1-F7AE-487D-85D8-36FC6EF061A9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F48D4-DBF0-4FC2-818E-3236967EF6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456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F48D4-DBF0-4FC2-818E-3236967EF66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2391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F48D4-DBF0-4FC2-818E-3236967EF66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6770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F48D4-DBF0-4FC2-818E-3236967EF66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2565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F48D4-DBF0-4FC2-818E-3236967EF66A}" type="slidenum">
              <a:rPr lang="ru-RU" smtClean="0">
                <a:solidFill>
                  <a:prstClr val="black"/>
                </a:solidFill>
              </a:rPr>
              <a:pPr/>
              <a:t>20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8404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1378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158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224302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7806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76772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1956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0718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239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6560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4436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019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89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407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798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120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3480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D1DE9-8414-4199-B9A8-2F0FD9DAF0AC}" type="datetimeFigureOut">
              <a:rPr lang="ru-RU" smtClean="0"/>
              <a:pPr/>
              <a:t>11.01.2016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4660B0-B181-420D-B5C5-6E88F3A38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811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1569494"/>
            <a:ext cx="8915399" cy="227917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Модель</a:t>
            </a:r>
            <a:r>
              <a:rPr lang="ru-RU" b="1" dirty="0" smtClean="0">
                <a:solidFill>
                  <a:srgbClr val="7030A0"/>
                </a:solidFill>
              </a:rPr>
              <a:t> выпускника </a:t>
            </a:r>
            <a:r>
              <a:rPr lang="ru-RU" b="1" dirty="0" smtClean="0">
                <a:solidFill>
                  <a:srgbClr val="7030A0"/>
                </a:solidFill>
              </a:rPr>
              <a:t>основной школы 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МБОУ  СОШ  № 5 г. Гусиноозерска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2015 – 2016 учебный год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499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118980277"/>
              </p:ext>
            </p:extLst>
          </p:nvPr>
        </p:nvGraphicFramePr>
        <p:xfrm>
          <a:off x="125731" y="0"/>
          <a:ext cx="1206627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29656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</a:t>
            </a:r>
            <a:r>
              <a:rPr lang="ru-RU" b="1" dirty="0" smtClean="0"/>
              <a:t>ормы учебной и ВУД в школе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40042" y="1844040"/>
          <a:ext cx="10274969" cy="4693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Посещение внеурочных занятий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0521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8189" y="624110"/>
            <a:ext cx="9352548" cy="1280890"/>
          </a:xfrm>
        </p:spPr>
        <p:txBody>
          <a:bodyPr/>
          <a:lstStyle/>
          <a:p>
            <a:r>
              <a:rPr lang="ru-RU" b="1" dirty="0" smtClean="0"/>
              <a:t>Посещение дополнительных занятий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17800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35704" y="688279"/>
            <a:ext cx="8710863" cy="1280890"/>
          </a:xfrm>
        </p:spPr>
        <p:txBody>
          <a:bodyPr/>
          <a:lstStyle/>
          <a:p>
            <a:r>
              <a:rPr lang="ru-RU" b="1" dirty="0"/>
              <a:t>И</a:t>
            </a:r>
            <a:r>
              <a:rPr lang="ru-RU" b="1" dirty="0" smtClean="0"/>
              <a:t>спользование информационных технологий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83395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077966539"/>
              </p:ext>
            </p:extLst>
          </p:nvPr>
        </p:nvGraphicFramePr>
        <p:xfrm>
          <a:off x="287853" y="0"/>
          <a:ext cx="1190414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459707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9924878"/>
              </p:ext>
            </p:extLst>
          </p:nvPr>
        </p:nvGraphicFramePr>
        <p:xfrm>
          <a:off x="1701509" y="99362"/>
          <a:ext cx="9983809" cy="6610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270601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611048038"/>
              </p:ext>
            </p:extLst>
          </p:nvPr>
        </p:nvGraphicFramePr>
        <p:xfrm>
          <a:off x="546450" y="0"/>
          <a:ext cx="11530755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189941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165299965"/>
              </p:ext>
            </p:extLst>
          </p:nvPr>
        </p:nvGraphicFramePr>
        <p:xfrm>
          <a:off x="549914" y="0"/>
          <a:ext cx="1164208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9654088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66384708"/>
              </p:ext>
            </p:extLst>
          </p:nvPr>
        </p:nvGraphicFramePr>
        <p:xfrm>
          <a:off x="308758" y="115568"/>
          <a:ext cx="11883241" cy="6742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21144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Анкетирование 9-ков</a:t>
            </a:r>
            <a:endParaRPr lang="ru-RU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20293885"/>
              </p:ext>
            </p:extLst>
          </p:nvPr>
        </p:nvGraphicFramePr>
        <p:xfrm>
          <a:off x="2589213" y="1245870"/>
          <a:ext cx="8915400" cy="534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6704966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98624" y="0"/>
            <a:ext cx="1009337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08060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415" y="31550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Общая информация</a:t>
            </a:r>
            <a:endParaRPr lang="ru-RU" sz="4000" b="1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030242386"/>
              </p:ext>
            </p:extLst>
          </p:nvPr>
        </p:nvGraphicFramePr>
        <p:xfrm>
          <a:off x="526732" y="1377791"/>
          <a:ext cx="11291888" cy="5114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58141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97566826"/>
              </p:ext>
            </p:extLst>
          </p:nvPr>
        </p:nvGraphicFramePr>
        <p:xfrm>
          <a:off x="1200150" y="200500"/>
          <a:ext cx="10401300" cy="6348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910938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49454425"/>
              </p:ext>
            </p:extLst>
          </p:nvPr>
        </p:nvGraphicFramePr>
        <p:xfrm>
          <a:off x="1762124" y="296703"/>
          <a:ext cx="9073515" cy="5829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848271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16565743"/>
              </p:ext>
            </p:extLst>
          </p:nvPr>
        </p:nvGraphicFramePr>
        <p:xfrm>
          <a:off x="1695450" y="0"/>
          <a:ext cx="10496550" cy="6755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692390" y="377190"/>
            <a:ext cx="3474720" cy="4686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Образование матери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06980" y="1112520"/>
            <a:ext cx="3474720" cy="4686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Образование отца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653214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507824233"/>
              </p:ext>
            </p:extLst>
          </p:nvPr>
        </p:nvGraphicFramePr>
        <p:xfrm>
          <a:off x="526789" y="238800"/>
          <a:ext cx="11496889" cy="661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693672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156611483"/>
              </p:ext>
            </p:extLst>
          </p:nvPr>
        </p:nvGraphicFramePr>
        <p:xfrm>
          <a:off x="1309688" y="94772"/>
          <a:ext cx="10394632" cy="6443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4015946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16849418"/>
              </p:ext>
            </p:extLst>
          </p:nvPr>
        </p:nvGraphicFramePr>
        <p:xfrm>
          <a:off x="479093" y="0"/>
          <a:ext cx="11585528" cy="6741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0015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1148</TotalTime>
  <Words>92</Words>
  <Application>Microsoft Office PowerPoint</Application>
  <PresentationFormat>Произвольный</PresentationFormat>
  <Paragraphs>32</Paragraphs>
  <Slides>20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Легкий дым</vt:lpstr>
      <vt:lpstr>Модель выпускника основной школы </vt:lpstr>
      <vt:lpstr>Анкетирование 9-ков</vt:lpstr>
      <vt:lpstr>Общая информация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Формы учебной и ВУД в школе</vt:lpstr>
      <vt:lpstr>Посещение внеурочных занятий</vt:lpstr>
      <vt:lpstr>Посещение дополнительных занятий</vt:lpstr>
      <vt:lpstr>Использование информационных технологий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выпускников основной школы к ГИА по математике</dc:title>
  <dc:creator>5 scool</dc:creator>
  <cp:lastModifiedBy>Пользователь Windows</cp:lastModifiedBy>
  <cp:revision>182</cp:revision>
  <cp:lastPrinted>2015-12-16T03:52:30Z</cp:lastPrinted>
  <dcterms:created xsi:type="dcterms:W3CDTF">2015-11-30T06:43:05Z</dcterms:created>
  <dcterms:modified xsi:type="dcterms:W3CDTF">2016-01-11T13:47:15Z</dcterms:modified>
</cp:coreProperties>
</file>