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7"/>
  </p:notesMasterIdLst>
  <p:sldIdLst>
    <p:sldId id="310" r:id="rId2"/>
    <p:sldId id="257" r:id="rId3"/>
    <p:sldId id="313" r:id="rId4"/>
    <p:sldId id="296" r:id="rId5"/>
    <p:sldId id="298" r:id="rId6"/>
    <p:sldId id="300" r:id="rId7"/>
    <p:sldId id="301" r:id="rId8"/>
    <p:sldId id="303" r:id="rId9"/>
    <p:sldId id="302" r:id="rId10"/>
    <p:sldId id="304" r:id="rId11"/>
    <p:sldId id="305" r:id="rId12"/>
    <p:sldId id="265" r:id="rId13"/>
    <p:sldId id="283" r:id="rId14"/>
    <p:sldId id="307" r:id="rId15"/>
    <p:sldId id="328" r:id="rId16"/>
    <p:sldId id="281" r:id="rId17"/>
    <p:sldId id="282" r:id="rId18"/>
    <p:sldId id="261" r:id="rId19"/>
    <p:sldId id="264" r:id="rId20"/>
    <p:sldId id="325" r:id="rId21"/>
    <p:sldId id="326" r:id="rId22"/>
    <p:sldId id="327" r:id="rId23"/>
    <p:sldId id="285" r:id="rId24"/>
    <p:sldId id="262" r:id="rId25"/>
    <p:sldId id="30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FF"/>
    <a:srgbClr val="006600"/>
    <a:srgbClr val="F70314"/>
    <a:srgbClr val="5F5F5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6" autoAdjust="0"/>
    <p:restoredTop sz="94660"/>
  </p:normalViewPr>
  <p:slideViewPr>
    <p:cSldViewPr>
      <p:cViewPr>
        <p:scale>
          <a:sx n="82" d="100"/>
          <a:sy n="82" d="100"/>
        </p:scale>
        <p:origin x="-103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2C49D8-75C8-4166-8484-271396DDD103}" type="datetimeFigureOut">
              <a:rPr lang="ru-RU"/>
              <a:pPr>
                <a:defRPr/>
              </a:pPr>
              <a:t>14.01.2015</a:t>
            </a:fld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E7B35A-CB88-4A51-AC33-1DBB199858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16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B090A49-10BB-4150-8A4B-DF6B399029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563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1D7C-EB48-45F7-A468-4636C3706D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2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1D7C-EB48-45F7-A468-4636C3706D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77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1D7C-EB48-45F7-A468-4636C3706D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56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1D7C-EB48-45F7-A468-4636C3706D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7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1D7C-EB48-45F7-A468-4636C3706D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72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1D7C-EB48-45F7-A468-4636C3706D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620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097BD-8409-4641-BCE6-325862C106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F4B5-8080-4E72-87B7-64DD788DFB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99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7A808-3AA5-40BE-B7B3-316D84ABDB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46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D0FE4-D941-470C-81D8-213FC4C40C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8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C6E5-4590-4C2C-93CC-6780FEE52A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82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6D666-1864-4B34-BF52-FBF279997F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74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AB762-CD80-4E06-93FF-FA1066D038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9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2ABF0-CB28-4B3C-858C-B3A9B17A96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05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DDF75-4823-4F8C-9B49-222EB28D99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D7DF9-1951-4528-9B0D-A6E2379AC4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EE81D7C-EB48-45F7-A468-4636C3706D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66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84168" y="5534025"/>
            <a:ext cx="2845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воспитатель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Рогожкин В.В.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961308"/>
            <a:ext cx="5112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час</a:t>
            </a:r>
          </a:p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единства в России.  Освобождение Москвы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ополчением под руководством К. Минина и Д.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Пожарского.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9392"/>
            <a:ext cx="91694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Спас </a:t>
            </a:r>
            <a:r>
              <a:rPr lang="ru-RU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страну  Нижний  Новгород.</a:t>
            </a:r>
            <a:endParaRPr lang="ru-RU" sz="54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700213"/>
            <a:ext cx="4038600" cy="4525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Был организован </a:t>
            </a:r>
            <a:r>
              <a:rPr lang="ru-RU" sz="2800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сбор средств </a:t>
            </a: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для создания большого </a:t>
            </a:r>
            <a:r>
              <a:rPr lang="ru-RU" sz="2800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войска-ополчения.</a:t>
            </a:r>
          </a:p>
          <a:p>
            <a:pPr marL="0" indent="0">
              <a:buFontTx/>
              <a:buNone/>
              <a:defRPr/>
            </a:pPr>
            <a:endParaRPr lang="ru-RU" sz="2800" kern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defRPr/>
            </a:pP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 призывом к нижегородцам обратился выбранный староста </a:t>
            </a:r>
            <a:r>
              <a:rPr lang="ru-RU" sz="2800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Кузьма Минин.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438" y="1547813"/>
            <a:ext cx="3914775" cy="57673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074" y="462947"/>
            <a:ext cx="4946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Минин был гражданином Нижнего Новгорода. Он убеждал народ «стать за веру, за Отечество».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 Нижнем Новгороде начались постоянные сходки: рассуждали о том, как подняться, откуда взять людей и средства. С такими вопросами обращались, прежде всего, к Минину.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0747" y="5160306"/>
            <a:ext cx="3384376" cy="52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Минин перед народом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537" y="3314308"/>
            <a:ext cx="48015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Нижегородцы увлеклись предложениями Минина и решили образовать ополчение, созывать служилых людей и собирать на них деньги. По совету Минина давали «третью деньгу», т.е. третью часть имущества; по его же совету выбрали вождем князя Дмитрия Пожарского.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223" y="692696"/>
            <a:ext cx="3218061" cy="41653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пожарский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541838" y="476250"/>
            <a:ext cx="4021137" cy="44592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213225" y="5102225"/>
            <a:ext cx="48958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КНЯЗЬ</a:t>
            </a:r>
          </a:p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ДМИТРИЙ ПОЖАРСКИЙ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1338" y="476250"/>
            <a:ext cx="3671887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Пожарский происходил из князей и принадлежал к, так называемым, «захудалым» княжеским родам, т.е. не игравшим важной роли в государственных делах.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476250"/>
            <a:ext cx="402431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175" y="360363"/>
            <a:ext cx="7754938" cy="170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 предыдущих сражениях Пожарский был ранен и лечил ранения в своей вотчине недалеко от Нижнего Новгорода, куда и прибыли  люди приглашать его сделаться начальником ополчения, которое затевалось в Нижнем Новгороде. Он согласился.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066925"/>
            <a:ext cx="6153150" cy="445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331640" y="5774977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СКОТТИ  «МИНИН И ПОЖАРСКИЙ»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4021" y="188640"/>
            <a:ext cx="849788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Вся Русская земля встала против захватчиков и предателей. Начались бои за Москву.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7082574" cy="37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-79375"/>
            <a:ext cx="885666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Сусанин. Куда он привел поляков? 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После неспешной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прогулки по болоту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нам открывается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безлесная центральная часть болота. Здесь находится сосна с необычно ярким цветом коры, якобы впитавшая кровь Сусанина. Рядом находится столбик с металлическим ящиком-алтарем. Это и есть место гибели народного героя.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967613"/>
            <a:ext cx="8568951" cy="355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868863"/>
            <a:ext cx="849788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Князь Пожарский оказался талантливым полководцем. А Козьма Минин, не жалея жизни, сражался под стенами столицы, как простой ратник.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262827" cy="469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проба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1192213"/>
            <a:ext cx="8067675" cy="4675187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468313" y="5876925"/>
            <a:ext cx="831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ПОЛЯКИ ПОКИДАЮТ КРЕМЛЬ И СДАЮТСЯ МИНИНУ И ПОЖАРСКОМУ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333375"/>
            <a:ext cx="8316912" cy="890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И вот наступил славный день: вражеское войско сдалось на милость победителей!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памятник Минину и Пожарско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650875"/>
            <a:ext cx="4319587" cy="5761038"/>
          </a:xfrm>
          <a:prstGeom prst="rect">
            <a:avLst/>
          </a:prstGeom>
          <a:noFill/>
          <a:ln w="19050">
            <a:solidFill>
              <a:srgbClr val="C4BD97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7813" y="657225"/>
            <a:ext cx="37353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Когда настали мирные времена, новый царь щедро наградил Минина и Пожарского. Но лучшей наградой стала память народная. Недаром памятник им стоит на Красной площади – на самом сердце России.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463" y="344488"/>
            <a:ext cx="7753350" cy="6246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Главное 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этом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событии то,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что впервые не государство само себя защищало, не власть, а сам народ.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Люди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, которые возглавили это ополчение, не собирались становиться царями, ни занимать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государственные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посты.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Люди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просто восстановили государственную власть, избрали царя и передали ему власть. В этом, наверное, уникальная особенность данного события.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</a:t>
            </a: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07504" y="3212976"/>
            <a:ext cx="8891754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 </a:t>
            </a:r>
            <a:r>
              <a:rPr lang="ru-RU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2012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 году  вся Россия торжественно отмечала  знаменательную  дату  своей  истории – 400 лет  Народному  ополчению  под руководством  нижегородского  старосты  Кузьмы  Минина  и воеводы  князя  Дмитрия  Пожарского.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47738" cy="290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елена\Desktop\фестиваль\фестиваль моя работа\внекласка\270992ede8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33375"/>
            <a:ext cx="8281988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6.radikal.ru/i335/1011/06/33eed45623c3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1138"/>
            <a:ext cx="7620000" cy="643572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25" y="5084763"/>
            <a:ext cx="41481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Боярин Федор Никитич Романов,</a:t>
            </a:r>
          </a:p>
          <a:p>
            <a:pPr algn="ctr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Превратившийся потом в </a:t>
            </a:r>
          </a:p>
          <a:p>
            <a:pPr algn="ctr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Митрополита Филарета</a:t>
            </a:r>
          </a:p>
        </p:txBody>
      </p:sp>
      <p:pic>
        <p:nvPicPr>
          <p:cNvPr id="47106" name="Picture 2" descr="C:\Users\елена\Desktop\фестиваль\фестиваль моя работа\внекласка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476250"/>
            <a:ext cx="37766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67288" y="4887913"/>
            <a:ext cx="4033837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Михаил Федорович Романов (1596 – 1645), избранный на царство Земским Собором в 1613 году. Первый представитель рода Романовых на русском престоле.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87" y="476250"/>
            <a:ext cx="3456722" cy="43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1827213"/>
            <a:ext cx="6240462" cy="4679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257175"/>
            <a:ext cx="84248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иконы Казанской Божьей матери и в память обо всех погибших в период смутного времени Дмитрий Пожарский на свои средства выстроил Казанский собор на Красной площади.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икона Казанской Божьей Мате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35" y="494227"/>
            <a:ext cx="3357562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1042988" y="6165850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5004048" y="4743450"/>
            <a:ext cx="38131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КАЗАНСКОЙ БОЖЬЕЙ МАТЕРИ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765175"/>
            <a:ext cx="4381500" cy="4762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675" y="1133475"/>
            <a:ext cx="5741988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единства будем рядом,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Будем вместе навсегда,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народности России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дальних селах, городах!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Вместе жить, работать, строить,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Сеять хлеб, растить детей,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Созидать, любить и спорить,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Охранять покой людей,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Предков чтить, дела их помнить,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Войн, конфликтов избегать,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Чтобы счастьем жизнь наполнить,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Чтоб под мирным небом спать!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0" y="-100013"/>
            <a:ext cx="7272338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 2005  года   4  ноября   в   России – государственный   выходной.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8150" y="0"/>
            <a:ext cx="8569325" cy="836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400-летие нижегородского ополчения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00338" y="5732463"/>
            <a:ext cx="4141787" cy="9366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6472"/>
            <a:ext cx="849472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3649663" cy="4511675"/>
          </a:xfrm>
          <a:prstGeom prst="rect">
            <a:avLst/>
          </a:prstGeom>
          <a:noFill/>
          <a:ln w="28575">
            <a:solidFill>
              <a:srgbClr val="25406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90625" y="5445125"/>
            <a:ext cx="27797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Иван Грозный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7413" y="620713"/>
            <a:ext cx="3709987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Во времена правления Ивана Грозного Русь стала ещё более сильным государством, значительно увеличились её территории.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3763" y="3933825"/>
            <a:ext cx="37115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После смерти Ивана Грозного и его двух сыновей в России наступили «смутные времена».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85800" y="116632"/>
            <a:ext cx="7772400" cy="869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Что такое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«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смутные времена»?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4744"/>
            <a:ext cx="60960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6088" y="5667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ru-RU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Смутные времена наступили, </a:t>
            </a:r>
            <a:endParaRPr lang="ru-RU" sz="4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  <a:p>
            <a:pPr>
              <a:lnSpc>
                <a:spcPts val="4000"/>
              </a:lnSpc>
              <a:defRPr/>
            </a:pPr>
            <a:r>
              <a:rPr lang="ru-RU" sz="4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потому  что</a:t>
            </a:r>
            <a:r>
              <a:rPr lang="ru-RU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3113" y="4868863"/>
            <a:ext cx="50355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Начался страшный голод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4041775"/>
            <a:ext cx="494823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года были неурожаи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6125" y="3457575"/>
            <a:ext cx="66786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разорена долгими войнами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8188" y="2379663"/>
            <a:ext cx="77771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короткий срок сменилось много правителей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713" y="1706563"/>
            <a:ext cx="692308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Прекратился царский род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8975" y="5589588"/>
            <a:ext cx="6121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начал восставать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461538" y="1484784"/>
            <a:ext cx="4267721" cy="2835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Какая угроза возникает над страной, в которой нет сильного единого правителя?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0" y="836712"/>
            <a:ext cx="3846600" cy="446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11188" y="765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Смутой воспользовались польский и шведский короли.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55650" y="2852738"/>
            <a:ext cx="7704138" cy="3384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Их войска </a:t>
            </a:r>
            <a:r>
              <a:rPr lang="ru-RU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вторглись в Россию</a:t>
            </a:r>
            <a:r>
              <a:rPr lang="ru-RU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 </a:t>
            </a:r>
          </a:p>
          <a:p>
            <a:pPr>
              <a:defRPr/>
            </a:pPr>
            <a:endParaRPr lang="ru-RU" b="1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defRPr/>
            </a:pPr>
            <a:r>
              <a:rPr lang="ru-RU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Вскоре поляки </a:t>
            </a:r>
            <a:r>
              <a:rPr lang="ru-RU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заняли Москву</a:t>
            </a:r>
            <a:r>
              <a:rPr lang="ru-RU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</a:p>
          <a:p>
            <a:pPr>
              <a:defRPr/>
            </a:pPr>
            <a:endParaRPr lang="ru-RU" b="1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defRPr/>
            </a:pPr>
            <a:r>
              <a:rPr lang="ru-RU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Страна оказалась в опасности.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323850" y="604838"/>
            <a:ext cx="9309100" cy="152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Как вы понимаете</a:t>
            </a:r>
            <a:br>
              <a:rPr lang="ru-RU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</a:br>
            <a:r>
              <a:rPr lang="ru-RU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эти пословицы?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650" y="2565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общее дело стой смело.</a:t>
            </a:r>
          </a:p>
          <a:p>
            <a:pPr>
              <a:defRPr/>
            </a:pPr>
            <a:endParaRPr lang="ru-RU" b="1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Один в поле - не воин.</a:t>
            </a:r>
          </a:p>
          <a:p>
            <a:pPr>
              <a:defRPr/>
            </a:pPr>
            <a:endParaRPr lang="ru-RU" b="1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Один – за всех, а все – за одного.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2222</TotalTime>
  <Words>741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Главное мероприятие</vt:lpstr>
      <vt:lpstr>Презентация PowerPoint</vt:lpstr>
      <vt:lpstr>       </vt:lpstr>
      <vt:lpstr>400-летие нижегородского ополчения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SKY</cp:lastModifiedBy>
  <cp:revision>111</cp:revision>
  <dcterms:created xsi:type="dcterms:W3CDTF">2012-08-30T15:17:43Z</dcterms:created>
  <dcterms:modified xsi:type="dcterms:W3CDTF">2015-01-14T08:25:57Z</dcterms:modified>
</cp:coreProperties>
</file>