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73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F41E-B890-4D3E-93D5-77F1649E385E}" type="datetimeFigureOut">
              <a:rPr lang="ru-RU" smtClean="0"/>
              <a:pPr/>
              <a:t>30.08.2017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40AC-9F77-4EA8-BC46-67531CF722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6672"/>
            <a:ext cx="6912768" cy="554461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Тещина Лилия Васильевна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МКОУ Орловская СОШ им. И.Ф. </a:t>
            </a:r>
            <a:r>
              <a:rPr lang="ru-RU" b="1" dirty="0" err="1" smtClean="0">
                <a:solidFill>
                  <a:schemeClr val="tx1"/>
                </a:solidFill>
              </a:rPr>
              <a:t>Жужукина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             Презентация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«Как хорошо </a:t>
            </a:r>
            <a:r>
              <a:rPr lang="ru-RU" sz="3600" b="1" smtClean="0">
                <a:solidFill>
                  <a:schemeClr val="tx1"/>
                </a:solidFill>
              </a:rPr>
              <a:t>я </a:t>
            </a:r>
            <a:r>
              <a:rPr lang="ru-RU" sz="3600" b="1" smtClean="0">
                <a:solidFill>
                  <a:schemeClr val="tx1"/>
                </a:solidFill>
              </a:rPr>
              <a:t>знаю …» </a:t>
            </a:r>
            <a:r>
              <a:rPr lang="ru-RU" sz="3600" b="1" dirty="0" smtClean="0">
                <a:solidFill>
                  <a:schemeClr val="tx1"/>
                </a:solidFill>
              </a:rPr>
              <a:t>(КВН)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traditional Christmas food?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5400" dirty="0" smtClean="0"/>
              <a:t>Turkey and pudding.</a:t>
            </a:r>
          </a:p>
          <a:p>
            <a:pPr marL="514350" indent="-514350">
              <a:buAutoNum type="alphaLcParenR"/>
            </a:pPr>
            <a:r>
              <a:rPr lang="en-US" sz="5400" dirty="0" smtClean="0"/>
              <a:t>Fish and chips</a:t>
            </a:r>
          </a:p>
          <a:p>
            <a:pPr marL="514350" indent="-514350">
              <a:buAutoNum type="alphaLcParenR"/>
            </a:pPr>
            <a:r>
              <a:rPr lang="en-US" sz="5400" dirty="0" smtClean="0"/>
              <a:t>Cakes and fruit.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Puts the parts of the stories in the correct order.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a)Suddenly a huge creature jumped in front of us. </a:t>
            </a:r>
          </a:p>
          <a:p>
            <a:pPr>
              <a:buNone/>
            </a:pPr>
            <a:r>
              <a:rPr lang="en-US" sz="2000" dirty="0" smtClean="0"/>
              <a:t>  “Don’t be afraid, it’s an owl (</a:t>
            </a:r>
            <a:r>
              <a:rPr lang="ru-RU" sz="2000" dirty="0" smtClean="0"/>
              <a:t>сова)</a:t>
            </a:r>
            <a:r>
              <a:rPr lang="en-US" sz="2000" dirty="0" smtClean="0"/>
              <a:t>”, said a woman. She</a:t>
            </a:r>
          </a:p>
          <a:p>
            <a:pPr>
              <a:buNone/>
            </a:pPr>
            <a:r>
              <a:rPr lang="en-US" sz="2000" dirty="0" smtClean="0"/>
              <a:t>   said that her name was Mrs. Shade. She gave children</a:t>
            </a:r>
          </a:p>
          <a:p>
            <a:pPr>
              <a:buNone/>
            </a:pPr>
            <a:r>
              <a:rPr lang="en-US" sz="2000" dirty="0" smtClean="0"/>
              <a:t>   some treats. </a:t>
            </a:r>
          </a:p>
          <a:p>
            <a:pPr>
              <a:buNone/>
            </a:pPr>
            <a:r>
              <a:rPr lang="en-US" sz="2000" dirty="0" smtClean="0"/>
              <a:t>b)It was Halloween night so my sisters and I decided to go trick or treating.</a:t>
            </a:r>
          </a:p>
          <a:p>
            <a:pPr>
              <a:buNone/>
            </a:pPr>
            <a:r>
              <a:rPr lang="en-US" sz="2000" dirty="0" smtClean="0"/>
              <a:t>c)When we came home our mum was worried. “Where </a:t>
            </a:r>
          </a:p>
          <a:p>
            <a:pPr>
              <a:buNone/>
            </a:pPr>
            <a:r>
              <a:rPr lang="en-US" sz="2000" dirty="0" smtClean="0"/>
              <a:t>   were you?”, she shouted. We said that we were at </a:t>
            </a:r>
          </a:p>
          <a:p>
            <a:pPr>
              <a:buNone/>
            </a:pPr>
            <a:r>
              <a:rPr lang="en-US" sz="2000" dirty="0" smtClean="0"/>
              <a:t>   Mrs. Shade’s house. Mum was puzzled and said that Mrs.</a:t>
            </a:r>
          </a:p>
          <a:p>
            <a:pPr>
              <a:buNone/>
            </a:pPr>
            <a:r>
              <a:rPr lang="en-US" sz="2000" dirty="0" smtClean="0"/>
              <a:t>   Shade died ten years ago.</a:t>
            </a:r>
          </a:p>
          <a:p>
            <a:pPr>
              <a:buNone/>
            </a:pPr>
            <a:r>
              <a:rPr lang="en-US" sz="2000" dirty="0" smtClean="0"/>
              <a:t>d)By the time we got the last house, it was late. The house looked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empty. Although we were scared, we went 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018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018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018 " pathEditMode="relative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018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018 " pathEditMode="relative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51 " pathEditMode="relative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51 " pathEditMode="relative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51 " pathEditMode="relative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51 " pathEditMode="relative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014 " pathEditMode="relative" ptsTypes="AA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014 " pathEditMode="relative" ptsTypes="AA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Put the words in the correct order.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playing/football/John/now/is.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2. </a:t>
            </a:r>
            <a:r>
              <a:rPr lang="en-US" dirty="0" smtClean="0"/>
              <a:t>Sunday/saw/last/at/the Zoo/we/ tigers.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TV/watches/ the/in/Samantha/ evening.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628800"/>
            <a:ext cx="7020272" cy="7486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is playing football now.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0928"/>
            <a:ext cx="874846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/>
              <a:t>2. We saw tigers at the Zoo last Sunday.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/>
              <a:t>3.Samantha watches TV in the evening.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Circle the odd one out.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smtClean="0"/>
              <a:t>cold-wet-</a:t>
            </a:r>
            <a:r>
              <a:rPr lang="ru-RU" sz="4000" dirty="0" smtClean="0"/>
              <a:t>     </a:t>
            </a:r>
            <a:r>
              <a:rPr lang="en-US" sz="4000" dirty="0" smtClean="0"/>
              <a:t>-foggy.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     </a:t>
            </a:r>
            <a:r>
              <a:rPr lang="en-US" sz="4000" dirty="0" smtClean="0"/>
              <a:t>-paw-tail-feather.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bed-wardrobe-          -fridge.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read-hunt-fish-       .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31840" y="1700808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leaf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2348880"/>
            <a:ext cx="1162472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lion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99992" y="3068960"/>
            <a:ext cx="217058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4008" y="3789040"/>
            <a:ext cx="1522512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Correct mistakes.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67645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Mary are having dinner at the moment.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I  has  come  to  school.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Alice  don’t  like  playing  chess.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John didn’t worked in the garden last week.</a:t>
            </a:r>
            <a:endParaRPr lang="ru-RU" sz="3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339752" y="1628800"/>
            <a:ext cx="792088" cy="5760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2852936"/>
            <a:ext cx="1296144" cy="6480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23728" y="3501008"/>
            <a:ext cx="1872208" cy="6480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doesn’t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35896" y="4149080"/>
            <a:ext cx="1954560" cy="6480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Complete the dialogue.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$ 45.</a:t>
            </a:r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b) How can I help you?.</a:t>
            </a:r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c) How much is it?. </a:t>
            </a:r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d) What size are you?. </a:t>
            </a:r>
          </a:p>
          <a:p>
            <a:pPr marL="514350" indent="-514350">
              <a:buNone/>
            </a:pPr>
            <a:r>
              <a:rPr lang="en-US" sz="2800" dirty="0" smtClean="0"/>
              <a:t>A: Good morning, madam. …</a:t>
            </a:r>
          </a:p>
          <a:p>
            <a:pPr marL="514350" indent="-514350">
              <a:buNone/>
            </a:pPr>
            <a:r>
              <a:rPr lang="en-US" sz="2800" dirty="0" smtClean="0"/>
              <a:t>B: I’m looking for a skirt, please.</a:t>
            </a:r>
          </a:p>
          <a:p>
            <a:pPr marL="514350" indent="-514350">
              <a:buNone/>
            </a:pPr>
            <a:r>
              <a:rPr lang="en-US" sz="2800" dirty="0" smtClean="0"/>
              <a:t>A: The skirts are here. …</a:t>
            </a:r>
          </a:p>
          <a:p>
            <a:pPr marL="514350" indent="-514350">
              <a:buNone/>
            </a:pPr>
            <a:r>
              <a:rPr lang="en-US" sz="2800" dirty="0" smtClean="0"/>
              <a:t>B: I’m a 12. I like this one. …</a:t>
            </a:r>
          </a:p>
          <a:p>
            <a:pPr marL="514350" indent="-514350">
              <a:buNone/>
            </a:pPr>
            <a:r>
              <a:rPr lang="en-US" sz="2800" dirty="0" smtClean="0"/>
              <a:t>A: It’s …</a:t>
            </a:r>
          </a:p>
          <a:p>
            <a:pPr marL="514350" indent="-514350">
              <a:buNone/>
            </a:pPr>
            <a:r>
              <a:rPr lang="en-US" sz="2800" dirty="0" smtClean="0"/>
              <a:t>B: Thanks. I’ll take it.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4496 0.5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-0.00856 L 0.52135 0.2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51979 0.3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00139 L 0.44392 0.2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up the dialogue.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Yes, there’s one quite near.</a:t>
            </a:r>
          </a:p>
          <a:p>
            <a:pPr marL="514350" indent="-514350">
              <a:buAutoNum type="arabicParenR"/>
            </a:pPr>
            <a:r>
              <a:rPr lang="en-US" dirty="0" smtClean="0"/>
              <a:t>You’re welcome.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can I get there?</a:t>
            </a:r>
          </a:p>
          <a:p>
            <a:pPr marL="514350" indent="-514350">
              <a:buAutoNum type="arabicParenR"/>
            </a:pPr>
            <a:r>
              <a:rPr lang="en-US" dirty="0" smtClean="0"/>
              <a:t>Excuse me, is there a hospital near here?</a:t>
            </a:r>
          </a:p>
          <a:p>
            <a:pPr marL="514350" indent="-514350">
              <a:buAutoNum type="arabicParenR"/>
            </a:pPr>
            <a:r>
              <a:rPr lang="en-US" dirty="0" smtClean="0"/>
              <a:t>Go down Bridge street and turn left into Green street. The hospital is next to the Swimming pool.  </a:t>
            </a:r>
          </a:p>
          <a:p>
            <a:pPr marL="514350" indent="-514350">
              <a:buAutoNum type="arabicParenR"/>
            </a:pPr>
            <a:r>
              <a:rPr lang="en-US" dirty="0" smtClean="0"/>
              <a:t>Thank you.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0105 0.16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07 0.0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0607 -0.0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0069 -0.1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277 0.52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Translate the jokes.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- I’ve got five apples in my right   hand,</a:t>
            </a:r>
          </a:p>
          <a:p>
            <a:pPr>
              <a:buNone/>
            </a:pPr>
            <a:r>
              <a:rPr lang="en-US" sz="1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    and seven apples in my left hand. </a:t>
            </a:r>
          </a:p>
          <a:p>
            <a:pPr>
              <a:buNone/>
            </a:pPr>
            <a:r>
              <a:rPr lang="en-US" sz="11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    What have I got?     </a:t>
            </a:r>
          </a:p>
          <a:p>
            <a:pPr>
              <a:buNone/>
            </a:pPr>
            <a:r>
              <a:rPr lang="en-US" sz="11200" b="1" dirty="0" smtClean="0">
                <a:solidFill>
                  <a:schemeClr val="accent6">
                    <a:lumMod val="75000"/>
                  </a:schemeClr>
                </a:solidFill>
              </a:rPr>
              <a:t>   - Very big hands.</a:t>
            </a:r>
          </a:p>
          <a:p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sz="8000" dirty="0" smtClean="0"/>
          </a:p>
          <a:p>
            <a:pPr>
              <a:buNone/>
            </a:pPr>
            <a:endParaRPr lang="en-US" sz="8000" dirty="0"/>
          </a:p>
          <a:p>
            <a:r>
              <a:rPr lang="en-US" sz="11200" b="1" dirty="0" smtClean="0">
                <a:solidFill>
                  <a:srgbClr val="7030A0"/>
                </a:solidFill>
              </a:rPr>
              <a:t>- Waiter, what is this fly doing in my  </a:t>
            </a:r>
          </a:p>
          <a:p>
            <a:pPr>
              <a:buNone/>
            </a:pPr>
            <a:r>
              <a:rPr lang="en-US" sz="11200" b="1" dirty="0">
                <a:solidFill>
                  <a:srgbClr val="7030A0"/>
                </a:solidFill>
              </a:rPr>
              <a:t> </a:t>
            </a:r>
            <a:r>
              <a:rPr lang="en-US" sz="11200" b="1" dirty="0" smtClean="0">
                <a:solidFill>
                  <a:srgbClr val="7030A0"/>
                </a:solidFill>
              </a:rPr>
              <a:t>    soup?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7030A0"/>
                </a:solidFill>
              </a:rPr>
              <a:t>   - Learning to swim, sir.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How well I know …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79" y="1628800"/>
            <a:ext cx="764725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74638"/>
            <a:ext cx="9793088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is the full name of the country?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United Kingdom</a:t>
            </a:r>
          </a:p>
          <a:p>
            <a:pPr>
              <a:buNone/>
            </a:pPr>
            <a:r>
              <a:rPr lang="en-US" b="1" dirty="0" smtClean="0"/>
              <a:t>of Great Britain and </a:t>
            </a:r>
          </a:p>
          <a:p>
            <a:pPr>
              <a:buNone/>
            </a:pPr>
            <a:r>
              <a:rPr lang="en-US" b="1" dirty="0" smtClean="0"/>
              <a:t>Northern Ireland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456384" cy="43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What’s the capital of the country?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7030A0"/>
                </a:solidFill>
              </a:rPr>
              <a:t>London.</a:t>
            </a:r>
          </a:p>
          <a:p>
            <a:pPr>
              <a:buNone/>
            </a:pPr>
            <a:r>
              <a:rPr lang="en-US" b="1" dirty="0" smtClean="0"/>
              <a:t>The Romans founded </a:t>
            </a:r>
          </a:p>
          <a:p>
            <a:pPr>
              <a:buNone/>
            </a:pPr>
            <a:r>
              <a:rPr lang="en-US" b="1" dirty="0" smtClean="0"/>
              <a:t>it more than </a:t>
            </a:r>
          </a:p>
          <a:p>
            <a:pPr>
              <a:buNone/>
            </a:pPr>
            <a:r>
              <a:rPr lang="en-US" b="1" dirty="0" smtClean="0"/>
              <a:t>2000years ago.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Match the countries with their capitals.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England.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Scotland.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Wales. 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Northern </a:t>
            </a:r>
          </a:p>
          <a:p>
            <a:pPr marL="742950" indent="-74295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Ireland.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LcParenR"/>
            </a:pPr>
            <a:r>
              <a:rPr lang="en-US" sz="4000" i="1" dirty="0" smtClean="0">
                <a:solidFill>
                  <a:srgbClr val="7030A0"/>
                </a:solidFill>
              </a:rPr>
              <a:t>Cardiff.</a:t>
            </a:r>
          </a:p>
          <a:p>
            <a:pPr marL="742950" indent="-742950">
              <a:buAutoNum type="alphaLcParenR"/>
            </a:pPr>
            <a:r>
              <a:rPr lang="en-US" sz="4000" i="1" dirty="0" smtClean="0">
                <a:solidFill>
                  <a:srgbClr val="7030A0"/>
                </a:solidFill>
              </a:rPr>
              <a:t>Belfast.</a:t>
            </a:r>
          </a:p>
          <a:p>
            <a:pPr marL="742950" indent="-742950">
              <a:buAutoNum type="alphaLcParenR"/>
            </a:pPr>
            <a:r>
              <a:rPr lang="en-US" sz="4000" i="1" dirty="0" smtClean="0">
                <a:solidFill>
                  <a:srgbClr val="7030A0"/>
                </a:solidFill>
              </a:rPr>
              <a:t>London.</a:t>
            </a:r>
          </a:p>
          <a:p>
            <a:pPr marL="742950" indent="-742950">
              <a:buAutoNum type="alphaLcParenR"/>
            </a:pPr>
            <a:r>
              <a:rPr lang="en-US" sz="4000" i="1" dirty="0" smtClean="0">
                <a:solidFill>
                  <a:srgbClr val="7030A0"/>
                </a:solidFill>
              </a:rPr>
              <a:t>Edinburgh. 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0.01111 L -0.07153 -0.2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1065 L -0.05834 -0.2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0.05486 L -0.05711 0.2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-0.01551 L -0.05573 0.2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Match the countries with their emblems.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England.          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Scotland.       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Wales.              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Northern              </a:t>
            </a:r>
          </a:p>
          <a:p>
            <a:pPr marL="742950" indent="-742950">
              <a:buNone/>
            </a:pPr>
            <a:r>
              <a:rPr lang="en-US" sz="3600" dirty="0" smtClean="0"/>
              <a:t>    Ireland.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i="1" smtClean="0">
                <a:solidFill>
                  <a:srgbClr val="C00000"/>
                </a:solidFill>
              </a:rPr>
              <a:t>a)Thistle.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b)Red rose</a:t>
            </a:r>
            <a:r>
              <a:rPr lang="en-US" sz="3600" i="1" dirty="0" smtClean="0">
                <a:solidFill>
                  <a:srgbClr val="7030A0"/>
                </a:solidFill>
              </a:rPr>
              <a:t>.</a:t>
            </a:r>
            <a:endParaRPr lang="ru-RU" sz="3600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00B050"/>
                </a:solidFill>
              </a:rPr>
              <a:t>c)Clover.</a:t>
            </a:r>
            <a:endParaRPr lang="ru-RU" sz="3600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</a:rPr>
              <a:t>d)Daffodil.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00556 0.0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09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035 -0.0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607 -0.0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What’s the flag of the UK?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647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455912" cy="15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2832906" cy="15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520280" cy="1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30243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1556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628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2.</a:t>
            </a:r>
            <a:endParaRPr lang="en-US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1628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3.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1490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4.</a:t>
            </a:r>
            <a:endParaRPr lang="en-US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1490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dirty="0" smtClean="0"/>
              <a:t>5.</a:t>
            </a:r>
            <a:endParaRPr lang="en-US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50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What’s the name of the flag?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sz="4800" dirty="0" smtClean="0"/>
              <a:t>John Bull.</a:t>
            </a:r>
          </a:p>
          <a:p>
            <a:pPr marL="514350" indent="-514350">
              <a:buAutoNum type="alphaLcParenR"/>
            </a:pPr>
            <a:r>
              <a:rPr lang="en-US" sz="4800" dirty="0" smtClean="0"/>
              <a:t>The Union Jack.</a:t>
            </a:r>
          </a:p>
          <a:p>
            <a:pPr marL="514350" indent="-514350">
              <a:buAutoNum type="alphaLcParenR"/>
            </a:pPr>
            <a:r>
              <a:rPr lang="en-US" sz="4800" dirty="0" smtClean="0"/>
              <a:t>The Stars and Stripes.</a:t>
            </a:r>
            <a:endParaRPr lang="ru-RU" sz="4800" dirty="0" smtClean="0"/>
          </a:p>
          <a:p>
            <a:pPr marL="514350" indent="-514350">
              <a:buAutoNum type="alphaLcParenR"/>
            </a:pPr>
            <a:endParaRPr lang="ru-RU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 is the Queen of the UK?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/>
              <a:t>Elizabeth the Second.</a:t>
            </a:r>
          </a:p>
          <a:p>
            <a:pPr marL="514350" indent="-514350">
              <a:buAutoNum type="alphaLcParenR"/>
            </a:pPr>
            <a:r>
              <a:rPr lang="en-US" b="1" dirty="0" smtClean="0"/>
              <a:t>Eleanor the Second.</a:t>
            </a:r>
          </a:p>
          <a:p>
            <a:pPr marL="514350" indent="-514350">
              <a:buAutoNum type="alphaLcParenR"/>
            </a:pPr>
            <a:r>
              <a:rPr lang="en-US" b="1" dirty="0" smtClean="0"/>
              <a:t>Elizabeth the First.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790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637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How well I know …</vt:lpstr>
      <vt:lpstr>What is the full name of the country?</vt:lpstr>
      <vt:lpstr>What’s the capital of the country?</vt:lpstr>
      <vt:lpstr>Match the countries with their capitals.</vt:lpstr>
      <vt:lpstr>Match the countries with their emblems. </vt:lpstr>
      <vt:lpstr>What’s the flag of the UK?</vt:lpstr>
      <vt:lpstr>What’s the name of the flag?</vt:lpstr>
      <vt:lpstr>Who is the Queen of the UK?</vt:lpstr>
      <vt:lpstr>What’s traditional Christmas food?</vt:lpstr>
      <vt:lpstr>Puts the parts of the stories in the correct order.</vt:lpstr>
      <vt:lpstr>Put the words in the correct order.</vt:lpstr>
      <vt:lpstr>Circle the odd one out.</vt:lpstr>
      <vt:lpstr>Correct mistakes.</vt:lpstr>
      <vt:lpstr>Complete the dialogue.</vt:lpstr>
      <vt:lpstr>Make up the dialogue.</vt:lpstr>
      <vt:lpstr>Translate the jokes.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WONDERFUL FLOWER.</dc:title>
  <dc:creator>Лилия</dc:creator>
  <cp:lastModifiedBy>Галина</cp:lastModifiedBy>
  <cp:revision>52</cp:revision>
  <dcterms:created xsi:type="dcterms:W3CDTF">2017-03-08T15:59:41Z</dcterms:created>
  <dcterms:modified xsi:type="dcterms:W3CDTF">2017-08-30T09:01:23Z</dcterms:modified>
</cp:coreProperties>
</file>