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sportal.ru/shkola/rabota-s-roditelyami/library/2013/10/25/nedetskaya-zhestokost" TargetMode="External"/><Relationship Id="rId2" Type="http://schemas.openxmlformats.org/officeDocument/2006/relationships/hyperlink" Target="https://infourok.ru/material.html?mid=16886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8110566" cy="1828800"/>
          </a:xfrm>
        </p:spPr>
        <p:txBody>
          <a:bodyPr/>
          <a:lstStyle/>
          <a:p>
            <a:r>
              <a:rPr lang="ru-RU" dirty="0" smtClean="0"/>
              <a:t>«ДЕТСКАЯ ЖЕСТОКОСТЬ!»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272166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Прокопьева Ю.А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МАОУ «СОШ №147 г.Челябинска</a:t>
            </a:r>
            <a:r>
              <a:rPr lang="ru-RU" dirty="0" smtClean="0"/>
              <a:t>»</a:t>
            </a:r>
          </a:p>
          <a:p>
            <a:r>
              <a:rPr lang="ru-RU" dirty="0" smtClean="0"/>
              <a:t>Социальный педагог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Используемые источники: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infourok.ru/material.html?mid=16886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nsportal.ru/shkola/rabota-s-roditelyami/library/2013/10/25/nedetskaya-zhestokost</a:t>
            </a:r>
            <a:endParaRPr lang="ru-RU" dirty="0" smtClean="0"/>
          </a:p>
          <a:p>
            <a:r>
              <a:rPr lang="ru-RU" dirty="0" smtClean="0"/>
              <a:t>Поисковая система </a:t>
            </a:r>
            <a:r>
              <a:rPr lang="ru-RU" dirty="0" err="1" smtClean="0"/>
              <a:t>Яндекс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96218"/>
          </a:xfrm>
        </p:spPr>
        <p:txBody>
          <a:bodyPr>
            <a:normAutofit/>
          </a:bodyPr>
          <a:lstStyle/>
          <a:p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Агрессия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alt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это поведение или действие, направленное на   </a:t>
            </a:r>
            <a:br>
              <a:rPr lang="ru-RU" alt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нанесение физического или психического (морального)  </a:t>
            </a:r>
            <a:br>
              <a:rPr lang="ru-RU" alt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вреда другим людям.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68141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Драка</a:t>
            </a:r>
            <a:r>
              <a:rPr lang="ru-RU" dirty="0" smtClean="0"/>
              <a:t> 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это взаимные побои, вызванные ссорой, скандалом.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Побои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многократное нанесение ударов, которые могут оставлять телесные повреждения (синяки, ссадины)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Жестокость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— это социально-психологический феномен, выражающийся в получении удовольствия от осознанного причинения страданий живому существу неприемлемым в данной культуре способом. </a:t>
            </a:r>
          </a:p>
          <a:p>
            <a:pPr>
              <a:buNone/>
            </a:pP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Причины жестокости: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defRPr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Семейные причины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Безразличие или враждебность со стороны родителей, неуважение к личности ребенка, чрезмерный контроль или отсутствие его, запрет на физическую активность, отказ на право личной свободы.</a:t>
            </a:r>
          </a:p>
          <a:p>
            <a:pPr marL="514350" indent="-514350" algn="just">
              <a:defRPr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Личные и поведенческие причины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Недовольство собой, желание самоутвердиться, повышенная раздражительность, агрессивность к взрослым и детям.</a:t>
            </a:r>
          </a:p>
          <a:p>
            <a:pPr marL="514350" indent="-514350" algn="just">
              <a:defRPr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Ситуативные причины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Плохое самочувствие, переутомление, влияние продуктов питания, влияние СМИ.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Варианты проявления детской жестокости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u="sng" dirty="0" err="1" smtClean="0">
                <a:latin typeface="Times New Roman" pitchFamily="18" charset="0"/>
                <a:cs typeface="Times New Roman" pitchFamily="18" charset="0"/>
              </a:rPr>
              <a:t>Импульсивно-демонстративые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у ребёнка главная цель – продемонстрировать себя, обратить на себя внимание. </a:t>
            </a:r>
          </a:p>
          <a:p>
            <a:pPr algn="just"/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Нормативно-инструментальные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в эту группу входят ребята, которые используют агрессию – как норму поведения в общении со сверстниками. Насильственные действия выступают здесь как средство достижения какой-либо цели.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Целенаправленно-враждебные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в эту группу относятся подростки, для которых насилие, нанесение вреда другому выступает как самоцель их агрессивного действия, не имея какой либо видимой цели.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Последствия жестокости: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ru-RU" sz="1700" dirty="0" smtClean="0">
                <a:latin typeface="Times New Roman" pitchFamily="18" charset="0"/>
                <a:cs typeface="Times New Roman" pitchFamily="18" charset="0"/>
              </a:rPr>
              <a:t>УНИЖЕНИЕ И НАПРЯЖЕНИЕ</a:t>
            </a:r>
          </a:p>
          <a:p>
            <a:r>
              <a:rPr lang="ru-RU" altLang="ru-RU" sz="1700" dirty="0" smtClean="0">
                <a:latin typeface="Times New Roman" pitchFamily="18" charset="0"/>
                <a:cs typeface="Times New Roman" pitchFamily="18" charset="0"/>
              </a:rPr>
              <a:t>ЦАРАПИНЫ И УШИБЫ</a:t>
            </a:r>
          </a:p>
          <a:p>
            <a:r>
              <a:rPr lang="ru-RU" altLang="ru-RU" sz="1700" dirty="0" smtClean="0">
                <a:latin typeface="Times New Roman" pitchFamily="18" charset="0"/>
                <a:cs typeface="Times New Roman" pitchFamily="18" charset="0"/>
              </a:rPr>
              <a:t>СИНЯКИ И ССАДИНЫ</a:t>
            </a:r>
          </a:p>
          <a:p>
            <a:r>
              <a:rPr lang="ru-RU" altLang="ru-RU" sz="1700" dirty="0" smtClean="0">
                <a:latin typeface="Times New Roman" pitchFamily="18" charset="0"/>
                <a:cs typeface="Times New Roman" pitchFamily="18" charset="0"/>
              </a:rPr>
              <a:t>ПЕРЕЛОМЫ И ВЫВИХИ</a:t>
            </a:r>
          </a:p>
          <a:p>
            <a:r>
              <a:rPr lang="ru-RU" altLang="ru-RU" sz="1700" dirty="0" smtClean="0">
                <a:latin typeface="Times New Roman" pitchFamily="18" charset="0"/>
                <a:cs typeface="Times New Roman" pitchFamily="18" charset="0"/>
              </a:rPr>
              <a:t>СОТРЯСЕНИЕ МОЗГА И ПОВРЕЖДЕНИЕ ОРГАНОВ</a:t>
            </a:r>
          </a:p>
          <a:p>
            <a:r>
              <a:rPr lang="ru-RU" altLang="ru-RU" sz="1700" dirty="0" smtClean="0">
                <a:latin typeface="Times New Roman" pitchFamily="18" charset="0"/>
                <a:cs typeface="Times New Roman" pitchFamily="18" charset="0"/>
              </a:rPr>
              <a:t>ОЗЛОБЛЕННОСТЬ И РАЗОЧАРОВАНИЕ</a:t>
            </a:r>
          </a:p>
          <a:p>
            <a:r>
              <a:rPr lang="ru-RU" altLang="ru-RU" sz="1700" dirty="0" smtClean="0">
                <a:latin typeface="Times New Roman" pitchFamily="18" charset="0"/>
                <a:cs typeface="Times New Roman" pitchFamily="18" charset="0"/>
              </a:rPr>
              <a:t>НЕВОЗМОЖНОСТЬ ДОСТИЧЬ ЦЕЛИ</a:t>
            </a:r>
          </a:p>
          <a:p>
            <a:r>
              <a:rPr lang="ru-RU" altLang="ru-RU" sz="1700" dirty="0" smtClean="0">
                <a:latin typeface="Times New Roman" pitchFamily="18" charset="0"/>
                <a:cs typeface="Times New Roman" pitchFamily="18" charset="0"/>
              </a:rPr>
              <a:t>БЕЗЫСХОДНОСТЬ И БЕСПОМОЩНОСТЬ</a:t>
            </a:r>
          </a:p>
          <a:p>
            <a:r>
              <a:rPr lang="ru-RU" altLang="ru-RU" sz="1700" dirty="0" smtClean="0">
                <a:latin typeface="Times New Roman" pitchFamily="18" charset="0"/>
                <a:cs typeface="Times New Roman" pitchFamily="18" charset="0"/>
              </a:rPr>
              <a:t>ТРЕВОГА И НЕНУЖНОСТЬ</a:t>
            </a:r>
          </a:p>
          <a:p>
            <a:r>
              <a:rPr lang="ru-RU" altLang="ru-RU" sz="1700" dirty="0" smtClean="0">
                <a:latin typeface="Times New Roman" pitchFamily="18" charset="0"/>
                <a:cs typeface="Times New Roman" pitchFamily="18" charset="0"/>
              </a:rPr>
              <a:t>ОТВЕТНАЯ АГРЕССИЯ</a:t>
            </a:r>
          </a:p>
          <a:p>
            <a:r>
              <a:rPr lang="ru-RU" altLang="ru-RU" sz="1700" dirty="0" smtClean="0">
                <a:latin typeface="Times New Roman" pitchFamily="18" charset="0"/>
                <a:cs typeface="Times New Roman" pitchFamily="18" charset="0"/>
              </a:rPr>
              <a:t>УГОЛОВНАЯ ОТВЕТСТВЕННОСТЬ</a:t>
            </a:r>
          </a:p>
          <a:p>
            <a:endParaRPr lang="ru-RU" alt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Наказание: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Дети с 14 лет несут уголовную ответственность: </a:t>
            </a:r>
          </a:p>
          <a:p>
            <a:pPr algn="ctr">
              <a:buNone/>
            </a:pPr>
            <a:r>
              <a:rPr lang="ru-RU" alt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Статьи 115-117 УК РФ</a:t>
            </a:r>
          </a:p>
          <a:p>
            <a:pPr>
              <a:buNone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1. Умышленное причинение легкого вреда здоровью</a:t>
            </a:r>
          </a:p>
          <a:p>
            <a:pPr>
              <a:buNone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2.Истязание</a:t>
            </a:r>
          </a:p>
          <a:p>
            <a:pPr>
              <a:buNone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3.Побои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Преодоление и профилактика детской жестокости</a:t>
            </a:r>
            <a:r>
              <a:rPr lang="ru-RU" alt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1. Полноценно отдыхать. </a:t>
            </a:r>
          </a:p>
          <a:p>
            <a:pPr>
              <a:buNone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2. Практиковать спокойное присутствие. </a:t>
            </a:r>
          </a:p>
          <a:p>
            <a:pPr>
              <a:buNone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3. Формировать позитивное мировоззрение.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правил известного психотерапевта В.Леви </a:t>
            </a:r>
            <a:b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«ВАЖНО ПОМНИТЬ»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09600" indent="-60960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 Наказание не должно вредить – ни физическому, ни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психическому развитию.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Если есть сомнения: наказывать или не наказывать – не наказывайте. Никакой «профилактики», ни каких наказаний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на всякий случай.</a:t>
            </a:r>
          </a:p>
          <a:p>
            <a:pPr marL="609600" indent="-60960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За один поступок – одно наказание. Если проступков совершенно сразу много, наказание может быть суровым, но только одно, за все проступки сразу.</a:t>
            </a:r>
          </a:p>
          <a:p>
            <a:pPr marL="609600" indent="-60960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 Недопустимо запоздалое наказание. Иные воспитатели ругают и  наказывают детей за проступки, которые были обнаружены спустя полгода или год после их совершения. Они забывают, что даже законом учитывается срок давности преступления. Уже сам факт  обнаружения проступка ребенка в большинстве случаев – достаточное наказание.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439556"/>
          </a:xfrm>
        </p:spPr>
        <p:txBody>
          <a:bodyPr>
            <a:normAutofit fontScale="90000"/>
          </a:bodyPr>
          <a:lstStyle/>
          <a:p>
            <a:pPr marL="609600" indent="-609600">
              <a:lnSpc>
                <a:spcPct val="90000"/>
              </a:lnSpc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  Ребенок не должен бояться наказания. Он должен знать, что в определенных случаях наказание неотвратимо. Не наказание он должен бояться, не гнева даже, а огорчения родителей. Если отношения с ребенком нормальны, то их огорчения для его – наказания.</a:t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   Не унижайте ребенка. Какой бы ни была его вина, наказание не должно восприниматься им как торжество вашей силы над его слабостью  и как унижение человеческого достоинства. Если ребенок особо самолюбив или считает, что именно в данном случае он прав, а вы несправедливы, наказание вызывает у него отрицательную реакцию.</a:t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   Если ребенок наказан, значит, он уже прощен. О прежних его проступках – больше ни слова</a:t>
            </a:r>
            <a:r>
              <a:rPr lang="ru-RU" sz="5400" dirty="0" smtClean="0"/>
              <a:t/>
            </a:r>
            <a:br>
              <a:rPr lang="ru-RU" sz="5400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</TotalTime>
  <Words>487</Words>
  <PresentationFormat>Экран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«ДЕТСКАЯ ЖЕСТОКОСТЬ!»</vt:lpstr>
      <vt:lpstr>Агрессия – это поведение или действие, направленное на         нанесение физического или психического (морального)       вреда другим людям.</vt:lpstr>
      <vt:lpstr>Причины жестокости:</vt:lpstr>
      <vt:lpstr>Варианты проявления детской жестокости</vt:lpstr>
      <vt:lpstr>Последствия жестокости:</vt:lpstr>
      <vt:lpstr>Наказание:</vt:lpstr>
      <vt:lpstr>Преодоление и профилактика детской жестокости </vt:lpstr>
      <vt:lpstr>7 правил известного психотерапевта В.Леви  «ВАЖНО ПОМНИТЬ»</vt:lpstr>
      <vt:lpstr>      5.   Ребенок не должен бояться наказания. Он должен знать, что в определенных случаях наказание неотвратимо. Не наказание он должен бояться, не гнева даже, а огорчения родителей. Если отношения с ребенком нормальны, то их огорчения для его – наказания. 6.    Не унижайте ребенка. Какой бы ни была его вина, наказание не должно восприниматься им как торжество вашей силы над его слабостью  и как унижение человеческого достоинства. Если ребенок особо самолюбив или считает, что именно в данном случае он прав, а вы несправедливы, наказание вызывает у него отрицательную реакцию. 7.    Если ребенок наказан, значит, он уже прощен. О прежних его проступках – больше ни слова </vt:lpstr>
      <vt:lpstr>Используемые источники: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«ДЕТСКАЯ ЖЕСТОКОСТЬ!»</dc:title>
  <cp:lastModifiedBy>Зам дир</cp:lastModifiedBy>
  <cp:revision>2</cp:revision>
  <dcterms:modified xsi:type="dcterms:W3CDTF">2018-10-09T08:55:33Z</dcterms:modified>
</cp:coreProperties>
</file>