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0" r:id="rId3"/>
    <p:sldId id="257" r:id="rId4"/>
    <p:sldId id="259" r:id="rId5"/>
    <p:sldId id="261" r:id="rId6"/>
    <p:sldId id="262" r:id="rId7"/>
    <p:sldId id="263" r:id="rId8"/>
    <p:sldId id="258" r:id="rId9"/>
    <p:sldId id="266" r:id="rId10"/>
    <p:sldId id="267" r:id="rId11"/>
    <p:sldId id="268" r:id="rId12"/>
    <p:sldId id="269" r:id="rId13"/>
    <p:sldId id="270" r:id="rId14"/>
    <p:sldId id="264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freeasinspeech.org/page/588/" TargetMode="External"/><Relationship Id="rId3" Type="http://schemas.openxmlformats.org/officeDocument/2006/relationships/hyperlink" Target="http://www.nekisni.ru/forum/lofiversion/index.php/t746.html" TargetMode="External"/><Relationship Id="rId7" Type="http://schemas.openxmlformats.org/officeDocument/2006/relationships/hyperlink" Target="http://sibkray.ru/news/1/409798/" TargetMode="External"/><Relationship Id="rId2" Type="http://schemas.openxmlformats.org/officeDocument/2006/relationships/hyperlink" Target="http://zonty-trosti.ru/primorskij-kraj-pokrovka-foto.html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sib-filtr.ru/a18030-razlichnyh-zagryazneniyah-vody.html" TargetMode="External"/><Relationship Id="rId11" Type="http://schemas.openxmlformats.org/officeDocument/2006/relationships/hyperlink" Target="http://linzik.com/nauka-i-tehnika/5671-u-selskogo-xozyajstva-dostatochno-zemli-dlya-prokorma-devyati-milliardov-chelovek.html" TargetMode="External"/><Relationship Id="rId5" Type="http://schemas.openxmlformats.org/officeDocument/2006/relationships/hyperlink" Target="http://www.cawater-info.net/all_about_water/?p=4058" TargetMode="External"/><Relationship Id="rId10" Type="http://schemas.openxmlformats.org/officeDocument/2006/relationships/hyperlink" Target="http://shtoby-vyzit.ru/vyzivanie/35-vyzivanie-priroda/209-bitva-za-vodu" TargetMode="External"/><Relationship Id="rId4" Type="http://schemas.openxmlformats.org/officeDocument/2006/relationships/hyperlink" Target="http://sibzeo.ru/" TargetMode="External"/><Relationship Id="rId9" Type="http://schemas.openxmlformats.org/officeDocument/2006/relationships/hyperlink" Target="http://korlone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67544" y="1196752"/>
            <a:ext cx="8443914" cy="20717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Анисимова Елена</a:t>
            </a:r>
            <a:r>
              <a:rPr kumimoji="0" lang="ru-RU" sz="3600" b="1" i="1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Александровна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36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МБОУ </a:t>
            </a:r>
            <a:r>
              <a:rPr lang="ru-RU" sz="36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гимназия </a:t>
            </a:r>
            <a:r>
              <a:rPr lang="ru-RU" sz="36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«Перспектива» </a:t>
            </a:r>
            <a:r>
              <a:rPr lang="ru-RU" sz="36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г.о.Самара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i="1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Учитель химии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Экологический призыв: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«Берегите воду!»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408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039.radikal.ru/1105/99/22393bcff0f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2505"/>
          </a:xfrm>
          <a:prstGeom prst="rect">
            <a:avLst/>
          </a:prstGeom>
          <a:noFill/>
        </p:spPr>
      </p:pic>
      <p:sp>
        <p:nvSpPr>
          <p:cNvPr id="4" name="Текст 2"/>
          <p:cNvSpPr txBox="1">
            <a:spLocks/>
          </p:cNvSpPr>
          <p:nvPr/>
        </p:nvSpPr>
        <p:spPr>
          <a:xfrm>
            <a:off x="1" y="428604"/>
            <a:ext cx="9143999" cy="15001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Международное сообщество давно ищет пути выхода из создавшейся ситуации с нехваткой чистой питьевой воды. </a:t>
            </a:r>
            <a:b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Так что делать? Как нам, рядовым </a:t>
            </a:r>
            <a:r>
              <a:rPr lang="ru-RU" sz="3200" b="1" smtClean="0">
                <a:solidFill>
                  <a:schemeClr val="accent5">
                    <a:lumMod val="50000"/>
                  </a:schemeClr>
                </a:solidFill>
              </a:rPr>
              <a:t>выживальщикам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, добыть и очистить воду?</a:t>
            </a:r>
            <a:b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Можно пробурить скважину можно выкопать колодец, можно наконец купить генератор воды из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</a:rPr>
              <a:t>воздуха,Или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можно построить установку самому.</a:t>
            </a:r>
            <a:b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Можно создать огромный запас воды в резервуаре или бочках… много чего можно…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76" y="1571612"/>
            <a:ext cx="700092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 можно сделать </a:t>
            </a:r>
          </a:p>
          <a:p>
            <a:pPr algn="ctr"/>
            <a:r>
              <a:rPr lang="ru-RU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самое малое!</a:t>
            </a:r>
            <a:endParaRPr lang="ru-RU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рязная Сюксюм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35947" y="4071942"/>
            <a:ext cx="810805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Знакомая картина. </a:t>
            </a:r>
          </a:p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правда ли?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Грязная Сюксюмка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91184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71538" y="214290"/>
            <a:ext cx="7050264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Это наш с вами </a:t>
            </a:r>
          </a:p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кусочек планеты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g1.liveinternet.ru/images/attach/c/4/79/476/79476639_20071001ZENIN17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494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214290"/>
            <a:ext cx="786285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в наших силах </a:t>
            </a:r>
          </a:p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сделать его таким!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475" fill="hold">
                                          <p:stCondLst>
                                            <p:cond delay="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5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6" dur="150" fill="hold">
                                          <p:stCondLst>
                                            <p:cond delay="3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2643182"/>
            <a:ext cx="8858280" cy="621510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Источники информации:</a:t>
            </a:r>
          </a:p>
          <a:p>
            <a:r>
              <a:rPr lang="en-US" i="1" dirty="0" smtClean="0">
                <a:solidFill>
                  <a:srgbClr val="C00000"/>
                </a:solidFill>
                <a:hlinkClick r:id="rId2"/>
              </a:rPr>
              <a:t>http://zonty-trosti.ru/primorskij-kraj-pokrovka-foto.html</a:t>
            </a:r>
            <a:endParaRPr lang="ru-RU" i="1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hlinkClick r:id="rId3"/>
              </a:rPr>
              <a:t>http://qwerty6806.ya.ru/replies.xml?item_no=27</a:t>
            </a:r>
            <a:endParaRPr lang="ru-RU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http://www.nekisni.ru/forum/lofiversion/index.php/t746.html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http://sibzeo.ru/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http://www.cawater-info.net/all_about_water/?p=4058</a:t>
            </a:r>
            <a:endParaRPr lang="ru-RU" dirty="0" smtClean="0"/>
          </a:p>
          <a:p>
            <a:r>
              <a:rPr lang="en-US" dirty="0" smtClean="0">
                <a:hlinkClick r:id="rId6"/>
              </a:rPr>
              <a:t>http://sib-filtr.ru/a18030-razlichnyh-zagryazneniyah-vody.html</a:t>
            </a:r>
            <a:endParaRPr lang="ru-RU" dirty="0" smtClean="0"/>
          </a:p>
          <a:p>
            <a:r>
              <a:rPr lang="en-US" dirty="0" smtClean="0">
                <a:hlinkClick r:id="rId7"/>
              </a:rPr>
              <a:t>http://sibkray.ru/news/1/409798/</a:t>
            </a:r>
            <a:endParaRPr lang="ru-RU" dirty="0" smtClean="0"/>
          </a:p>
          <a:p>
            <a:r>
              <a:rPr lang="en-US" dirty="0" smtClean="0">
                <a:hlinkClick r:id="rId8"/>
              </a:rPr>
              <a:t>http://freeasinspeech.org/page/588/</a:t>
            </a:r>
            <a:endParaRPr lang="ru-RU" dirty="0" smtClean="0"/>
          </a:p>
          <a:p>
            <a:r>
              <a:rPr lang="en-US" dirty="0" smtClean="0">
                <a:hlinkClick r:id="rId9"/>
              </a:rPr>
              <a:t>http://korlone.ru/</a:t>
            </a:r>
            <a:endParaRPr lang="ru-RU" dirty="0" smtClean="0"/>
          </a:p>
          <a:p>
            <a:r>
              <a:rPr lang="en-US" dirty="0" smtClean="0">
                <a:hlinkClick r:id="rId10"/>
              </a:rPr>
              <a:t>http://shtoby-vyzit.ru/vyzivanie/35-vyzivanie-priroda/209-bitva-za-vodu#.UQ8ZQ_JWIvZ</a:t>
            </a:r>
            <a:endParaRPr lang="ru-RU" dirty="0" smtClean="0"/>
          </a:p>
          <a:p>
            <a:r>
              <a:rPr lang="en-US" dirty="0" smtClean="0">
                <a:hlinkClick r:id="rId11"/>
              </a:rPr>
              <a:t>http://linzik.com/nauka-i-tehnika/5671-u-selskogo-xozyajstva-dostatochno-zemli-dlya-prokorma-devyati-milliardov-chelovek.html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384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pk25.ru/upload_files/news/2992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9296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786050" y="-214338"/>
            <a:ext cx="3353931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1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Вода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9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58" y="4286256"/>
            <a:ext cx="8443914" cy="20717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Ты сама жизнь. Ты самое большое богатство в мире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b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А. де Сент-Экзюпери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-5417"/>
            <a:ext cx="4357718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Monotype Corsiva" pitchFamily="66" charset="0"/>
              </a:rPr>
              <a:t>***</a:t>
            </a:r>
          </a:p>
          <a:p>
            <a:pPr algn="ctr"/>
            <a:r>
              <a:rPr lang="ru-RU" sz="2800" b="1" dirty="0" smtClean="0">
                <a:latin typeface="Monotype Corsiva" pitchFamily="66" charset="0"/>
              </a:rPr>
              <a:t>«Вода стоит особняком в истории нашей планеты. Нет природного тела, которое могло бы сравнится с ней по влиянию на ход основных, самых грандиозных геологических процессов. Нет земного вещества – минерала, горной породы, живого тела, которое ее бы не заключало. Все земное вещество … ею проникнуто и охвачено».</a:t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 smtClean="0">
                <a:latin typeface="Monotype Corsiva" pitchFamily="66" charset="0"/>
              </a:rPr>
              <a:t>В.И. Вернадский.</a:t>
            </a:r>
            <a:endParaRPr lang="ru-RU" sz="2800" dirty="0"/>
          </a:p>
        </p:txBody>
      </p:sp>
      <p:sp>
        <p:nvSpPr>
          <p:cNvPr id="2050" name="AutoShape 2" descr="http://img-fotki.yandex.ru/get/6107/128066935.24/0_8acab_51dc2f36_XL"/>
          <p:cNvSpPr>
            <a:spLocks noChangeAspect="1" noChangeArrowheads="1"/>
          </p:cNvSpPr>
          <p:nvPr/>
        </p:nvSpPr>
        <p:spPr bwMode="auto">
          <a:xfrm>
            <a:off x="155575" y="-1965325"/>
            <a:ext cx="2752725" cy="4095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://img-fotki.yandex.ru/get/6107/128066935.24/0_8acab_51dc2f36_XL"/>
          <p:cNvSpPr>
            <a:spLocks noChangeAspect="1" noChangeArrowheads="1"/>
          </p:cNvSpPr>
          <p:nvPr/>
        </p:nvSpPr>
        <p:spPr bwMode="auto">
          <a:xfrm>
            <a:off x="155575" y="-1965325"/>
            <a:ext cx="2752725" cy="4095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0_8acab_51dc2f36_X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95" y="0"/>
            <a:ext cx="4612005" cy="6858000"/>
          </a:xfrm>
          <a:prstGeom prst="rect">
            <a:avLst/>
          </a:prstGeom>
        </p:spPr>
      </p:pic>
    </p:spTree>
  </p:cSld>
  <p:clrMapOvr>
    <a:masterClrMapping/>
  </p:clrMapOvr>
  <p:transition advClick="0"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929190" y="-5417"/>
            <a:ext cx="421481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i="1" dirty="0" smtClean="0"/>
              <a:t>Большинство людей хоть раз в жизни задумывается о том, каким должно быть качество питьевых вод и соответствует ли таким стандартам то, что течет из крана. Мы понимаем, что питьевая вода и здоровье тесно взаимосвязаны между собой. Так каким же должен быть правильный состав питьевой воды?</a:t>
            </a:r>
            <a:endParaRPr lang="ru-RU" sz="2800" b="1" i="1" dirty="0"/>
          </a:p>
        </p:txBody>
      </p:sp>
      <p:pic>
        <p:nvPicPr>
          <p:cNvPr id="3" name="Рисунок 2" descr="Жесткая вод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55202" cy="3641774"/>
          </a:xfrm>
          <a:prstGeom prst="rect">
            <a:avLst/>
          </a:prstGeom>
        </p:spPr>
      </p:pic>
      <p:pic>
        <p:nvPicPr>
          <p:cNvPr id="4" name="Рисунок 3" descr="железо в воде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61107"/>
            <a:ext cx="4929190" cy="3696893"/>
          </a:xfrm>
          <a:prstGeom prst="rect">
            <a:avLst/>
          </a:prstGeom>
        </p:spPr>
      </p:pic>
    </p:spTree>
  </p:cSld>
  <p:clrMapOvr>
    <a:masterClrMapping/>
  </p:clrMapOvr>
  <p:transition advClick="0" advTm="1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786314" y="0"/>
            <a:ext cx="435768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i="1" dirty="0" smtClean="0"/>
          </a:p>
          <a:p>
            <a:pPr algn="ctr"/>
            <a:r>
              <a:rPr lang="ru-RU" sz="3200" b="1" i="1" dirty="0" smtClean="0"/>
              <a:t>Мне бы хотелось поднять такую экологическую проблему как вода, вернее качество воды и не просто воды, а питьевой,  той которую мы с вами пьем каждый день. Ведь ни для кого не секрет, что  </a:t>
            </a:r>
            <a:r>
              <a:rPr lang="ru-RU" sz="3200" b="1" i="1" dirty="0" smtClean="0">
                <a:solidFill>
                  <a:srgbClr val="C00000"/>
                </a:solidFill>
              </a:rPr>
              <a:t>мы то, что мы едим и пьем</a:t>
            </a:r>
            <a:r>
              <a:rPr lang="ru-RU" sz="3200" b="1" i="1" dirty="0" smtClean="0"/>
              <a:t>.</a:t>
            </a:r>
            <a:endParaRPr lang="ru-RU" sz="3200" b="1" i="1" dirty="0"/>
          </a:p>
        </p:txBody>
      </p:sp>
      <p:sp>
        <p:nvSpPr>
          <p:cNvPr id="2050" name="AutoShape 2" descr="http://img-fotki.yandex.ru/get/6107/128066935.24/0_8acab_51dc2f36_XL"/>
          <p:cNvSpPr>
            <a:spLocks noChangeAspect="1" noChangeArrowheads="1"/>
          </p:cNvSpPr>
          <p:nvPr/>
        </p:nvSpPr>
        <p:spPr bwMode="auto">
          <a:xfrm>
            <a:off x="155575" y="-1965325"/>
            <a:ext cx="2752725" cy="4095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://img-fotki.yandex.ru/get/6107/128066935.24/0_8acab_51dc2f36_XL"/>
          <p:cNvSpPr>
            <a:spLocks noChangeAspect="1" noChangeArrowheads="1"/>
          </p:cNvSpPr>
          <p:nvPr/>
        </p:nvSpPr>
        <p:spPr bwMode="auto">
          <a:xfrm>
            <a:off x="155575" y="-1965325"/>
            <a:ext cx="2752725" cy="4095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 descr="1313739964_fakti_2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74670" cy="6858000"/>
          </a:xfrm>
          <a:prstGeom prst="rect">
            <a:avLst/>
          </a:prstGeom>
        </p:spPr>
      </p:pic>
    </p:spTree>
  </p:cSld>
  <p:clrMapOvr>
    <a:masterClrMapping/>
  </p:clrMapOvr>
  <p:transition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421481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i="1" dirty="0" smtClean="0"/>
              <a:t>При централизованном водоснабжении законодательно определено, что вода, поступающая к потребителю, должна быть приятной в органолептическом отношении и безопасной для здоровья; при этом подразумевается, что содержание вредных веществ в воде не должно превышать предельно допустимых концентраций. </a:t>
            </a:r>
            <a:endParaRPr lang="ru-RU" sz="2800" b="1" i="1" dirty="0"/>
          </a:p>
        </p:txBody>
      </p:sp>
      <p:pic>
        <p:nvPicPr>
          <p:cNvPr id="5" name="Picture 2" descr="http://img-fotki.yandex.ru/get/4414/130598716.0/0_59ade_5484f80b_X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7197"/>
            <a:ext cx="4429124" cy="6850803"/>
          </a:xfrm>
          <a:prstGeom prst="rect">
            <a:avLst/>
          </a:prstGeom>
          <a:noFill/>
        </p:spPr>
      </p:pic>
    </p:spTree>
  </p:cSld>
  <p:clrMapOvr>
    <a:masterClrMapping/>
  </p:clrMapOvr>
  <p:transition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500562" y="0"/>
            <a:ext cx="464343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Контроль качества воды  по </a:t>
            </a:r>
            <a:r>
              <a:rPr lang="ru-RU" sz="3200" b="1" i="1" dirty="0" err="1" smtClean="0"/>
              <a:t>санитарно­химическим</a:t>
            </a:r>
            <a:r>
              <a:rPr lang="ru-RU" sz="3200" b="1" i="1" dirty="0" smtClean="0"/>
              <a:t> показателям  говорит , что  питьевая вода не всегда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соответствует нормам, что создает угрозу жизни и здоровью людей, а также угрозу возникновения и распространения заболеваний. </a:t>
            </a:r>
            <a:endParaRPr lang="ru-RU" sz="3200" b="1" i="1" dirty="0"/>
          </a:p>
        </p:txBody>
      </p:sp>
      <p:sp>
        <p:nvSpPr>
          <p:cNvPr id="2050" name="AutoShape 2" descr="http://img-fotki.yandex.ru/get/6107/128066935.24/0_8acab_51dc2f36_XL"/>
          <p:cNvSpPr>
            <a:spLocks noChangeAspect="1" noChangeArrowheads="1"/>
          </p:cNvSpPr>
          <p:nvPr/>
        </p:nvSpPr>
        <p:spPr bwMode="auto">
          <a:xfrm>
            <a:off x="155575" y="-1965325"/>
            <a:ext cx="2752725" cy="4095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://img-fotki.yandex.ru/get/6107/128066935.24/0_8acab_51dc2f36_XL"/>
          <p:cNvSpPr>
            <a:spLocks noChangeAspect="1" noChangeArrowheads="1"/>
          </p:cNvSpPr>
          <p:nvPr/>
        </p:nvSpPr>
        <p:spPr bwMode="auto">
          <a:xfrm>
            <a:off x="155575" y="-1965325"/>
            <a:ext cx="2752725" cy="4095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http://www.sulinka.ru/netcat_files/userfiles/sulinka-articles/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4500562" cy="3696114"/>
          </a:xfrm>
          <a:prstGeom prst="rect">
            <a:avLst/>
          </a:prstGeom>
          <a:noFill/>
        </p:spPr>
      </p:pic>
      <p:pic>
        <p:nvPicPr>
          <p:cNvPr id="10" name="Picture 2" descr="http://www.ecology.md/pics/2010/10/fact_water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29272"/>
            <a:ext cx="4500562" cy="3728727"/>
          </a:xfrm>
          <a:prstGeom prst="rect">
            <a:avLst/>
          </a:prstGeom>
          <a:noFill/>
        </p:spPr>
      </p:pic>
    </p:spTree>
  </p:cSld>
  <p:clrMapOvr>
    <a:masterClrMapping/>
  </p:clrMapOvr>
  <p:transition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www.i-g-t.org/wp-content/uploads/2012/08/globe-in-wa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9296" cy="6858000"/>
          </a:xfrm>
          <a:prstGeom prst="rect">
            <a:avLst/>
          </a:prstGeom>
          <a:noFill/>
        </p:spPr>
      </p:pic>
      <p:sp>
        <p:nvSpPr>
          <p:cNvPr id="5" name="Текст 2"/>
          <p:cNvSpPr txBox="1">
            <a:spLocks/>
          </p:cNvSpPr>
          <p:nvPr/>
        </p:nvSpPr>
        <p:spPr>
          <a:xfrm>
            <a:off x="0" y="0"/>
            <a:ext cx="9143999" cy="15001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Быстро снижается качество воды во всем мире. Загрязнение водных ресурсов происходит угрожающими темпами. Еще 50 лет назад дефицит водных ресурсов в основном зависел от природных факторов. Теперь же,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резюми-руют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эксперты, человеческая деятельность приводит к тому, что зачастую даже в обеспеченных водой регионах потреблять ее невозможно из-за низкого качества.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Прогноз: спрос на чистую воду к 2050 году увеличится в полтора раза. И это может привести не только к локальным, но и глобальным конфликтам.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42-229371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25228" cy="6858000"/>
          </a:xfrm>
          <a:prstGeom prst="rect">
            <a:avLst/>
          </a:prstGeom>
        </p:spPr>
      </p:pic>
      <p:sp>
        <p:nvSpPr>
          <p:cNvPr id="8" name="Текст 2"/>
          <p:cNvSpPr txBox="1">
            <a:spLocks/>
          </p:cNvSpPr>
          <p:nvPr/>
        </p:nvSpPr>
        <p:spPr>
          <a:xfrm>
            <a:off x="1" y="357166"/>
            <a:ext cx="9143999" cy="15001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ru-RU" sz="3200" b="1" dirty="0" smtClean="0">
                <a:solidFill>
                  <a:schemeClr val="accent2"/>
                </a:solidFill>
              </a:rPr>
              <a:t>Битва за воду может развернуться на планете в самом ближайшем будущем. Чистой, пригодной для питья живительной влаги на Земле остается все меньше; стран и территорий, где вода в дефиците — все больше.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200" b="1" dirty="0" smtClean="0">
                <a:solidFill>
                  <a:schemeClr val="accent2"/>
                </a:solidFill>
              </a:rPr>
              <a:t>Во многих странах чистая вода буквально на вес золота.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3200" b="1" dirty="0" smtClean="0">
                <a:solidFill>
                  <a:schemeClr val="accent2"/>
                </a:solidFill>
              </a:rPr>
              <a:t>А на самом деле войны за чистую воду велись давно, ведутся и сейчас. Воды сегодня не хватает.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470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Анисимова Елена Александровна</cp:lastModifiedBy>
  <cp:revision>25</cp:revision>
  <dcterms:modified xsi:type="dcterms:W3CDTF">2015-03-02T11:34:20Z</dcterms:modified>
</cp:coreProperties>
</file>