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9"/>
  </p:notesMasterIdLst>
  <p:sldIdLst>
    <p:sldId id="28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5" autoAdjust="0"/>
    <p:restoredTop sz="86299" autoAdjust="0"/>
  </p:normalViewPr>
  <p:slideViewPr>
    <p:cSldViewPr>
      <p:cViewPr varScale="1">
        <p:scale>
          <a:sx n="63" d="100"/>
          <a:sy n="63" d="100"/>
        </p:scale>
        <p:origin x="558" y="60"/>
      </p:cViewPr>
      <p:guideLst>
        <p:guide orient="horz" pos="2160"/>
        <p:guide pos="2880"/>
      </p:guideLst>
    </p:cSldViewPr>
  </p:slideViewPr>
  <p:outlineViewPr>
    <p:cViewPr>
      <p:scale>
        <a:sx n="33" d="100"/>
        <a:sy n="33" d="100"/>
      </p:scale>
      <p:origin x="0" y="286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5C2C61-74C2-43F4-AA00-6B89D90A4FF9}" type="datetimeFigureOut">
              <a:rPr lang="ru-RU" smtClean="0"/>
              <a:t>13.09.2021</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3F92AE-C434-4C45-9975-A537884A52FD}" type="slidenum">
              <a:rPr lang="ru-RU" smtClean="0"/>
              <a:t>‹#›</a:t>
            </a:fld>
            <a:endParaRPr lang="ru-RU" dirty="0"/>
          </a:p>
        </p:txBody>
      </p:sp>
    </p:spTree>
    <p:extLst>
      <p:ext uri="{BB962C8B-B14F-4D97-AF65-F5344CB8AC3E}">
        <p14:creationId xmlns:p14="http://schemas.microsoft.com/office/powerpoint/2010/main" val="1265652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3F92AE-C434-4C45-9975-A537884A52FD}" type="slidenum">
              <a:rPr lang="ru-RU" smtClean="0"/>
              <a:t>2</a:t>
            </a:fld>
            <a:endParaRPr lang="ru-RU" dirty="0"/>
          </a:p>
        </p:txBody>
      </p:sp>
    </p:spTree>
    <p:extLst>
      <p:ext uri="{BB962C8B-B14F-4D97-AF65-F5344CB8AC3E}">
        <p14:creationId xmlns:p14="http://schemas.microsoft.com/office/powerpoint/2010/main" val="225634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3F92AE-C434-4C45-9975-A537884A52FD}" type="slidenum">
              <a:rPr lang="ru-RU" smtClean="0"/>
              <a:t>10</a:t>
            </a:fld>
            <a:endParaRPr lang="ru-RU" dirty="0"/>
          </a:p>
        </p:txBody>
      </p:sp>
    </p:spTree>
    <p:extLst>
      <p:ext uri="{BB962C8B-B14F-4D97-AF65-F5344CB8AC3E}">
        <p14:creationId xmlns:p14="http://schemas.microsoft.com/office/powerpoint/2010/main" val="81885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3F92AE-C434-4C45-9975-A537884A52FD}" type="slidenum">
              <a:rPr lang="ru-RU" smtClean="0"/>
              <a:t>18</a:t>
            </a:fld>
            <a:endParaRPr lang="ru-RU" dirty="0"/>
          </a:p>
        </p:txBody>
      </p:sp>
    </p:spTree>
    <p:extLst>
      <p:ext uri="{BB962C8B-B14F-4D97-AF65-F5344CB8AC3E}">
        <p14:creationId xmlns:p14="http://schemas.microsoft.com/office/powerpoint/2010/main" val="1911493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t>13.09.2021</a:t>
            </a:fld>
            <a:endParaRPr lang="ru-RU"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19B0651-EE4F-4900-A07F-96A6BFA9D0F0}" type="slidenum">
              <a:rPr lang="ru-RU" smtClean="0"/>
              <a:t>‹#›</a:t>
            </a:fld>
            <a:endParaRPr lang="ru-RU"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
        <p:nvSpPr>
          <p:cNvPr id="11" name="Title 10"/>
          <p:cNvSpPr>
            <a:spLocks noGrp="1"/>
          </p:cNvSpPr>
          <p:nvPr>
            <p:ph type="title"/>
          </p:nvPr>
        </p:nvSpPr>
        <p:spPr/>
        <p:txBody>
          <a:bodyPr/>
          <a:lstStyle/>
          <a:p>
            <a:r>
              <a:rPr lang="ru-RU"/>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
        <p:nvSpPr>
          <p:cNvPr id="12" name="Title 1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dirty="0"/>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dirty="0"/>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13.09.2021</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13.09.2021</a:t>
            </a:fld>
            <a:endParaRPr lang="ru-RU"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20D4D0-4A90-4BCD-BB2A-4A8462A00812}"/>
              </a:ext>
            </a:extLst>
          </p:cNvPr>
          <p:cNvSpPr>
            <a:spLocks noGrp="1"/>
          </p:cNvSpPr>
          <p:nvPr>
            <p:ph type="title"/>
          </p:nvPr>
        </p:nvSpPr>
        <p:spPr>
          <a:xfrm>
            <a:off x="690040" y="1204856"/>
            <a:ext cx="7754713" cy="4888440"/>
          </a:xfrm>
        </p:spPr>
        <p:txBody>
          <a:bodyPr/>
          <a:lstStyle/>
          <a:p>
            <a:r>
              <a:rPr lang="ru-RU" sz="4000" dirty="0"/>
              <a:t>Тещина Лилия Васильевна</a:t>
            </a:r>
            <a:br>
              <a:rPr lang="ru-RU" sz="4000" dirty="0"/>
            </a:br>
            <a:r>
              <a:rPr lang="ru-RU" sz="4000" dirty="0"/>
              <a:t>МКОУ Орловская СОШ </a:t>
            </a:r>
            <a:br>
              <a:rPr lang="ru-RU" sz="4000" dirty="0"/>
            </a:br>
            <a:r>
              <a:rPr lang="ru-RU" sz="4000" dirty="0"/>
              <a:t>им. И. Ф. </a:t>
            </a:r>
            <a:r>
              <a:rPr lang="ru-RU" sz="4000" dirty="0" err="1"/>
              <a:t>Жужукина</a:t>
            </a:r>
            <a:br>
              <a:rPr lang="ru-RU" sz="4000" dirty="0"/>
            </a:br>
            <a:br>
              <a:rPr lang="ru-RU" sz="4000" dirty="0"/>
            </a:br>
            <a:r>
              <a:rPr lang="ru-RU" sz="4000" dirty="0"/>
              <a:t>с. </a:t>
            </a:r>
            <a:r>
              <a:rPr lang="ru-RU" sz="4000"/>
              <a:t>Орловка, </a:t>
            </a:r>
            <a:r>
              <a:rPr lang="ru-RU" sz="4000" dirty="0"/>
              <a:t>Воронежская область</a:t>
            </a:r>
            <a:br>
              <a:rPr lang="ru-RU" sz="4000" dirty="0"/>
            </a:br>
            <a:r>
              <a:rPr lang="ru-RU" sz="4000" dirty="0"/>
              <a:t>учитель английского языка</a:t>
            </a:r>
            <a:br>
              <a:rPr lang="ru-RU" sz="4000" dirty="0"/>
            </a:br>
            <a:br>
              <a:rPr lang="ru-RU" sz="4000" dirty="0"/>
            </a:br>
            <a:endParaRPr lang="ru-RU" sz="4000" dirty="0"/>
          </a:p>
        </p:txBody>
      </p:sp>
      <p:sp>
        <p:nvSpPr>
          <p:cNvPr id="3" name="Текст 2">
            <a:extLst>
              <a:ext uri="{FF2B5EF4-FFF2-40B4-BE49-F238E27FC236}">
                <a16:creationId xmlns:a16="http://schemas.microsoft.com/office/drawing/2014/main" id="{E6F00774-1F9D-4029-9EF3-05C3042FCE54}"/>
              </a:ext>
            </a:extLst>
          </p:cNvPr>
          <p:cNvSpPr>
            <a:spLocks noGrp="1"/>
          </p:cNvSpPr>
          <p:nvPr>
            <p:ph type="body" idx="1"/>
          </p:nvPr>
        </p:nvSpPr>
        <p:spPr>
          <a:xfrm>
            <a:off x="699248" y="6237312"/>
            <a:ext cx="7734747" cy="216024"/>
          </a:xfrm>
        </p:spPr>
        <p:txBody>
          <a:bodyPr>
            <a:normAutofit fontScale="47500" lnSpcReduction="20000"/>
          </a:bodyPr>
          <a:lstStyle/>
          <a:p>
            <a:endParaRPr lang="ru-RU" dirty="0"/>
          </a:p>
        </p:txBody>
      </p:sp>
    </p:spTree>
    <p:extLst>
      <p:ext uri="{BB962C8B-B14F-4D97-AF65-F5344CB8AC3E}">
        <p14:creationId xmlns:p14="http://schemas.microsoft.com/office/powerpoint/2010/main" val="75598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34579" y="1"/>
            <a:ext cx="3422483" cy="1268759"/>
          </a:xfrm>
        </p:spPr>
        <p:txBody>
          <a:bodyPr/>
          <a:lstStyle/>
          <a:p>
            <a:pPr algn="ctr"/>
            <a:r>
              <a:rPr lang="en-US" sz="3600" b="1" dirty="0">
                <a:solidFill>
                  <a:schemeClr val="tx1"/>
                </a:solidFill>
              </a:rPr>
              <a:t>The Tower of London</a:t>
            </a:r>
            <a:endParaRPr lang="ru-RU" sz="3600" b="1" dirty="0">
              <a:solidFill>
                <a:schemeClr val="tx1"/>
              </a:solidFill>
            </a:endParaRPr>
          </a:p>
        </p:txBody>
      </p:sp>
      <p:sp>
        <p:nvSpPr>
          <p:cNvPr id="4" name="Текст 3"/>
          <p:cNvSpPr>
            <a:spLocks noGrp="1"/>
          </p:cNvSpPr>
          <p:nvPr>
            <p:ph type="body" sz="half" idx="2"/>
          </p:nvPr>
        </p:nvSpPr>
        <p:spPr>
          <a:xfrm>
            <a:off x="4932041" y="1268760"/>
            <a:ext cx="4032448" cy="5589240"/>
          </a:xfrm>
        </p:spPr>
        <p:txBody>
          <a:bodyPr>
            <a:normAutofit lnSpcReduction="10000"/>
          </a:bodyPr>
          <a:lstStyle/>
          <a:p>
            <a:r>
              <a:rPr lang="en-US" sz="2400" dirty="0"/>
              <a:t>The Tower of London was founded by </a:t>
            </a:r>
            <a:r>
              <a:rPr lang="en-US" sz="2400" dirty="0" err="1"/>
              <a:t>Willliam</a:t>
            </a:r>
            <a:r>
              <a:rPr lang="en-US" sz="2400" dirty="0"/>
              <a:t> the </a:t>
            </a:r>
            <a:r>
              <a:rPr lang="en-US" sz="2400" dirty="0" err="1"/>
              <a:t>Conqueor</a:t>
            </a:r>
            <a:r>
              <a:rPr lang="en-US" sz="2400" dirty="0"/>
              <a:t> in the 11</a:t>
            </a:r>
            <a:r>
              <a:rPr lang="en-US" sz="2400" baseline="30000" dirty="0"/>
              <a:t>th</a:t>
            </a:r>
            <a:r>
              <a:rPr lang="en-US" sz="2400" dirty="0"/>
              <a:t>  century and was used him as a fortress and a palace. Later it was made a prison. A lot of famous people were killed there. Now it’s a museum and the visitors sometimes hear strange sounds, ghost steps and see ghosts. </a:t>
            </a:r>
          </a:p>
          <a:p>
            <a:r>
              <a:rPr lang="en-US" sz="2400" dirty="0"/>
              <a:t>There live 12 black ravens and the legend says if they are disappear  London will disappear too.</a:t>
            </a:r>
            <a:endParaRPr lang="ru-RU" sz="2400" dirty="0"/>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018" r="9574"/>
          <a:stretch/>
        </p:blipFill>
        <p:spPr bwMode="auto">
          <a:xfrm>
            <a:off x="-396552" y="548680"/>
            <a:ext cx="5187210"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262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8490" y="188640"/>
            <a:ext cx="7756263" cy="2160240"/>
          </a:xfrm>
        </p:spPr>
        <p:txBody>
          <a:bodyPr/>
          <a:lstStyle/>
          <a:p>
            <a:br>
              <a:rPr lang="en-US" sz="1600" dirty="0">
                <a:solidFill>
                  <a:schemeClr val="tx1"/>
                </a:solidFill>
              </a:rPr>
            </a:br>
            <a:br>
              <a:rPr lang="en-US" sz="1600" dirty="0">
                <a:solidFill>
                  <a:schemeClr val="tx1"/>
                </a:solidFill>
              </a:rPr>
            </a:br>
            <a:r>
              <a:rPr lang="en-US" sz="1600" dirty="0">
                <a:solidFill>
                  <a:schemeClr val="tx1"/>
                </a:solidFill>
              </a:rPr>
              <a:t> </a:t>
            </a:r>
            <a:r>
              <a:rPr lang="en-US" sz="2800" b="1" dirty="0">
                <a:solidFill>
                  <a:schemeClr val="tx1"/>
                </a:solidFill>
              </a:rPr>
              <a:t>Buckingham Palace.</a:t>
            </a:r>
            <a:br>
              <a:rPr lang="en-US" sz="2800" dirty="0">
                <a:solidFill>
                  <a:schemeClr val="tx1"/>
                </a:solidFill>
              </a:rPr>
            </a:br>
            <a:r>
              <a:rPr lang="en-US" sz="2800" dirty="0">
                <a:solidFill>
                  <a:schemeClr val="tx1"/>
                </a:solidFill>
              </a:rPr>
              <a:t> Buckingham Palace is the London residence of the British  Queen Elizabeth  II . But it was built for the Duke of Buckingham in the early 18</a:t>
            </a:r>
            <a:r>
              <a:rPr lang="en-US" sz="2800" baseline="30000" dirty="0">
                <a:solidFill>
                  <a:schemeClr val="tx1"/>
                </a:solidFill>
              </a:rPr>
              <a:t>th</a:t>
            </a:r>
            <a:r>
              <a:rPr lang="en-US" sz="2800" dirty="0">
                <a:solidFill>
                  <a:schemeClr val="tx1"/>
                </a:solidFill>
              </a:rPr>
              <a:t> century. There’re </a:t>
            </a:r>
            <a:r>
              <a:rPr lang="ru-RU" sz="2800" dirty="0">
                <a:solidFill>
                  <a:schemeClr val="tx1"/>
                </a:solidFill>
              </a:rPr>
              <a:t>775</a:t>
            </a:r>
            <a:r>
              <a:rPr lang="en-US" sz="2800" dirty="0">
                <a:solidFill>
                  <a:schemeClr val="tx1"/>
                </a:solidFill>
              </a:rPr>
              <a:t> rooms in the palace. There’s a cinema, a swimming pool and a post office there .</a:t>
            </a:r>
            <a:endParaRPr lang="ru-RU" sz="2800" dirty="0">
              <a:solidFill>
                <a:schemeClr val="tx1"/>
              </a:solidFill>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7864" y="3055322"/>
            <a:ext cx="5616623" cy="37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1398"/>
            <a:ext cx="279082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85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1)">
                                      <p:cBhvr>
                                        <p:cTn id="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sz="2800" b="1" dirty="0">
                <a:solidFill>
                  <a:schemeClr val="tx1"/>
                </a:solidFill>
              </a:rPr>
              <a:t>West minster Abbey</a:t>
            </a:r>
            <a:br>
              <a:rPr lang="en-US" sz="2800" dirty="0">
                <a:solidFill>
                  <a:schemeClr val="tx1"/>
                </a:solidFill>
              </a:rPr>
            </a:br>
            <a:r>
              <a:rPr lang="en-US" sz="2800" dirty="0">
                <a:solidFill>
                  <a:schemeClr val="tx1"/>
                </a:solidFill>
              </a:rPr>
              <a:t>West minster Abbey is a church near the Houses of Parliament. The present building was started  in 1245. Most British kings were crowned there.</a:t>
            </a:r>
            <a:endParaRPr lang="ru-RU" sz="2800" dirty="0">
              <a:solidFill>
                <a:schemeClr val="tx1"/>
              </a:solidFill>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1178" y="2247900"/>
            <a:ext cx="5481643" cy="387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20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sz="2800" b="1" dirty="0">
                <a:solidFill>
                  <a:schemeClr val="tx1"/>
                </a:solidFill>
              </a:rPr>
              <a:t>The British library</a:t>
            </a:r>
            <a:br>
              <a:rPr lang="en-US" sz="2000" dirty="0">
                <a:solidFill>
                  <a:schemeClr val="tx1"/>
                </a:solidFill>
              </a:rPr>
            </a:br>
            <a:r>
              <a:rPr lang="en-US" sz="2400" dirty="0">
                <a:solidFill>
                  <a:schemeClr val="tx1"/>
                </a:solidFill>
              </a:rPr>
              <a:t>The British library is the largest public library in Britain. It has more than 10 million books. Books take 320 km of shelf space. It has copy of every book published in the country. It can take up 2 days to find a necessary book.</a:t>
            </a:r>
            <a:endParaRPr lang="ru-RU" sz="2400" dirty="0">
              <a:solidFill>
                <a:schemeClr val="tx1"/>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9142" y="2247900"/>
            <a:ext cx="5825716" cy="387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47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br>
              <a:rPr lang="en-US" sz="2800" b="1" dirty="0">
                <a:solidFill>
                  <a:schemeClr val="tx1"/>
                </a:solidFill>
              </a:rPr>
            </a:br>
            <a:r>
              <a:rPr lang="en-US" sz="2800" b="1" dirty="0">
                <a:solidFill>
                  <a:schemeClr val="tx1"/>
                </a:solidFill>
              </a:rPr>
              <a:t>Trafalgar square with a stature of Admiral Nelson</a:t>
            </a:r>
            <a:r>
              <a:rPr lang="en-US" sz="2400" dirty="0">
                <a:solidFill>
                  <a:schemeClr val="tx1"/>
                </a:solidFill>
              </a:rPr>
              <a:t>.</a:t>
            </a:r>
            <a:br>
              <a:rPr lang="en-US" sz="2400" dirty="0">
                <a:solidFill>
                  <a:schemeClr val="tx1"/>
                </a:solidFill>
              </a:rPr>
            </a:br>
            <a:r>
              <a:rPr lang="en-US" sz="2400" dirty="0">
                <a:solidFill>
                  <a:schemeClr val="tx1"/>
                </a:solidFill>
              </a:rPr>
              <a:t>Horatio Nelson was an English admiral and the greatest warrior. He won the battle of Trafalgar and England became mistress of the seas. At Trafalgar the French killed him. His last words were “Thanks God I have done my duty”</a:t>
            </a:r>
            <a:endParaRPr lang="ru-RU" sz="2400" dirty="0">
              <a:solidFill>
                <a:schemeClr val="tx1"/>
              </a:solidFill>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780928"/>
            <a:ext cx="6747954" cy="387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903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wipe(down)">
                                      <p:cBhvr>
                                        <p:cTn id="7" dur="580">
                                          <p:stCondLst>
                                            <p:cond delay="0"/>
                                          </p:stCondLst>
                                        </p:cTn>
                                        <p:tgtEl>
                                          <p:spTgt spid="11266"/>
                                        </p:tgtEl>
                                      </p:cBhvr>
                                    </p:animEffect>
                                    <p:anim calcmode="lin" valueType="num">
                                      <p:cBhvr>
                                        <p:cTn id="8"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13" dur="26">
                                          <p:stCondLst>
                                            <p:cond delay="650"/>
                                          </p:stCondLst>
                                        </p:cTn>
                                        <p:tgtEl>
                                          <p:spTgt spid="11266"/>
                                        </p:tgtEl>
                                      </p:cBhvr>
                                      <p:to x="100000" y="60000"/>
                                    </p:animScale>
                                    <p:animScale>
                                      <p:cBhvr>
                                        <p:cTn id="14" dur="166" decel="50000">
                                          <p:stCondLst>
                                            <p:cond delay="676"/>
                                          </p:stCondLst>
                                        </p:cTn>
                                        <p:tgtEl>
                                          <p:spTgt spid="11266"/>
                                        </p:tgtEl>
                                      </p:cBhvr>
                                      <p:to x="100000" y="100000"/>
                                    </p:animScale>
                                    <p:animScale>
                                      <p:cBhvr>
                                        <p:cTn id="15" dur="26">
                                          <p:stCondLst>
                                            <p:cond delay="1312"/>
                                          </p:stCondLst>
                                        </p:cTn>
                                        <p:tgtEl>
                                          <p:spTgt spid="11266"/>
                                        </p:tgtEl>
                                      </p:cBhvr>
                                      <p:to x="100000" y="80000"/>
                                    </p:animScale>
                                    <p:animScale>
                                      <p:cBhvr>
                                        <p:cTn id="16" dur="166" decel="50000">
                                          <p:stCondLst>
                                            <p:cond delay="1338"/>
                                          </p:stCondLst>
                                        </p:cTn>
                                        <p:tgtEl>
                                          <p:spTgt spid="11266"/>
                                        </p:tgtEl>
                                      </p:cBhvr>
                                      <p:to x="100000" y="100000"/>
                                    </p:animScale>
                                    <p:animScale>
                                      <p:cBhvr>
                                        <p:cTn id="17" dur="26">
                                          <p:stCondLst>
                                            <p:cond delay="1642"/>
                                          </p:stCondLst>
                                        </p:cTn>
                                        <p:tgtEl>
                                          <p:spTgt spid="11266"/>
                                        </p:tgtEl>
                                      </p:cBhvr>
                                      <p:to x="100000" y="90000"/>
                                    </p:animScale>
                                    <p:animScale>
                                      <p:cBhvr>
                                        <p:cTn id="18" dur="166" decel="50000">
                                          <p:stCondLst>
                                            <p:cond delay="1668"/>
                                          </p:stCondLst>
                                        </p:cTn>
                                        <p:tgtEl>
                                          <p:spTgt spid="11266"/>
                                        </p:tgtEl>
                                      </p:cBhvr>
                                      <p:to x="100000" y="100000"/>
                                    </p:animScale>
                                    <p:animScale>
                                      <p:cBhvr>
                                        <p:cTn id="19" dur="26">
                                          <p:stCondLst>
                                            <p:cond delay="1808"/>
                                          </p:stCondLst>
                                        </p:cTn>
                                        <p:tgtEl>
                                          <p:spTgt spid="11266"/>
                                        </p:tgtEl>
                                      </p:cBhvr>
                                      <p:to x="100000" y="95000"/>
                                    </p:animScale>
                                    <p:animScale>
                                      <p:cBhvr>
                                        <p:cTn id="20" dur="166" decel="50000">
                                          <p:stCondLst>
                                            <p:cond delay="1834"/>
                                          </p:stCondLst>
                                        </p:cTn>
                                        <p:tgtEl>
                                          <p:spTgt spid="112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8490" y="570156"/>
            <a:ext cx="7756263" cy="6027196"/>
          </a:xfrm>
        </p:spPr>
        <p:txBody>
          <a:bodyPr/>
          <a:lstStyle/>
          <a:p>
            <a:r>
              <a:rPr lang="en-US" dirty="0">
                <a:solidFill>
                  <a:schemeClr val="tx1"/>
                </a:solidFill>
              </a:rPr>
              <a:t>What have you known about the country and its capital?</a:t>
            </a:r>
            <a:endParaRPr lang="ru-RU" dirty="0">
              <a:solidFill>
                <a:schemeClr val="tx1"/>
              </a:solidFill>
            </a:endParaRPr>
          </a:p>
        </p:txBody>
      </p:sp>
    </p:spTree>
    <p:extLst>
      <p:ext uri="{BB962C8B-B14F-4D97-AF65-F5344CB8AC3E}">
        <p14:creationId xmlns:p14="http://schemas.microsoft.com/office/powerpoint/2010/main" val="454594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40" y="1204857"/>
            <a:ext cx="7754713" cy="1648079"/>
          </a:xfrm>
        </p:spPr>
        <p:txBody>
          <a:bodyPr/>
          <a:lstStyle/>
          <a:p>
            <a:r>
              <a:rPr lang="en-US" dirty="0">
                <a:solidFill>
                  <a:schemeClr val="accent5"/>
                </a:solidFill>
              </a:rPr>
              <a:t>What’s the short name of the country?</a:t>
            </a:r>
            <a:endParaRPr lang="ru-RU" dirty="0">
              <a:solidFill>
                <a:schemeClr val="accent5"/>
              </a:solidFill>
            </a:endParaRPr>
          </a:p>
        </p:txBody>
      </p:sp>
      <p:sp>
        <p:nvSpPr>
          <p:cNvPr id="3" name="Текст 2"/>
          <p:cNvSpPr>
            <a:spLocks noGrp="1"/>
          </p:cNvSpPr>
          <p:nvPr>
            <p:ph type="body" idx="1"/>
          </p:nvPr>
        </p:nvSpPr>
        <p:spPr/>
        <p:txBody>
          <a:bodyPr>
            <a:noAutofit/>
          </a:bodyPr>
          <a:lstStyle/>
          <a:p>
            <a:pPr algn="l"/>
            <a:r>
              <a:rPr lang="en-US" sz="4800" b="1" dirty="0">
                <a:solidFill>
                  <a:schemeClr val="tx1"/>
                </a:solidFill>
              </a:rPr>
              <a:t>a)The USA</a:t>
            </a:r>
          </a:p>
          <a:p>
            <a:pPr algn="l"/>
            <a:r>
              <a:rPr lang="en-US" sz="4800" b="1" dirty="0">
                <a:solidFill>
                  <a:schemeClr val="tx1"/>
                </a:solidFill>
              </a:rPr>
              <a:t>b)The UK</a:t>
            </a:r>
          </a:p>
          <a:p>
            <a:pPr algn="l"/>
            <a:r>
              <a:rPr lang="en-US" sz="4800" b="1" dirty="0">
                <a:solidFill>
                  <a:schemeClr val="tx1"/>
                </a:solidFill>
              </a:rPr>
              <a:t>c)The UB</a:t>
            </a:r>
            <a:endParaRPr lang="ru-RU" sz="4800" b="1" dirty="0">
              <a:solidFill>
                <a:schemeClr val="tx1"/>
              </a:solidFill>
            </a:endParaRPr>
          </a:p>
        </p:txBody>
      </p:sp>
    </p:spTree>
    <p:extLst>
      <p:ext uri="{BB962C8B-B14F-4D97-AF65-F5344CB8AC3E}">
        <p14:creationId xmlns:p14="http://schemas.microsoft.com/office/powerpoint/2010/main" val="2563171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40" y="548681"/>
            <a:ext cx="7754713" cy="2160240"/>
          </a:xfrm>
        </p:spPr>
        <p:txBody>
          <a:bodyPr/>
          <a:lstStyle/>
          <a:p>
            <a:r>
              <a:rPr lang="en-US" dirty="0">
                <a:solidFill>
                  <a:schemeClr val="accent5"/>
                </a:solidFill>
              </a:rPr>
              <a:t>What’s the capital of the country?</a:t>
            </a:r>
            <a:endParaRPr lang="ru-RU" dirty="0">
              <a:solidFill>
                <a:schemeClr val="accent5"/>
              </a:solidFill>
            </a:endParaRPr>
          </a:p>
        </p:txBody>
      </p:sp>
      <p:sp>
        <p:nvSpPr>
          <p:cNvPr id="3" name="Текст 2"/>
          <p:cNvSpPr>
            <a:spLocks noGrp="1"/>
          </p:cNvSpPr>
          <p:nvPr>
            <p:ph type="body" idx="1"/>
          </p:nvPr>
        </p:nvSpPr>
        <p:spPr/>
        <p:txBody>
          <a:bodyPr>
            <a:normAutofit fontScale="25000" lnSpcReduction="20000"/>
          </a:bodyPr>
          <a:lstStyle/>
          <a:p>
            <a:pPr algn="l"/>
            <a:r>
              <a:rPr lang="en-US" sz="21600" b="1" dirty="0">
                <a:solidFill>
                  <a:schemeClr val="tx1"/>
                </a:solidFill>
              </a:rPr>
              <a:t>a)London</a:t>
            </a:r>
          </a:p>
          <a:p>
            <a:pPr algn="l"/>
            <a:r>
              <a:rPr lang="en-US" sz="21600" b="1" dirty="0">
                <a:solidFill>
                  <a:schemeClr val="tx1"/>
                </a:solidFill>
              </a:rPr>
              <a:t>b)Washington</a:t>
            </a:r>
          </a:p>
          <a:p>
            <a:pPr algn="l"/>
            <a:r>
              <a:rPr lang="en-US" sz="21600" b="1" dirty="0">
                <a:solidFill>
                  <a:schemeClr val="tx1"/>
                </a:solidFill>
              </a:rPr>
              <a:t>c)Moscow</a:t>
            </a:r>
          </a:p>
          <a:p>
            <a:pPr marL="457200" indent="-457200" algn="l">
              <a:buAutoNum type="alphaLcParenR"/>
            </a:pPr>
            <a:endParaRPr lang="ru-RU" dirty="0">
              <a:solidFill>
                <a:schemeClr val="tx1"/>
              </a:solidFill>
            </a:endParaRPr>
          </a:p>
        </p:txBody>
      </p:sp>
    </p:spTree>
    <p:extLst>
      <p:ext uri="{BB962C8B-B14F-4D97-AF65-F5344CB8AC3E}">
        <p14:creationId xmlns:p14="http://schemas.microsoft.com/office/powerpoint/2010/main" val="3583781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7830" t="-6985" r="7830" b="-29887"/>
          <a:stretch/>
        </p:blipFill>
        <p:spPr bwMode="auto">
          <a:xfrm>
            <a:off x="2771800" y="2288633"/>
            <a:ext cx="2880320" cy="480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Заголовок 2"/>
          <p:cNvSpPr>
            <a:spLocks noGrp="1"/>
          </p:cNvSpPr>
          <p:nvPr>
            <p:ph type="title"/>
          </p:nvPr>
        </p:nvSpPr>
        <p:spPr>
          <a:xfrm>
            <a:off x="611560" y="404664"/>
            <a:ext cx="7756263" cy="1054250"/>
          </a:xfrm>
        </p:spPr>
        <p:txBody>
          <a:bodyPr/>
          <a:lstStyle/>
          <a:p>
            <a:r>
              <a:rPr lang="en-US" dirty="0">
                <a:solidFill>
                  <a:schemeClr val="tx1"/>
                </a:solidFill>
              </a:rPr>
              <a:t>What number is Big Ben? </a:t>
            </a:r>
            <a:endParaRPr lang="ru-RU" dirty="0">
              <a:solidFill>
                <a:schemeClr val="tx1"/>
              </a:solidFill>
            </a:endParaRPr>
          </a:p>
        </p:txBody>
      </p:sp>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2070963"/>
            <a:ext cx="3168352"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14" y="2354220"/>
            <a:ext cx="271462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4137395" y="6060397"/>
            <a:ext cx="530915" cy="923330"/>
          </a:xfrm>
          <a:prstGeom prst="rect">
            <a:avLst/>
          </a:prstGeom>
        </p:spPr>
        <p:txBody>
          <a:bodyPr wrap="none">
            <a:spAutoFit/>
          </a:bodyPr>
          <a:lstStyle/>
          <a:p>
            <a:pPr lvl="0" algn="ctr">
              <a:spcBef>
                <a:spcPct val="0"/>
              </a:spcBef>
            </a:pPr>
            <a:r>
              <a:rPr lang="en-US" sz="5400" dirty="0">
                <a:solidFill>
                  <a:prstClr val="black"/>
                </a:solidFill>
              </a:rPr>
              <a:t>2</a:t>
            </a:r>
            <a:endParaRPr lang="ru-RU" sz="5400" dirty="0">
              <a:solidFill>
                <a:prstClr val="black"/>
              </a:solidFill>
            </a:endParaRPr>
          </a:p>
        </p:txBody>
      </p:sp>
      <p:sp>
        <p:nvSpPr>
          <p:cNvPr id="11" name="Прямоугольник 10"/>
          <p:cNvSpPr/>
          <p:nvPr/>
        </p:nvSpPr>
        <p:spPr>
          <a:xfrm>
            <a:off x="7432004" y="4486214"/>
            <a:ext cx="530915" cy="923330"/>
          </a:xfrm>
          <a:prstGeom prst="rect">
            <a:avLst/>
          </a:prstGeom>
        </p:spPr>
        <p:txBody>
          <a:bodyPr wrap="none">
            <a:spAutoFit/>
          </a:bodyPr>
          <a:lstStyle/>
          <a:p>
            <a:pPr lvl="0" algn="ctr">
              <a:spcBef>
                <a:spcPct val="0"/>
              </a:spcBef>
            </a:pPr>
            <a:r>
              <a:rPr lang="en-US" sz="5400" dirty="0">
                <a:solidFill>
                  <a:prstClr val="black"/>
                </a:solidFill>
              </a:rPr>
              <a:t>3</a:t>
            </a:r>
            <a:endParaRPr lang="ru-RU" sz="5400" dirty="0">
              <a:solidFill>
                <a:prstClr val="black"/>
              </a:solidFill>
            </a:endParaRPr>
          </a:p>
        </p:txBody>
      </p:sp>
      <p:sp>
        <p:nvSpPr>
          <p:cNvPr id="12" name="Прямоугольник 11"/>
          <p:cNvSpPr/>
          <p:nvPr/>
        </p:nvSpPr>
        <p:spPr>
          <a:xfrm>
            <a:off x="1252568" y="4237336"/>
            <a:ext cx="530915" cy="923330"/>
          </a:xfrm>
          <a:prstGeom prst="rect">
            <a:avLst/>
          </a:prstGeom>
        </p:spPr>
        <p:txBody>
          <a:bodyPr wrap="none">
            <a:spAutoFit/>
          </a:bodyPr>
          <a:lstStyle/>
          <a:p>
            <a:pPr lvl="0" algn="ctr">
              <a:spcBef>
                <a:spcPct val="0"/>
              </a:spcBef>
            </a:pPr>
            <a:r>
              <a:rPr lang="en-US" sz="5400" dirty="0">
                <a:solidFill>
                  <a:prstClr val="black"/>
                </a:solidFill>
              </a:rPr>
              <a:t>1</a:t>
            </a:r>
            <a:endParaRPr lang="ru-RU" sz="5400" dirty="0">
              <a:solidFill>
                <a:prstClr val="black"/>
              </a:solidFill>
            </a:endParaRPr>
          </a:p>
        </p:txBody>
      </p:sp>
    </p:spTree>
    <p:extLst>
      <p:ext uri="{BB962C8B-B14F-4D97-AF65-F5344CB8AC3E}">
        <p14:creationId xmlns:p14="http://schemas.microsoft.com/office/powerpoint/2010/main" val="1464064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40" y="548681"/>
            <a:ext cx="7754713" cy="2160239"/>
          </a:xfrm>
        </p:spPr>
        <p:txBody>
          <a:bodyPr/>
          <a:lstStyle/>
          <a:p>
            <a:r>
              <a:rPr lang="en-US" dirty="0">
                <a:solidFill>
                  <a:schemeClr val="accent5"/>
                </a:solidFill>
              </a:rPr>
              <a:t>Big Ben was named after…</a:t>
            </a:r>
            <a:endParaRPr lang="ru-RU" dirty="0">
              <a:solidFill>
                <a:schemeClr val="accent5"/>
              </a:solidFill>
            </a:endParaRPr>
          </a:p>
        </p:txBody>
      </p:sp>
      <p:sp>
        <p:nvSpPr>
          <p:cNvPr id="3" name="Текст 2"/>
          <p:cNvSpPr>
            <a:spLocks noGrp="1"/>
          </p:cNvSpPr>
          <p:nvPr>
            <p:ph type="body" idx="1"/>
          </p:nvPr>
        </p:nvSpPr>
        <p:spPr/>
        <p:txBody>
          <a:bodyPr>
            <a:noAutofit/>
          </a:bodyPr>
          <a:lstStyle/>
          <a:p>
            <a:pPr algn="l"/>
            <a:r>
              <a:rPr lang="en-US" sz="5400" b="1" dirty="0">
                <a:solidFill>
                  <a:schemeClr val="tx1"/>
                </a:solidFill>
              </a:rPr>
              <a:t>a)The commissioner</a:t>
            </a:r>
          </a:p>
          <a:p>
            <a:pPr algn="l"/>
            <a:r>
              <a:rPr lang="en-US" sz="5400" b="1" dirty="0">
                <a:solidFill>
                  <a:schemeClr val="tx1"/>
                </a:solidFill>
              </a:rPr>
              <a:t>b)The famous boxer</a:t>
            </a:r>
          </a:p>
          <a:p>
            <a:pPr algn="l"/>
            <a:r>
              <a:rPr lang="en-US" sz="5400" b="1" dirty="0">
                <a:solidFill>
                  <a:schemeClr val="tx1"/>
                </a:solidFill>
              </a:rPr>
              <a:t>c)Its size </a:t>
            </a:r>
            <a:endParaRPr lang="ru-RU" sz="5400" b="1" dirty="0">
              <a:solidFill>
                <a:schemeClr val="tx1"/>
              </a:solidFill>
            </a:endParaRPr>
          </a:p>
        </p:txBody>
      </p:sp>
    </p:spTree>
    <p:extLst>
      <p:ext uri="{BB962C8B-B14F-4D97-AF65-F5344CB8AC3E}">
        <p14:creationId xmlns:p14="http://schemas.microsoft.com/office/powerpoint/2010/main" val="237332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83341" y="620689"/>
            <a:ext cx="6777318" cy="1224135"/>
          </a:xfrm>
        </p:spPr>
        <p:txBody>
          <a:bodyPr/>
          <a:lstStyle/>
          <a:p>
            <a:r>
              <a:rPr lang="en-US" dirty="0"/>
              <a:t>Sights of London.</a:t>
            </a:r>
            <a:endParaRPr lang="ru-RU" dirty="0"/>
          </a:p>
        </p:txBody>
      </p:sp>
      <p:sp>
        <p:nvSpPr>
          <p:cNvPr id="5" name="Подзаголовок 4"/>
          <p:cNvSpPr>
            <a:spLocks noGrp="1"/>
          </p:cNvSpPr>
          <p:nvPr>
            <p:ph type="subTitle" idx="1"/>
          </p:nvPr>
        </p:nvSpPr>
        <p:spPr>
          <a:xfrm>
            <a:off x="1371600" y="2420888"/>
            <a:ext cx="6400800" cy="3816424"/>
          </a:xfrm>
        </p:spPr>
        <p:txBody>
          <a:bodyPr/>
          <a:lstStyle/>
          <a:p>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76720"/>
            <a:ext cx="7920880" cy="4561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7709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40" y="1204857"/>
            <a:ext cx="7754713" cy="1720087"/>
          </a:xfrm>
        </p:spPr>
        <p:txBody>
          <a:bodyPr/>
          <a:lstStyle/>
          <a:p>
            <a:r>
              <a:rPr lang="en-US" dirty="0">
                <a:solidFill>
                  <a:schemeClr val="accent5"/>
                </a:solidFill>
              </a:rPr>
              <a:t>The Tower of London was founded in …</a:t>
            </a:r>
            <a:endParaRPr lang="ru-RU" dirty="0">
              <a:solidFill>
                <a:schemeClr val="accent5"/>
              </a:solidFill>
            </a:endParaRPr>
          </a:p>
        </p:txBody>
      </p:sp>
      <p:sp>
        <p:nvSpPr>
          <p:cNvPr id="3" name="Текст 2"/>
          <p:cNvSpPr>
            <a:spLocks noGrp="1"/>
          </p:cNvSpPr>
          <p:nvPr>
            <p:ph type="body" idx="1"/>
          </p:nvPr>
        </p:nvSpPr>
        <p:spPr/>
        <p:txBody>
          <a:bodyPr>
            <a:noAutofit/>
          </a:bodyPr>
          <a:lstStyle/>
          <a:p>
            <a:pPr algn="l"/>
            <a:r>
              <a:rPr lang="en-US" sz="5400" b="1" dirty="0">
                <a:solidFill>
                  <a:schemeClr val="tx1"/>
                </a:solidFill>
              </a:rPr>
              <a:t>a)11 century</a:t>
            </a:r>
          </a:p>
          <a:p>
            <a:pPr algn="l"/>
            <a:r>
              <a:rPr lang="en-US" sz="5400" b="1" dirty="0">
                <a:solidFill>
                  <a:schemeClr val="tx1"/>
                </a:solidFill>
              </a:rPr>
              <a:t>d)12 century</a:t>
            </a:r>
          </a:p>
          <a:p>
            <a:pPr algn="l"/>
            <a:r>
              <a:rPr lang="en-US" sz="5400" b="1" dirty="0">
                <a:solidFill>
                  <a:schemeClr val="tx1"/>
                </a:solidFill>
              </a:rPr>
              <a:t>c)13 century</a:t>
            </a:r>
            <a:endParaRPr lang="ru-RU" sz="5400" b="1" dirty="0">
              <a:solidFill>
                <a:schemeClr val="tx1"/>
              </a:solidFill>
            </a:endParaRPr>
          </a:p>
        </p:txBody>
      </p:sp>
    </p:spTree>
    <p:extLst>
      <p:ext uri="{BB962C8B-B14F-4D97-AF65-F5344CB8AC3E}">
        <p14:creationId xmlns:p14="http://schemas.microsoft.com/office/powerpoint/2010/main" val="1833899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0040" y="1204857"/>
            <a:ext cx="7754713" cy="1720087"/>
          </a:xfrm>
        </p:spPr>
        <p:txBody>
          <a:bodyPr/>
          <a:lstStyle/>
          <a:p>
            <a:r>
              <a:rPr lang="en-US" dirty="0">
                <a:solidFill>
                  <a:schemeClr val="accent5"/>
                </a:solidFill>
              </a:rPr>
              <a:t>How many ravens live there?</a:t>
            </a:r>
            <a:endParaRPr lang="ru-RU" dirty="0">
              <a:solidFill>
                <a:schemeClr val="accent5"/>
              </a:solidFill>
            </a:endParaRPr>
          </a:p>
        </p:txBody>
      </p:sp>
      <p:sp>
        <p:nvSpPr>
          <p:cNvPr id="3" name="Текст 2"/>
          <p:cNvSpPr>
            <a:spLocks noGrp="1"/>
          </p:cNvSpPr>
          <p:nvPr>
            <p:ph type="body" idx="1"/>
          </p:nvPr>
        </p:nvSpPr>
        <p:spPr>
          <a:xfrm>
            <a:off x="699248" y="3767316"/>
            <a:ext cx="7734747" cy="2686020"/>
          </a:xfrm>
        </p:spPr>
        <p:txBody>
          <a:bodyPr>
            <a:normAutofit fontScale="55000" lnSpcReduction="20000"/>
          </a:bodyPr>
          <a:lstStyle/>
          <a:p>
            <a:pPr algn="l"/>
            <a:r>
              <a:rPr lang="en-US" sz="9800" b="1" dirty="0">
                <a:solidFill>
                  <a:schemeClr val="tx1"/>
                </a:solidFill>
              </a:rPr>
              <a:t>a)Eleven </a:t>
            </a:r>
          </a:p>
          <a:p>
            <a:pPr algn="l"/>
            <a:r>
              <a:rPr lang="en-US" sz="9800" b="1" dirty="0">
                <a:solidFill>
                  <a:schemeClr val="tx1"/>
                </a:solidFill>
              </a:rPr>
              <a:t>b)Twelve </a:t>
            </a:r>
          </a:p>
          <a:p>
            <a:pPr algn="l"/>
            <a:r>
              <a:rPr lang="en-US" sz="9800" b="1" dirty="0">
                <a:solidFill>
                  <a:schemeClr val="tx1"/>
                </a:solidFill>
              </a:rPr>
              <a:t>c)Thirteen </a:t>
            </a:r>
          </a:p>
          <a:p>
            <a:pPr algn="l"/>
            <a:endParaRPr lang="ru-RU" dirty="0">
              <a:solidFill>
                <a:schemeClr val="tx1"/>
              </a:solidFill>
            </a:endParaRPr>
          </a:p>
        </p:txBody>
      </p:sp>
    </p:spTree>
    <p:extLst>
      <p:ext uri="{BB962C8B-B14F-4D97-AF65-F5344CB8AC3E}">
        <p14:creationId xmlns:p14="http://schemas.microsoft.com/office/powerpoint/2010/main" val="1346310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chemeClr val="accent5"/>
                </a:solidFill>
              </a:rPr>
              <a:t>How many rooms are there in the Buckingham Palace?</a:t>
            </a:r>
            <a:endParaRPr lang="ru-RU" dirty="0">
              <a:solidFill>
                <a:schemeClr val="accent5"/>
              </a:solidFill>
            </a:endParaRPr>
          </a:p>
        </p:txBody>
      </p:sp>
      <p:sp>
        <p:nvSpPr>
          <p:cNvPr id="3" name="Текст 2"/>
          <p:cNvSpPr>
            <a:spLocks noGrp="1"/>
          </p:cNvSpPr>
          <p:nvPr>
            <p:ph type="body" idx="1"/>
          </p:nvPr>
        </p:nvSpPr>
        <p:spPr>
          <a:xfrm>
            <a:off x="699248" y="3767316"/>
            <a:ext cx="7734747" cy="2614012"/>
          </a:xfrm>
        </p:spPr>
        <p:txBody>
          <a:bodyPr>
            <a:noAutofit/>
          </a:bodyPr>
          <a:lstStyle/>
          <a:p>
            <a:pPr algn="l"/>
            <a:r>
              <a:rPr lang="en-US" sz="5400" b="1" dirty="0">
                <a:solidFill>
                  <a:schemeClr val="tx1"/>
                </a:solidFill>
              </a:rPr>
              <a:t>a)775</a:t>
            </a:r>
          </a:p>
          <a:p>
            <a:pPr algn="l"/>
            <a:r>
              <a:rPr lang="en-US" sz="5400" b="1" dirty="0">
                <a:solidFill>
                  <a:schemeClr val="tx1"/>
                </a:solidFill>
              </a:rPr>
              <a:t>b)765</a:t>
            </a:r>
          </a:p>
          <a:p>
            <a:pPr algn="l"/>
            <a:r>
              <a:rPr lang="en-US" sz="5400" b="1" dirty="0">
                <a:solidFill>
                  <a:schemeClr val="tx1"/>
                </a:solidFill>
              </a:rPr>
              <a:t>c)875</a:t>
            </a:r>
            <a:endParaRPr lang="ru-RU" sz="5400" b="1" dirty="0">
              <a:solidFill>
                <a:schemeClr val="tx1"/>
              </a:solidFill>
            </a:endParaRPr>
          </a:p>
        </p:txBody>
      </p:sp>
    </p:spTree>
    <p:extLst>
      <p:ext uri="{BB962C8B-B14F-4D97-AF65-F5344CB8AC3E}">
        <p14:creationId xmlns:p14="http://schemas.microsoft.com/office/powerpoint/2010/main" val="2952822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chemeClr val="accent5"/>
                </a:solidFill>
              </a:rPr>
              <a:t>What is there in the palace?</a:t>
            </a:r>
            <a:endParaRPr lang="ru-RU" dirty="0">
              <a:solidFill>
                <a:schemeClr val="accent5"/>
              </a:solidFill>
            </a:endParaRPr>
          </a:p>
        </p:txBody>
      </p:sp>
      <p:sp>
        <p:nvSpPr>
          <p:cNvPr id="3" name="Текст 2"/>
          <p:cNvSpPr>
            <a:spLocks noGrp="1"/>
          </p:cNvSpPr>
          <p:nvPr>
            <p:ph type="body" idx="1"/>
          </p:nvPr>
        </p:nvSpPr>
        <p:spPr>
          <a:xfrm>
            <a:off x="699248" y="3767316"/>
            <a:ext cx="7734747" cy="2830036"/>
          </a:xfrm>
        </p:spPr>
        <p:txBody>
          <a:bodyPr>
            <a:normAutofit fontScale="77500" lnSpcReduction="20000"/>
          </a:bodyPr>
          <a:lstStyle/>
          <a:p>
            <a:pPr algn="l"/>
            <a:r>
              <a:rPr lang="en-US" sz="7000" b="1" dirty="0">
                <a:solidFill>
                  <a:schemeClr val="tx1"/>
                </a:solidFill>
              </a:rPr>
              <a:t>a) Museum </a:t>
            </a:r>
          </a:p>
          <a:p>
            <a:pPr algn="l"/>
            <a:r>
              <a:rPr lang="en-US" sz="7000" b="1" dirty="0">
                <a:solidFill>
                  <a:schemeClr val="tx1"/>
                </a:solidFill>
              </a:rPr>
              <a:t>b) Zoo</a:t>
            </a:r>
          </a:p>
          <a:p>
            <a:pPr algn="l"/>
            <a:r>
              <a:rPr lang="en-US" sz="7000" b="1" dirty="0">
                <a:solidFill>
                  <a:schemeClr val="tx1"/>
                </a:solidFill>
              </a:rPr>
              <a:t>c) Cinema </a:t>
            </a:r>
          </a:p>
          <a:p>
            <a:pPr algn="l"/>
            <a:r>
              <a:rPr lang="en-US" dirty="0">
                <a:solidFill>
                  <a:schemeClr val="tx1"/>
                </a:solidFill>
              </a:rPr>
              <a:t> </a:t>
            </a:r>
            <a:endParaRPr lang="ru-RU" dirty="0">
              <a:solidFill>
                <a:schemeClr val="tx1"/>
              </a:solidFill>
            </a:endParaRPr>
          </a:p>
        </p:txBody>
      </p:sp>
    </p:spTree>
    <p:extLst>
      <p:ext uri="{BB962C8B-B14F-4D97-AF65-F5344CB8AC3E}">
        <p14:creationId xmlns:p14="http://schemas.microsoft.com/office/powerpoint/2010/main" val="3255114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204857"/>
            <a:ext cx="8640960" cy="1910716"/>
          </a:xfrm>
        </p:spPr>
        <p:txBody>
          <a:bodyPr/>
          <a:lstStyle/>
          <a:p>
            <a:r>
              <a:rPr lang="en-US" dirty="0">
                <a:solidFill>
                  <a:schemeClr val="accent5"/>
                </a:solidFill>
              </a:rPr>
              <a:t>Westminster Abbey is a …</a:t>
            </a:r>
            <a:endParaRPr lang="ru-RU" dirty="0">
              <a:solidFill>
                <a:schemeClr val="accent5"/>
              </a:solidFill>
            </a:endParaRPr>
          </a:p>
        </p:txBody>
      </p:sp>
      <p:sp>
        <p:nvSpPr>
          <p:cNvPr id="3" name="Текст 2"/>
          <p:cNvSpPr>
            <a:spLocks noGrp="1"/>
          </p:cNvSpPr>
          <p:nvPr>
            <p:ph type="body" idx="1"/>
          </p:nvPr>
        </p:nvSpPr>
        <p:spPr>
          <a:xfrm>
            <a:off x="699248" y="3767316"/>
            <a:ext cx="7734747" cy="2902044"/>
          </a:xfrm>
        </p:spPr>
        <p:txBody>
          <a:bodyPr>
            <a:normAutofit/>
          </a:bodyPr>
          <a:lstStyle/>
          <a:p>
            <a:pPr algn="l"/>
            <a:r>
              <a:rPr lang="en-US" sz="5400" b="1" dirty="0">
                <a:solidFill>
                  <a:schemeClr val="tx1"/>
                </a:solidFill>
              </a:rPr>
              <a:t>a)Palace</a:t>
            </a:r>
          </a:p>
          <a:p>
            <a:pPr algn="l"/>
            <a:r>
              <a:rPr lang="en-US" sz="5400" b="1" dirty="0">
                <a:solidFill>
                  <a:schemeClr val="tx1"/>
                </a:solidFill>
              </a:rPr>
              <a:t>b)Church</a:t>
            </a:r>
          </a:p>
          <a:p>
            <a:pPr algn="l"/>
            <a:r>
              <a:rPr lang="en-US" sz="5400" b="1" dirty="0">
                <a:solidFill>
                  <a:schemeClr val="tx1"/>
                </a:solidFill>
              </a:rPr>
              <a:t>c)Museum </a:t>
            </a:r>
            <a:endParaRPr lang="ru-RU" sz="5400" b="1" dirty="0">
              <a:solidFill>
                <a:schemeClr val="tx1"/>
              </a:solidFill>
            </a:endParaRPr>
          </a:p>
        </p:txBody>
      </p:sp>
    </p:spTree>
    <p:extLst>
      <p:ext uri="{BB962C8B-B14F-4D97-AF65-F5344CB8AC3E}">
        <p14:creationId xmlns:p14="http://schemas.microsoft.com/office/powerpoint/2010/main" val="3786962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chemeClr val="accent5"/>
                </a:solidFill>
              </a:rPr>
              <a:t>What can you find in the British Library?</a:t>
            </a:r>
            <a:endParaRPr lang="ru-RU" dirty="0">
              <a:solidFill>
                <a:schemeClr val="accent5"/>
              </a:solidFill>
            </a:endParaRPr>
          </a:p>
        </p:txBody>
      </p:sp>
      <p:sp>
        <p:nvSpPr>
          <p:cNvPr id="3" name="Текст 2"/>
          <p:cNvSpPr>
            <a:spLocks noGrp="1"/>
          </p:cNvSpPr>
          <p:nvPr>
            <p:ph type="body" idx="1"/>
          </p:nvPr>
        </p:nvSpPr>
        <p:spPr>
          <a:xfrm>
            <a:off x="251520" y="3767316"/>
            <a:ext cx="8640960" cy="2902044"/>
          </a:xfrm>
        </p:spPr>
        <p:txBody>
          <a:bodyPr>
            <a:normAutofit fontScale="92500" lnSpcReduction="10000"/>
          </a:bodyPr>
          <a:lstStyle/>
          <a:p>
            <a:pPr algn="l"/>
            <a:r>
              <a:rPr lang="en-US" sz="4400" b="1" dirty="0">
                <a:solidFill>
                  <a:schemeClr val="tx1"/>
                </a:solidFill>
              </a:rPr>
              <a:t>a)Any book</a:t>
            </a:r>
          </a:p>
          <a:p>
            <a:pPr algn="l"/>
            <a:r>
              <a:rPr lang="en-US" sz="4400" b="1" dirty="0">
                <a:solidFill>
                  <a:schemeClr val="tx1"/>
                </a:solidFill>
              </a:rPr>
              <a:t>b)Any book published in Britain</a:t>
            </a:r>
          </a:p>
          <a:p>
            <a:pPr algn="l"/>
            <a:r>
              <a:rPr lang="en-US" sz="4400" b="1" dirty="0">
                <a:solidFill>
                  <a:schemeClr val="tx1"/>
                </a:solidFill>
              </a:rPr>
              <a:t>c)Any newspaper published in     </a:t>
            </a:r>
          </a:p>
          <a:p>
            <a:pPr algn="l"/>
            <a:r>
              <a:rPr lang="en-US" sz="4400" b="1" dirty="0">
                <a:solidFill>
                  <a:schemeClr val="tx1"/>
                </a:solidFill>
              </a:rPr>
              <a:t>    Britain.</a:t>
            </a:r>
          </a:p>
          <a:p>
            <a:pPr algn="l"/>
            <a:endParaRPr lang="ru-RU" sz="4400" b="1" dirty="0">
              <a:solidFill>
                <a:schemeClr val="tx1"/>
              </a:solidFill>
            </a:endParaRPr>
          </a:p>
        </p:txBody>
      </p:sp>
    </p:spTree>
    <p:extLst>
      <p:ext uri="{BB962C8B-B14F-4D97-AF65-F5344CB8AC3E}">
        <p14:creationId xmlns:p14="http://schemas.microsoft.com/office/powerpoint/2010/main" val="3005919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chemeClr val="accent5"/>
                </a:solidFill>
              </a:rPr>
              <a:t>Who won the Trafalgar battle?</a:t>
            </a:r>
            <a:endParaRPr lang="ru-RU" dirty="0">
              <a:solidFill>
                <a:schemeClr val="accent5"/>
              </a:solidFill>
            </a:endParaRPr>
          </a:p>
        </p:txBody>
      </p:sp>
      <p:sp>
        <p:nvSpPr>
          <p:cNvPr id="3" name="Текст 2"/>
          <p:cNvSpPr>
            <a:spLocks noGrp="1"/>
          </p:cNvSpPr>
          <p:nvPr>
            <p:ph type="body" idx="1"/>
          </p:nvPr>
        </p:nvSpPr>
        <p:spPr>
          <a:xfrm>
            <a:off x="699248" y="3767316"/>
            <a:ext cx="7734747" cy="2758028"/>
          </a:xfrm>
        </p:spPr>
        <p:txBody>
          <a:bodyPr>
            <a:noAutofit/>
          </a:bodyPr>
          <a:lstStyle/>
          <a:p>
            <a:pPr algn="l"/>
            <a:r>
              <a:rPr lang="en-US" sz="5400" b="1" dirty="0">
                <a:solidFill>
                  <a:schemeClr val="tx1"/>
                </a:solidFill>
              </a:rPr>
              <a:t>a)General Nelson</a:t>
            </a:r>
          </a:p>
          <a:p>
            <a:pPr algn="l"/>
            <a:r>
              <a:rPr lang="en-US" sz="5400" b="1" dirty="0">
                <a:solidFill>
                  <a:schemeClr val="tx1"/>
                </a:solidFill>
              </a:rPr>
              <a:t>b)Captain Nelson</a:t>
            </a:r>
          </a:p>
          <a:p>
            <a:pPr algn="l"/>
            <a:r>
              <a:rPr lang="en-US" sz="5400" b="1" dirty="0">
                <a:solidFill>
                  <a:schemeClr val="tx1"/>
                </a:solidFill>
              </a:rPr>
              <a:t>c)Admiral Nelson</a:t>
            </a:r>
          </a:p>
          <a:p>
            <a:pPr algn="l"/>
            <a:endParaRPr lang="ru-RU" sz="5400" b="1" dirty="0">
              <a:solidFill>
                <a:schemeClr val="tx1"/>
              </a:solidFill>
            </a:endParaRPr>
          </a:p>
        </p:txBody>
      </p:sp>
    </p:spTree>
    <p:extLst>
      <p:ext uri="{BB962C8B-B14F-4D97-AF65-F5344CB8AC3E}">
        <p14:creationId xmlns:p14="http://schemas.microsoft.com/office/powerpoint/2010/main" val="2873564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sz="9600" dirty="0"/>
              <a:t>Well done !</a:t>
            </a:r>
            <a:endParaRPr lang="ru-RU" sz="9600" dirty="0"/>
          </a:p>
        </p:txBody>
      </p:sp>
      <p:sp>
        <p:nvSpPr>
          <p:cNvPr id="3" name="Подзаголовок 2"/>
          <p:cNvSpPr>
            <a:spLocks noGrp="1"/>
          </p:cNvSpPr>
          <p:nvPr>
            <p:ph type="subTitle" idx="1"/>
          </p:nvPr>
        </p:nvSpPr>
        <p:spPr>
          <a:xfrm>
            <a:off x="1371600" y="3767862"/>
            <a:ext cx="6400800" cy="2397442"/>
          </a:xfrm>
        </p:spPr>
        <p:txBody>
          <a:bodyPr/>
          <a:lstStyle/>
          <a:p>
            <a:r>
              <a:rPr lang="ru-RU" dirty="0">
                <a:effectLst/>
              </a:rPr>
              <a:t>Подготовила и провела учитель английского языка 1 категории </a:t>
            </a:r>
          </a:p>
          <a:p>
            <a:r>
              <a:rPr lang="ru-RU" dirty="0">
                <a:effectLst/>
              </a:rPr>
              <a:t>МКОУ Орловской СОШ им. И. Ф. </a:t>
            </a:r>
            <a:r>
              <a:rPr lang="ru-RU" dirty="0" err="1">
                <a:effectLst/>
              </a:rPr>
              <a:t>Жужукина</a:t>
            </a:r>
            <a:endParaRPr lang="ru-RU" dirty="0">
              <a:effectLst/>
            </a:endParaRPr>
          </a:p>
          <a:p>
            <a:r>
              <a:rPr lang="ru-RU" dirty="0">
                <a:effectLst/>
              </a:rPr>
              <a:t>Тещина Л. В.</a:t>
            </a:r>
            <a:endParaRPr lang="en-US" dirty="0">
              <a:effectLst/>
            </a:endParaRPr>
          </a:p>
          <a:p>
            <a:r>
              <a:rPr lang="en-US" dirty="0">
                <a:effectLst/>
              </a:rPr>
              <a:t>2015 – 2016 </a:t>
            </a:r>
            <a:r>
              <a:rPr lang="ru-RU" dirty="0">
                <a:effectLst/>
              </a:rPr>
              <a:t> уч. г.</a:t>
            </a:r>
            <a:endParaRPr lang="en-US" dirty="0">
              <a:effectLst/>
            </a:endParaRPr>
          </a:p>
          <a:p>
            <a:endParaRPr lang="ru-RU" dirty="0">
              <a:effectLst/>
            </a:endParaRPr>
          </a:p>
          <a:p>
            <a:endParaRPr lang="ru-RU" dirty="0"/>
          </a:p>
        </p:txBody>
      </p:sp>
    </p:spTree>
    <p:extLst>
      <p:ext uri="{BB962C8B-B14F-4D97-AF65-F5344CB8AC3E}">
        <p14:creationId xmlns:p14="http://schemas.microsoft.com/office/powerpoint/2010/main" val="83553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188640"/>
            <a:ext cx="7756263" cy="1296144"/>
          </a:xfrm>
        </p:spPr>
        <p:txBody>
          <a:bodyPr/>
          <a:lstStyle/>
          <a:p>
            <a:br>
              <a:rPr lang="en-US" sz="3200" dirty="0"/>
            </a:br>
            <a:r>
              <a:rPr lang="en-US" sz="3200" dirty="0"/>
              <a:t>The full name of the country is</a:t>
            </a:r>
            <a:br>
              <a:rPr lang="en-US" sz="3200" dirty="0"/>
            </a:br>
            <a:r>
              <a:rPr lang="en-US" sz="3200" dirty="0">
                <a:solidFill>
                  <a:schemeClr val="tx1"/>
                </a:solidFill>
              </a:rPr>
              <a:t>The United Kingdom of Great Britain and Northern Ireland</a:t>
            </a:r>
            <a:br>
              <a:rPr lang="en-US" sz="3200" dirty="0">
                <a:solidFill>
                  <a:schemeClr val="tx1"/>
                </a:solidFill>
              </a:rPr>
            </a:br>
            <a:r>
              <a:rPr lang="en-US" sz="3200" dirty="0"/>
              <a:t>The sort name is </a:t>
            </a:r>
            <a:r>
              <a:rPr lang="en-US" sz="3200" dirty="0">
                <a:solidFill>
                  <a:schemeClr val="tx1"/>
                </a:solidFill>
              </a:rPr>
              <a:t>the UK</a:t>
            </a:r>
            <a:endParaRPr lang="ru-RU" sz="3200" dirty="0">
              <a:solidFill>
                <a:schemeClr val="tx1"/>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6" y="2107440"/>
            <a:ext cx="3456384" cy="4384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76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87824" y="1988840"/>
            <a:ext cx="3600400" cy="4586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Заголовок 2"/>
          <p:cNvSpPr>
            <a:spLocks noGrp="1"/>
          </p:cNvSpPr>
          <p:nvPr>
            <p:ph type="title"/>
          </p:nvPr>
        </p:nvSpPr>
        <p:spPr>
          <a:xfrm>
            <a:off x="179512" y="764704"/>
            <a:ext cx="8856984" cy="360041"/>
          </a:xfrm>
        </p:spPr>
        <p:txBody>
          <a:bodyPr/>
          <a:lstStyle/>
          <a:p>
            <a:r>
              <a:rPr lang="en-US" sz="2800" b="1" dirty="0">
                <a:solidFill>
                  <a:schemeClr val="tx1"/>
                </a:solidFill>
              </a:rPr>
              <a:t>The country consists of</a:t>
            </a:r>
            <a:r>
              <a:rPr lang="en-US" sz="2800" b="1" dirty="0">
                <a:solidFill>
                  <a:srgbClr val="002060"/>
                </a:solidFill>
              </a:rPr>
              <a:t> </a:t>
            </a:r>
            <a:br>
              <a:rPr lang="en-US" sz="2800" b="1" dirty="0">
                <a:solidFill>
                  <a:srgbClr val="002060"/>
                </a:solidFill>
              </a:rPr>
            </a:br>
            <a:r>
              <a:rPr lang="en-US" sz="2800" b="1" dirty="0">
                <a:solidFill>
                  <a:srgbClr val="002060"/>
                </a:solidFill>
              </a:rPr>
              <a:t>the Great Britain </a:t>
            </a:r>
            <a:r>
              <a:rPr lang="en-US" sz="2800" b="1" dirty="0">
                <a:solidFill>
                  <a:schemeClr val="tx1"/>
                </a:solidFill>
              </a:rPr>
              <a:t>and</a:t>
            </a:r>
            <a:r>
              <a:rPr lang="en-US" sz="2800" b="1" dirty="0">
                <a:solidFill>
                  <a:schemeClr val="accent1">
                    <a:lumMod val="50000"/>
                  </a:schemeClr>
                </a:solidFill>
              </a:rPr>
              <a:t> </a:t>
            </a:r>
            <a:r>
              <a:rPr lang="en-US" sz="2800" b="1" dirty="0">
                <a:solidFill>
                  <a:schemeClr val="accent5">
                    <a:lumMod val="50000"/>
                  </a:schemeClr>
                </a:solidFill>
              </a:rPr>
              <a:t>Northern Ireland</a:t>
            </a:r>
            <a:br>
              <a:rPr lang="en-US" sz="2800" b="1" dirty="0">
                <a:solidFill>
                  <a:schemeClr val="tx1"/>
                </a:solidFill>
              </a:rPr>
            </a:br>
            <a:r>
              <a:rPr lang="en-US" sz="2800" b="1" dirty="0">
                <a:solidFill>
                  <a:srgbClr val="002060"/>
                </a:solidFill>
              </a:rPr>
              <a:t>The Great Britain contains</a:t>
            </a:r>
            <a:br>
              <a:rPr lang="en-US" sz="2800" b="1" dirty="0">
                <a:solidFill>
                  <a:srgbClr val="002060"/>
                </a:solidFill>
              </a:rPr>
            </a:br>
            <a:r>
              <a:rPr lang="en-US" sz="2800" b="1" dirty="0">
                <a:solidFill>
                  <a:srgbClr val="002060"/>
                </a:solidFill>
              </a:rPr>
              <a:t> </a:t>
            </a:r>
            <a:r>
              <a:rPr lang="en-US" sz="2800" b="1" i="1" dirty="0">
                <a:solidFill>
                  <a:srgbClr val="002060"/>
                </a:solidFill>
              </a:rPr>
              <a:t>England, Scotland and Wales</a:t>
            </a:r>
            <a:endParaRPr lang="ru-RU" sz="2800" b="1" i="1" dirty="0">
              <a:solidFill>
                <a:srgbClr val="002060"/>
              </a:solidFill>
            </a:endParaRPr>
          </a:p>
        </p:txBody>
      </p:sp>
    </p:spTree>
    <p:extLst>
      <p:ext uri="{BB962C8B-B14F-4D97-AF65-F5344CB8AC3E}">
        <p14:creationId xmlns:p14="http://schemas.microsoft.com/office/powerpoint/2010/main" val="226795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br>
              <a:rPr lang="en-US" sz="2800" b="1" dirty="0">
                <a:solidFill>
                  <a:schemeClr val="tx1"/>
                </a:solidFill>
              </a:rPr>
            </a:br>
            <a:r>
              <a:rPr lang="en-US" sz="2800" b="1" dirty="0">
                <a:solidFill>
                  <a:schemeClr val="tx1"/>
                </a:solidFill>
              </a:rPr>
              <a:t>This is the flag of the country. </a:t>
            </a:r>
            <a:br>
              <a:rPr lang="en-US" sz="2800" b="1" dirty="0">
                <a:solidFill>
                  <a:schemeClr val="tx1"/>
                </a:solidFill>
              </a:rPr>
            </a:br>
            <a:r>
              <a:rPr lang="en-US" sz="2800" dirty="0">
                <a:solidFill>
                  <a:schemeClr val="tx1"/>
                </a:solidFill>
              </a:rPr>
              <a:t>People name it the Union Jack because it’s made up of three flags: the crosses of St George, St Andrew and St Patrick representing England, Scotland and Northern Ireland. </a:t>
            </a:r>
            <a:endParaRPr lang="ru-RU" sz="2800" dirty="0">
              <a:solidFill>
                <a:schemeClr val="tx1"/>
              </a:solidFill>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708920"/>
            <a:ext cx="5683661" cy="387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75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ppt_x</p:attrName>
                                        </p:attrNameLst>
                                      </p:cBhvr>
                                      <p:tavLst>
                                        <p:tav tm="0">
                                          <p:val>
                                            <p:strVal val="#ppt_x"/>
                                          </p:val>
                                        </p:tav>
                                        <p:tav tm="100000">
                                          <p:val>
                                            <p:strVal val="#ppt_x"/>
                                          </p:val>
                                        </p:tav>
                                      </p:tavLst>
                                    </p:anim>
                                    <p:anim calcmode="lin" valueType="num">
                                      <p:cBhvr>
                                        <p:cTn id="9" dur="2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sz="3600" dirty="0">
                <a:solidFill>
                  <a:schemeClr val="tx1"/>
                </a:solidFill>
              </a:rPr>
              <a:t>The capital of the country is London. </a:t>
            </a:r>
            <a:br>
              <a:rPr lang="en-US" sz="3600" dirty="0">
                <a:solidFill>
                  <a:schemeClr val="tx1"/>
                </a:solidFill>
              </a:rPr>
            </a:br>
            <a:r>
              <a:rPr lang="en-US" sz="3600" dirty="0">
                <a:solidFill>
                  <a:schemeClr val="tx1"/>
                </a:solidFill>
              </a:rPr>
              <a:t>It’s situated in England. </a:t>
            </a:r>
            <a:endParaRPr lang="ru-RU" sz="3600" dirty="0">
              <a:solidFill>
                <a:schemeClr val="tx1"/>
              </a:solidFill>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564904"/>
            <a:ext cx="4104456" cy="307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518" y="1996905"/>
            <a:ext cx="3061274"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08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1000"/>
                                        <p:tgtEl>
                                          <p:spTgt spid="3074"/>
                                        </p:tgtEl>
                                      </p:cBhvr>
                                    </p:animEffect>
                                  </p:childTnLst>
                                </p:cTn>
                              </p:par>
                            </p:childTnLst>
                          </p:cTn>
                        </p:par>
                        <p:par>
                          <p:cTn id="8" fill="hold">
                            <p:stCondLst>
                              <p:cond delay="1000"/>
                            </p:stCondLst>
                            <p:childTnLst>
                              <p:par>
                                <p:cTn id="9" presetID="45" presetClass="entr" presetSubtype="0"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2000"/>
                                        <p:tgtEl>
                                          <p:spTgt spid="3075"/>
                                        </p:tgtEl>
                                      </p:cBhvr>
                                    </p:animEffect>
                                    <p:anim calcmode="lin" valueType="num">
                                      <p:cBhvr>
                                        <p:cTn id="12" dur="2000" fill="hold"/>
                                        <p:tgtEl>
                                          <p:spTgt spid="3075"/>
                                        </p:tgtEl>
                                        <p:attrNameLst>
                                          <p:attrName>ppt_w</p:attrName>
                                        </p:attrNameLst>
                                      </p:cBhvr>
                                      <p:tavLst>
                                        <p:tav tm="0" fmla="#ppt_w*sin(2.5*pi*$)">
                                          <p:val>
                                            <p:fltVal val="0"/>
                                          </p:val>
                                        </p:tav>
                                        <p:tav tm="100000">
                                          <p:val>
                                            <p:fltVal val="1"/>
                                          </p:val>
                                        </p:tav>
                                      </p:tavLst>
                                    </p:anim>
                                    <p:anim calcmode="lin" valueType="num">
                                      <p:cBhvr>
                                        <p:cTn id="13" dur="2000" fill="hold"/>
                                        <p:tgtEl>
                                          <p:spTgt spid="30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3928" y="188640"/>
            <a:ext cx="4502603" cy="720080"/>
          </a:xfrm>
        </p:spPr>
        <p:txBody>
          <a:bodyPr/>
          <a:lstStyle/>
          <a:p>
            <a:pPr algn="ctr"/>
            <a:r>
              <a:rPr lang="en-US" sz="4400" b="1" dirty="0">
                <a:solidFill>
                  <a:schemeClr val="tx1"/>
                </a:solidFill>
              </a:rPr>
              <a:t>London</a:t>
            </a:r>
            <a:endParaRPr lang="ru-RU" sz="4400" b="1" dirty="0">
              <a:solidFill>
                <a:schemeClr val="tx1"/>
              </a:solidFill>
            </a:endParaRPr>
          </a:p>
        </p:txBody>
      </p:sp>
      <p:sp>
        <p:nvSpPr>
          <p:cNvPr id="4" name="Текст 3"/>
          <p:cNvSpPr>
            <a:spLocks noGrp="1"/>
          </p:cNvSpPr>
          <p:nvPr>
            <p:ph type="body" sz="half" idx="2"/>
          </p:nvPr>
        </p:nvSpPr>
        <p:spPr>
          <a:xfrm>
            <a:off x="3707904" y="1124744"/>
            <a:ext cx="5184576" cy="5544616"/>
          </a:xfrm>
        </p:spPr>
        <p:txBody>
          <a:bodyPr>
            <a:normAutofit/>
          </a:bodyPr>
          <a:lstStyle/>
          <a:p>
            <a:r>
              <a:rPr lang="en-US" sz="3200" dirty="0"/>
              <a:t>London was founded by the Romans more than 2000 years ago. They started it as a fortress. Later they transformed it into a town and called it </a:t>
            </a:r>
            <a:r>
              <a:rPr lang="en-US" sz="3200" dirty="0" err="1"/>
              <a:t>Londinium</a:t>
            </a:r>
            <a:r>
              <a:rPr lang="en-US" sz="3200" dirty="0"/>
              <a:t>. Different people came and destroy it. But Londoners restored their city again and again. Now  it is a big and beautiful city.</a:t>
            </a:r>
            <a:endParaRPr lang="ru-RU" sz="3200"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92896"/>
            <a:ext cx="3190975" cy="239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63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sz="3600" b="1" dirty="0">
                <a:solidFill>
                  <a:schemeClr val="tx1"/>
                </a:solidFill>
              </a:rPr>
              <a:t>There’re a lot of interesting places which people can visit in London. </a:t>
            </a:r>
            <a:endParaRPr lang="ru-RU" sz="3600" b="1" dirty="0">
              <a:solidFill>
                <a:schemeClr val="tx1"/>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7864" y="2109950"/>
            <a:ext cx="241935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51" y="2082370"/>
            <a:ext cx="284797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88" y="4584820"/>
            <a:ext cx="26289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4333874"/>
            <a:ext cx="2924919" cy="1624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5" r="-2109"/>
          <a:stretch/>
        </p:blipFill>
        <p:spPr bwMode="auto">
          <a:xfrm>
            <a:off x="5966668" y="2174767"/>
            <a:ext cx="2919269" cy="1624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4720617"/>
            <a:ext cx="2819289" cy="167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3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1000" fill="hold"/>
                                        <p:tgtEl>
                                          <p:spTgt spid="5123"/>
                                        </p:tgtEl>
                                        <p:attrNameLst>
                                          <p:attrName>ppt_w</p:attrName>
                                        </p:attrNameLst>
                                      </p:cBhvr>
                                      <p:tavLst>
                                        <p:tav tm="0">
                                          <p:val>
                                            <p:fltVal val="0"/>
                                          </p:val>
                                        </p:tav>
                                        <p:tav tm="100000">
                                          <p:val>
                                            <p:strVal val="#ppt_w"/>
                                          </p:val>
                                        </p:tav>
                                      </p:tavLst>
                                    </p:anim>
                                    <p:anim calcmode="lin" valueType="num">
                                      <p:cBhvr>
                                        <p:cTn id="8" dur="1000" fill="hold"/>
                                        <p:tgtEl>
                                          <p:spTgt spid="5123"/>
                                        </p:tgtEl>
                                        <p:attrNameLst>
                                          <p:attrName>ppt_h</p:attrName>
                                        </p:attrNameLst>
                                      </p:cBhvr>
                                      <p:tavLst>
                                        <p:tav tm="0">
                                          <p:val>
                                            <p:fltVal val="0"/>
                                          </p:val>
                                        </p:tav>
                                        <p:tav tm="100000">
                                          <p:val>
                                            <p:strVal val="#ppt_h"/>
                                          </p:val>
                                        </p:tav>
                                      </p:tavLst>
                                    </p:anim>
                                    <p:anim calcmode="lin" valueType="num">
                                      <p:cBhvr>
                                        <p:cTn id="9" dur="1000" fill="hold"/>
                                        <p:tgtEl>
                                          <p:spTgt spid="5123"/>
                                        </p:tgtEl>
                                        <p:attrNameLst>
                                          <p:attrName>style.rotation</p:attrName>
                                        </p:attrNameLst>
                                      </p:cBhvr>
                                      <p:tavLst>
                                        <p:tav tm="0">
                                          <p:val>
                                            <p:fltVal val="90"/>
                                          </p:val>
                                        </p:tav>
                                        <p:tav tm="100000">
                                          <p:val>
                                            <p:fltVal val="0"/>
                                          </p:val>
                                        </p:tav>
                                      </p:tavLst>
                                    </p:anim>
                                    <p:animEffect transition="in" filter="fade">
                                      <p:cBhvr>
                                        <p:cTn id="10" dur="1000"/>
                                        <p:tgtEl>
                                          <p:spTgt spid="5123"/>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down)">
                                      <p:cBhvr>
                                        <p:cTn id="14" dur="580">
                                          <p:stCondLst>
                                            <p:cond delay="0"/>
                                          </p:stCondLst>
                                        </p:cTn>
                                        <p:tgtEl>
                                          <p:spTgt spid="5122"/>
                                        </p:tgtEl>
                                      </p:cBhvr>
                                    </p:animEffect>
                                    <p:anim calcmode="lin" valueType="num">
                                      <p:cBhvr>
                                        <p:cTn id="15"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20" dur="26">
                                          <p:stCondLst>
                                            <p:cond delay="650"/>
                                          </p:stCondLst>
                                        </p:cTn>
                                        <p:tgtEl>
                                          <p:spTgt spid="5122"/>
                                        </p:tgtEl>
                                      </p:cBhvr>
                                      <p:to x="100000" y="60000"/>
                                    </p:animScale>
                                    <p:animScale>
                                      <p:cBhvr>
                                        <p:cTn id="21" dur="166" decel="50000">
                                          <p:stCondLst>
                                            <p:cond delay="676"/>
                                          </p:stCondLst>
                                        </p:cTn>
                                        <p:tgtEl>
                                          <p:spTgt spid="5122"/>
                                        </p:tgtEl>
                                      </p:cBhvr>
                                      <p:to x="100000" y="100000"/>
                                    </p:animScale>
                                    <p:animScale>
                                      <p:cBhvr>
                                        <p:cTn id="22" dur="26">
                                          <p:stCondLst>
                                            <p:cond delay="1312"/>
                                          </p:stCondLst>
                                        </p:cTn>
                                        <p:tgtEl>
                                          <p:spTgt spid="5122"/>
                                        </p:tgtEl>
                                      </p:cBhvr>
                                      <p:to x="100000" y="80000"/>
                                    </p:animScale>
                                    <p:animScale>
                                      <p:cBhvr>
                                        <p:cTn id="23" dur="166" decel="50000">
                                          <p:stCondLst>
                                            <p:cond delay="1338"/>
                                          </p:stCondLst>
                                        </p:cTn>
                                        <p:tgtEl>
                                          <p:spTgt spid="5122"/>
                                        </p:tgtEl>
                                      </p:cBhvr>
                                      <p:to x="100000" y="100000"/>
                                    </p:animScale>
                                    <p:animScale>
                                      <p:cBhvr>
                                        <p:cTn id="24" dur="26">
                                          <p:stCondLst>
                                            <p:cond delay="1642"/>
                                          </p:stCondLst>
                                        </p:cTn>
                                        <p:tgtEl>
                                          <p:spTgt spid="5122"/>
                                        </p:tgtEl>
                                      </p:cBhvr>
                                      <p:to x="100000" y="90000"/>
                                    </p:animScale>
                                    <p:animScale>
                                      <p:cBhvr>
                                        <p:cTn id="25" dur="166" decel="50000">
                                          <p:stCondLst>
                                            <p:cond delay="1668"/>
                                          </p:stCondLst>
                                        </p:cTn>
                                        <p:tgtEl>
                                          <p:spTgt spid="5122"/>
                                        </p:tgtEl>
                                      </p:cBhvr>
                                      <p:to x="100000" y="100000"/>
                                    </p:animScale>
                                    <p:animScale>
                                      <p:cBhvr>
                                        <p:cTn id="26" dur="26">
                                          <p:stCondLst>
                                            <p:cond delay="1808"/>
                                          </p:stCondLst>
                                        </p:cTn>
                                        <p:tgtEl>
                                          <p:spTgt spid="5122"/>
                                        </p:tgtEl>
                                      </p:cBhvr>
                                      <p:to x="100000" y="95000"/>
                                    </p:animScale>
                                    <p:animScale>
                                      <p:cBhvr>
                                        <p:cTn id="27" dur="166" decel="50000">
                                          <p:stCondLst>
                                            <p:cond delay="1834"/>
                                          </p:stCondLst>
                                        </p:cTn>
                                        <p:tgtEl>
                                          <p:spTgt spid="5122"/>
                                        </p:tgtEl>
                                      </p:cBhvr>
                                      <p:to x="100000" y="100000"/>
                                    </p:animScale>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cBhvr>
                                        <p:cTn id="31" dur="500" fill="hold"/>
                                        <p:tgtEl>
                                          <p:spTgt spid="5126"/>
                                        </p:tgtEl>
                                        <p:attrNameLst>
                                          <p:attrName>ppt_w</p:attrName>
                                        </p:attrNameLst>
                                      </p:cBhvr>
                                      <p:tavLst>
                                        <p:tav tm="0">
                                          <p:val>
                                            <p:fltVal val="0"/>
                                          </p:val>
                                        </p:tav>
                                        <p:tav tm="100000">
                                          <p:val>
                                            <p:strVal val="#ppt_w"/>
                                          </p:val>
                                        </p:tav>
                                      </p:tavLst>
                                    </p:anim>
                                    <p:anim calcmode="lin" valueType="num">
                                      <p:cBhvr>
                                        <p:cTn id="32" dur="500" fill="hold"/>
                                        <p:tgtEl>
                                          <p:spTgt spid="5126"/>
                                        </p:tgtEl>
                                        <p:attrNameLst>
                                          <p:attrName>ppt_h</p:attrName>
                                        </p:attrNameLst>
                                      </p:cBhvr>
                                      <p:tavLst>
                                        <p:tav tm="0">
                                          <p:val>
                                            <p:fltVal val="0"/>
                                          </p:val>
                                        </p:tav>
                                        <p:tav tm="100000">
                                          <p:val>
                                            <p:strVal val="#ppt_h"/>
                                          </p:val>
                                        </p:tav>
                                      </p:tavLst>
                                    </p:anim>
                                    <p:animEffect transition="in" filter="fade">
                                      <p:cBhvr>
                                        <p:cTn id="33" dur="500"/>
                                        <p:tgtEl>
                                          <p:spTgt spid="512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124"/>
                                        </p:tgtEl>
                                        <p:attrNameLst>
                                          <p:attrName>style.visibility</p:attrName>
                                        </p:attrNameLst>
                                      </p:cBhvr>
                                      <p:to>
                                        <p:strVal val="visible"/>
                                      </p:to>
                                    </p:set>
                                    <p:animEffect transition="in" filter="wheel(1)">
                                      <p:cBhvr>
                                        <p:cTn id="38" dur="2000"/>
                                        <p:tgtEl>
                                          <p:spTgt spid="5124"/>
                                        </p:tgtEl>
                                      </p:cBhvr>
                                    </p:animEffect>
                                  </p:childTnLst>
                                </p:cTn>
                              </p:par>
                            </p:childTnLst>
                          </p:cTn>
                        </p:par>
                        <p:par>
                          <p:cTn id="39" fill="hold">
                            <p:stCondLst>
                              <p:cond delay="2000"/>
                            </p:stCondLst>
                            <p:childTnLst>
                              <p:par>
                                <p:cTn id="40" presetID="26" presetClass="entr" presetSubtype="0" fill="hold" nodeType="afterEffect">
                                  <p:stCondLst>
                                    <p:cond delay="0"/>
                                  </p:stCondLst>
                                  <p:childTnLst>
                                    <p:set>
                                      <p:cBhvr>
                                        <p:cTn id="41" dur="1" fill="hold">
                                          <p:stCondLst>
                                            <p:cond delay="0"/>
                                          </p:stCondLst>
                                        </p:cTn>
                                        <p:tgtEl>
                                          <p:spTgt spid="5125"/>
                                        </p:tgtEl>
                                        <p:attrNameLst>
                                          <p:attrName>style.visibility</p:attrName>
                                        </p:attrNameLst>
                                      </p:cBhvr>
                                      <p:to>
                                        <p:strVal val="visible"/>
                                      </p:to>
                                    </p:set>
                                    <p:animEffect transition="in" filter="wipe(down)">
                                      <p:cBhvr>
                                        <p:cTn id="42" dur="580">
                                          <p:stCondLst>
                                            <p:cond delay="0"/>
                                          </p:stCondLst>
                                        </p:cTn>
                                        <p:tgtEl>
                                          <p:spTgt spid="5125"/>
                                        </p:tgtEl>
                                      </p:cBhvr>
                                    </p:animEffect>
                                    <p:anim calcmode="lin" valueType="num">
                                      <p:cBhvr>
                                        <p:cTn id="43" dur="1822" tmFilter="0,0; 0.14,0.36; 0.43,0.73; 0.71,0.91; 1.0,1.0">
                                          <p:stCondLst>
                                            <p:cond delay="0"/>
                                          </p:stCondLst>
                                        </p:cTn>
                                        <p:tgtEl>
                                          <p:spTgt spid="5125"/>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5125"/>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5125"/>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5125"/>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5125"/>
                                        </p:tgtEl>
                                        <p:attrNameLst>
                                          <p:attrName>ppt_y</p:attrName>
                                        </p:attrNameLst>
                                      </p:cBhvr>
                                      <p:tavLst>
                                        <p:tav tm="0" fmla="#ppt_y-sin(pi*$)/81">
                                          <p:val>
                                            <p:fltVal val="0"/>
                                          </p:val>
                                        </p:tav>
                                        <p:tav tm="100000">
                                          <p:val>
                                            <p:fltVal val="1"/>
                                          </p:val>
                                        </p:tav>
                                      </p:tavLst>
                                    </p:anim>
                                    <p:animScale>
                                      <p:cBhvr>
                                        <p:cTn id="48" dur="26">
                                          <p:stCondLst>
                                            <p:cond delay="650"/>
                                          </p:stCondLst>
                                        </p:cTn>
                                        <p:tgtEl>
                                          <p:spTgt spid="5125"/>
                                        </p:tgtEl>
                                      </p:cBhvr>
                                      <p:to x="100000" y="60000"/>
                                    </p:animScale>
                                    <p:animScale>
                                      <p:cBhvr>
                                        <p:cTn id="49" dur="166" decel="50000">
                                          <p:stCondLst>
                                            <p:cond delay="676"/>
                                          </p:stCondLst>
                                        </p:cTn>
                                        <p:tgtEl>
                                          <p:spTgt spid="5125"/>
                                        </p:tgtEl>
                                      </p:cBhvr>
                                      <p:to x="100000" y="100000"/>
                                    </p:animScale>
                                    <p:animScale>
                                      <p:cBhvr>
                                        <p:cTn id="50" dur="26">
                                          <p:stCondLst>
                                            <p:cond delay="1312"/>
                                          </p:stCondLst>
                                        </p:cTn>
                                        <p:tgtEl>
                                          <p:spTgt spid="5125"/>
                                        </p:tgtEl>
                                      </p:cBhvr>
                                      <p:to x="100000" y="80000"/>
                                    </p:animScale>
                                    <p:animScale>
                                      <p:cBhvr>
                                        <p:cTn id="51" dur="166" decel="50000">
                                          <p:stCondLst>
                                            <p:cond delay="1338"/>
                                          </p:stCondLst>
                                        </p:cTn>
                                        <p:tgtEl>
                                          <p:spTgt spid="5125"/>
                                        </p:tgtEl>
                                      </p:cBhvr>
                                      <p:to x="100000" y="100000"/>
                                    </p:animScale>
                                    <p:animScale>
                                      <p:cBhvr>
                                        <p:cTn id="52" dur="26">
                                          <p:stCondLst>
                                            <p:cond delay="1642"/>
                                          </p:stCondLst>
                                        </p:cTn>
                                        <p:tgtEl>
                                          <p:spTgt spid="5125"/>
                                        </p:tgtEl>
                                      </p:cBhvr>
                                      <p:to x="100000" y="90000"/>
                                    </p:animScale>
                                    <p:animScale>
                                      <p:cBhvr>
                                        <p:cTn id="53" dur="166" decel="50000">
                                          <p:stCondLst>
                                            <p:cond delay="1668"/>
                                          </p:stCondLst>
                                        </p:cTn>
                                        <p:tgtEl>
                                          <p:spTgt spid="5125"/>
                                        </p:tgtEl>
                                      </p:cBhvr>
                                      <p:to x="100000" y="100000"/>
                                    </p:animScale>
                                    <p:animScale>
                                      <p:cBhvr>
                                        <p:cTn id="54" dur="26">
                                          <p:stCondLst>
                                            <p:cond delay="1808"/>
                                          </p:stCondLst>
                                        </p:cTn>
                                        <p:tgtEl>
                                          <p:spTgt spid="5125"/>
                                        </p:tgtEl>
                                      </p:cBhvr>
                                      <p:to x="100000" y="95000"/>
                                    </p:animScale>
                                    <p:animScale>
                                      <p:cBhvr>
                                        <p:cTn id="55" dur="166" decel="50000">
                                          <p:stCondLst>
                                            <p:cond delay="1834"/>
                                          </p:stCondLst>
                                        </p:cTn>
                                        <p:tgtEl>
                                          <p:spTgt spid="5125"/>
                                        </p:tgtEl>
                                      </p:cBhvr>
                                      <p:to x="100000" y="100000"/>
                                    </p:animScale>
                                  </p:childTnLst>
                                </p:cTn>
                              </p:par>
                            </p:childTnLst>
                          </p:cTn>
                        </p:par>
                        <p:par>
                          <p:cTn id="56" fill="hold">
                            <p:stCondLst>
                              <p:cond delay="4000"/>
                            </p:stCondLst>
                            <p:childTnLst>
                              <p:par>
                                <p:cTn id="57" presetID="22" presetClass="entr" presetSubtype="4" fill="hold" nodeType="afterEffect">
                                  <p:stCondLst>
                                    <p:cond delay="0"/>
                                  </p:stCondLst>
                                  <p:childTnLst>
                                    <p:set>
                                      <p:cBhvr>
                                        <p:cTn id="58" dur="1" fill="hold">
                                          <p:stCondLst>
                                            <p:cond delay="0"/>
                                          </p:stCondLst>
                                        </p:cTn>
                                        <p:tgtEl>
                                          <p:spTgt spid="5127"/>
                                        </p:tgtEl>
                                        <p:attrNameLst>
                                          <p:attrName>style.visibility</p:attrName>
                                        </p:attrNameLst>
                                      </p:cBhvr>
                                      <p:to>
                                        <p:strVal val="visible"/>
                                      </p:to>
                                    </p:set>
                                    <p:animEffect transition="in" filter="wipe(down)">
                                      <p:cBhvr>
                                        <p:cTn id="59"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3647" r="-40824"/>
          <a:stretch/>
        </p:blipFill>
        <p:spPr bwMode="auto">
          <a:xfrm>
            <a:off x="30574" y="404664"/>
            <a:ext cx="8219256"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034579" y="188640"/>
            <a:ext cx="3422483" cy="576064"/>
          </a:xfrm>
        </p:spPr>
        <p:txBody>
          <a:bodyPr/>
          <a:lstStyle/>
          <a:p>
            <a:pPr algn="ctr"/>
            <a:r>
              <a:rPr lang="en-US" sz="4800" dirty="0">
                <a:solidFill>
                  <a:schemeClr val="tx1"/>
                </a:solidFill>
              </a:rPr>
              <a:t>Big Ben</a:t>
            </a:r>
            <a:endParaRPr lang="ru-RU" sz="4800" dirty="0">
              <a:solidFill>
                <a:schemeClr val="tx1"/>
              </a:solidFill>
            </a:endParaRPr>
          </a:p>
        </p:txBody>
      </p:sp>
      <p:sp>
        <p:nvSpPr>
          <p:cNvPr id="4" name="Текст 3"/>
          <p:cNvSpPr>
            <a:spLocks noGrp="1"/>
          </p:cNvSpPr>
          <p:nvPr>
            <p:ph type="body" sz="half" idx="2"/>
          </p:nvPr>
        </p:nvSpPr>
        <p:spPr>
          <a:xfrm>
            <a:off x="5034579" y="836712"/>
            <a:ext cx="3929909" cy="5832648"/>
          </a:xfrm>
        </p:spPr>
        <p:txBody>
          <a:bodyPr>
            <a:noAutofit/>
          </a:bodyPr>
          <a:lstStyle/>
          <a:p>
            <a:r>
              <a:rPr lang="en-US" sz="2800" dirty="0"/>
              <a:t>Big ben is the bell that strikes the hours inside the great clock of the houses of Parliament. Its name comes from the bell’s commissioner of works, Sir Benjamin Hall. The Tower is 98 </a:t>
            </a:r>
            <a:r>
              <a:rPr lang="en-US" sz="2800" dirty="0" err="1"/>
              <a:t>metres</a:t>
            </a:r>
            <a:r>
              <a:rPr lang="en-US" sz="2800" dirty="0"/>
              <a:t> high. The bell inside tower is 14 tons. The </a:t>
            </a:r>
            <a:r>
              <a:rPr lang="en-US" sz="2800" dirty="0" err="1"/>
              <a:t>houer</a:t>
            </a:r>
            <a:r>
              <a:rPr lang="en-US" sz="2800" dirty="0"/>
              <a:t> hand is 3 </a:t>
            </a:r>
            <a:r>
              <a:rPr lang="en-US" sz="2800" dirty="0" err="1"/>
              <a:t>metres</a:t>
            </a:r>
            <a:r>
              <a:rPr lang="en-US" sz="2800" dirty="0"/>
              <a:t> long and the </a:t>
            </a:r>
            <a:r>
              <a:rPr lang="en-US" sz="2800" dirty="0" err="1"/>
              <a:t>minut</a:t>
            </a:r>
            <a:r>
              <a:rPr lang="en-US" sz="2800" dirty="0"/>
              <a:t> hand is 4 </a:t>
            </a:r>
            <a:r>
              <a:rPr lang="en-US" sz="2800" dirty="0" err="1"/>
              <a:t>metres</a:t>
            </a:r>
            <a:r>
              <a:rPr lang="en-US" sz="2800" dirty="0"/>
              <a:t> long.</a:t>
            </a:r>
            <a:endParaRPr lang="ru-RU" sz="2800" dirty="0"/>
          </a:p>
        </p:txBody>
      </p:sp>
    </p:spTree>
    <p:extLst>
      <p:ext uri="{BB962C8B-B14F-4D97-AF65-F5344CB8AC3E}">
        <p14:creationId xmlns:p14="http://schemas.microsoft.com/office/powerpoint/2010/main" val="68435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750" fill="hold"/>
                                        <p:tgtEl>
                                          <p:spTgt spid="6146"/>
                                        </p:tgtEl>
                                        <p:attrNameLst>
                                          <p:attrName>ppt_w</p:attrName>
                                        </p:attrNameLst>
                                      </p:cBhvr>
                                      <p:tavLst>
                                        <p:tav tm="0">
                                          <p:val>
                                            <p:fltVal val="0"/>
                                          </p:val>
                                        </p:tav>
                                        <p:tav tm="100000">
                                          <p:val>
                                            <p:strVal val="#ppt_w"/>
                                          </p:val>
                                        </p:tav>
                                      </p:tavLst>
                                    </p:anim>
                                    <p:anim calcmode="lin" valueType="num">
                                      <p:cBhvr>
                                        <p:cTn id="8" dur="750" fill="hold"/>
                                        <p:tgtEl>
                                          <p:spTgt spid="6146"/>
                                        </p:tgtEl>
                                        <p:attrNameLst>
                                          <p:attrName>ppt_h</p:attrName>
                                        </p:attrNameLst>
                                      </p:cBhvr>
                                      <p:tavLst>
                                        <p:tav tm="0">
                                          <p:val>
                                            <p:fltVal val="0"/>
                                          </p:val>
                                        </p:tav>
                                        <p:tav tm="100000">
                                          <p:val>
                                            <p:strVal val="#ppt_h"/>
                                          </p:val>
                                        </p:tav>
                                      </p:tavLst>
                                    </p:anim>
                                    <p:animEffect transition="in" filter="fade">
                                      <p:cBhvr>
                                        <p:cTn id="9" dur="75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503</TotalTime>
  <Words>795</Words>
  <Application>Microsoft Office PowerPoint</Application>
  <PresentationFormat>Экран (4:3)</PresentationFormat>
  <Paragraphs>73</Paragraphs>
  <Slides>27</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27</vt:i4>
      </vt:variant>
    </vt:vector>
  </HeadingPairs>
  <TitlesOfParts>
    <vt:vector size="32" baseType="lpstr">
      <vt:lpstr>Book Antiqua</vt:lpstr>
      <vt:lpstr>Calibri</vt:lpstr>
      <vt:lpstr>Times New Roman</vt:lpstr>
      <vt:lpstr>Wingdings</vt:lpstr>
      <vt:lpstr>Твердый переплет</vt:lpstr>
      <vt:lpstr>Тещина Лилия Васильевна МКОУ Орловская СОШ  им. И. Ф. Жужукина  с. Орловка, Воронежская область учитель английского языка  </vt:lpstr>
      <vt:lpstr>Sights of London.</vt:lpstr>
      <vt:lpstr> The full name of the country is The United Kingdom of Great Britain and Northern Ireland The sort name is the UK</vt:lpstr>
      <vt:lpstr>The country consists of  the Great Britain and Northern Ireland The Great Britain contains  England, Scotland and Wales</vt:lpstr>
      <vt:lpstr> This is the flag of the country.  People name it the Union Jack because it’s made up of three flags: the crosses of St George, St Andrew and St Patrick representing England, Scotland and Northern Ireland. </vt:lpstr>
      <vt:lpstr>The capital of the country is London.  It’s situated in England. </vt:lpstr>
      <vt:lpstr>London</vt:lpstr>
      <vt:lpstr>There’re a lot of interesting places which people can visit in London. </vt:lpstr>
      <vt:lpstr>Big Ben</vt:lpstr>
      <vt:lpstr>The Tower of London</vt:lpstr>
      <vt:lpstr>   Buckingham Palace.  Buckingham Palace is the London residence of the British  Queen Elizabeth  II . But it was built for the Duke of Buckingham in the early 18th century. There’re 775 rooms in the palace. There’s a cinema, a swimming pool and a post office there .</vt:lpstr>
      <vt:lpstr>West minster Abbey West minster Abbey is a church near the Houses of Parliament. The present building was started  in 1245. Most British kings were crowned there.</vt:lpstr>
      <vt:lpstr>The British library The British library is the largest public library in Britain. It has more than 10 million books. Books take 320 km of shelf space. It has copy of every book published in the country. It can take up 2 days to find a necessary book.</vt:lpstr>
      <vt:lpstr> Trafalgar square with a stature of Admiral Nelson. Horatio Nelson was an English admiral and the greatest warrior. He won the battle of Trafalgar and England became mistress of the seas. At Trafalgar the French killed him. His last words were “Thanks God I have done my duty”</vt:lpstr>
      <vt:lpstr>What have you known about the country and its capital?</vt:lpstr>
      <vt:lpstr>What’s the short name of the country?</vt:lpstr>
      <vt:lpstr>What’s the capital of the country?</vt:lpstr>
      <vt:lpstr>What number is Big Ben? </vt:lpstr>
      <vt:lpstr>Big Ben was named after…</vt:lpstr>
      <vt:lpstr>The Tower of London was founded in …</vt:lpstr>
      <vt:lpstr>How many ravens live there?</vt:lpstr>
      <vt:lpstr>How many rooms are there in the Buckingham Palace?</vt:lpstr>
      <vt:lpstr>What is there in the palace?</vt:lpstr>
      <vt:lpstr>Westminster Abbey is a …</vt:lpstr>
      <vt:lpstr>What can you find in the British Library?</vt:lpstr>
      <vt:lpstr>Who won the Trafalgar battle?</vt:lpstr>
      <vt:lpstr>Well done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12345</dc:creator>
  <cp:lastModifiedBy>Лилия</cp:lastModifiedBy>
  <cp:revision>49</cp:revision>
  <dcterms:created xsi:type="dcterms:W3CDTF">2016-01-17T08:55:24Z</dcterms:created>
  <dcterms:modified xsi:type="dcterms:W3CDTF">2021-09-13T16:50:14Z</dcterms:modified>
</cp:coreProperties>
</file>