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3"/>
  </p:notesMasterIdLst>
  <p:sldIdLst>
    <p:sldId id="256" r:id="rId2"/>
    <p:sldId id="282" r:id="rId3"/>
    <p:sldId id="291" r:id="rId4"/>
    <p:sldId id="270" r:id="rId5"/>
    <p:sldId id="284" r:id="rId6"/>
    <p:sldId id="285" r:id="rId7"/>
    <p:sldId id="286" r:id="rId8"/>
    <p:sldId id="290" r:id="rId9"/>
    <p:sldId id="288" r:id="rId10"/>
    <p:sldId id="294" r:id="rId11"/>
    <p:sldId id="257" r:id="rId12"/>
    <p:sldId id="259" r:id="rId13"/>
    <p:sldId id="261" r:id="rId14"/>
    <p:sldId id="262" r:id="rId15"/>
    <p:sldId id="263" r:id="rId16"/>
    <p:sldId id="275" r:id="rId17"/>
    <p:sldId id="267" r:id="rId18"/>
    <p:sldId id="269" r:id="rId19"/>
    <p:sldId id="272" r:id="rId20"/>
    <p:sldId id="273" r:id="rId21"/>
    <p:sldId id="274" r:id="rId22"/>
    <p:sldId id="268" r:id="rId23"/>
    <p:sldId id="277" r:id="rId24"/>
    <p:sldId id="276" r:id="rId25"/>
    <p:sldId id="278" r:id="rId26"/>
    <p:sldId id="281" r:id="rId27"/>
    <p:sldId id="279" r:id="rId28"/>
    <p:sldId id="280" r:id="rId29"/>
    <p:sldId id="289" r:id="rId30"/>
    <p:sldId id="292" r:id="rId31"/>
    <p:sldId id="29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FF6B0-E251-4934-A05D-25273D62A54E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C99CD-2526-4AE1-A343-2852CC07E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085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C99CD-2526-4AE1-A343-2852CC07E9F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99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C99CD-2526-4AE1-A343-2852CC07E9F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609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446449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Занятие</a:t>
            </a:r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Тема: Полезные и вредные привычки.</a:t>
            </a:r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6453336"/>
            <a:ext cx="5505808" cy="12231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гра «Полезно-вредно»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3270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«Полезно - вредно»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dg54.mycdn.me/getImage?photoId=558671112511&amp;photoType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92896"/>
            <a:ext cx="8424936" cy="4068452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357158" y="2428868"/>
            <a:ext cx="3643338" cy="1571636"/>
          </a:xfrm>
          <a:prstGeom prst="ellips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Полезно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214942" y="2428868"/>
            <a:ext cx="3571900" cy="1571636"/>
          </a:xfrm>
          <a:prstGeom prst="ellips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Вредно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827584" y="1412776"/>
            <a:ext cx="3168163" cy="73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</a:t>
            </a:r>
            <a:r>
              <a:rPr kumimoji="0" lang="ru-RU" sz="2800" b="1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Курение.</a:t>
            </a:r>
            <a:endParaRPr kumimoji="0" lang="ru-RU" sz="2800" b="1" i="0" u="none" strike="noStrike" kern="1200" cap="none" spc="0" normalizeH="0" baseline="0" noProof="0" dirty="0">
              <a:ln w="3175" cmpd="sng"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 bwMode="auto">
          <a:xfrm>
            <a:off x="5364088" y="4725144"/>
            <a:ext cx="3168163" cy="73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n w="3175" cmpd="sng">
                  <a:noFill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kumimoji="0" lang="ru-RU" sz="28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.Заниматься</a:t>
            </a:r>
            <a:r>
              <a:rPr kumimoji="0" lang="ru-RU" sz="2800" b="1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спортом.</a:t>
            </a:r>
            <a:endParaRPr kumimoji="0" lang="ru-RU" sz="2800" b="1" i="0" u="none" strike="noStrike" kern="1200" cap="none" spc="0" normalizeH="0" baseline="0" noProof="0" dirty="0">
              <a:ln w="3175" cmpd="sng"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2" descr="http://www.tenis10.ro/public-section/resources/ro/imagess/concept_turnee_im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5796136" cy="3547004"/>
          </a:xfrm>
          <a:prstGeom prst="rect">
            <a:avLst/>
          </a:prstGeom>
          <a:noFill/>
        </p:spPr>
      </p:pic>
      <p:pic>
        <p:nvPicPr>
          <p:cNvPr id="19460" name="Picture 4" descr="http://www.freewebsite-service.com/images/uploaded/blogsize/4c8bb48a0a0f51109201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76672"/>
            <a:ext cx="3837806" cy="3837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6" name="Picture 6" descr="http://madou4.edumsko.ru/images/users-files/madou4/post-182234-1282941809_thum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04664"/>
            <a:ext cx="4191000" cy="4191001"/>
          </a:xfrm>
          <a:prstGeom prst="rect">
            <a:avLst/>
          </a:prstGeom>
          <a:noFill/>
        </p:spPr>
      </p:pic>
      <p:sp>
        <p:nvSpPr>
          <p:cNvPr id="7" name="Заголовок 3"/>
          <p:cNvSpPr txBox="1">
            <a:spLocks/>
          </p:cNvSpPr>
          <p:nvPr/>
        </p:nvSpPr>
        <p:spPr bwMode="auto">
          <a:xfrm>
            <a:off x="4932040" y="4725144"/>
            <a:ext cx="3168163" cy="73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457200" eaLnBrk="1" hangingPunct="1"/>
            <a:r>
              <a:rPr lang="ru-RU" sz="2800" b="1" noProof="0" dirty="0" smtClean="0">
                <a:ln w="3175" cmpd="sng">
                  <a:noFill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r>
              <a:rPr kumimoji="0" lang="ru-RU" sz="28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Драться</a:t>
            </a:r>
            <a:r>
              <a:rPr kumimoji="0" lang="ru-RU" sz="2800" b="1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ru-RU" sz="2800" b="1" i="0" u="none" strike="noStrike" kern="1200" cap="none" spc="0" normalizeH="0" baseline="0" noProof="0" dirty="0">
              <a:ln w="3175" cmpd="sng"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 bwMode="auto">
          <a:xfrm>
            <a:off x="1043608" y="1340768"/>
            <a:ext cx="3168163" cy="73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noProof="0" dirty="0" smtClean="0">
                <a:ln w="3175" cmpd="sng">
                  <a:noFill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kumimoji="0" lang="ru-RU" sz="28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Делать</a:t>
            </a:r>
            <a:r>
              <a:rPr kumimoji="0" lang="ru-RU" sz="2800" b="1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зарядку.</a:t>
            </a:r>
            <a:endParaRPr kumimoji="0" lang="ru-RU" sz="2800" b="1" i="0" u="none" strike="noStrike" kern="1200" cap="none" spc="0" normalizeH="0" baseline="0" noProof="0" dirty="0">
              <a:ln w="3175" cmpd="sng"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482" name="Picture 2" descr="http://www.lausd.k12.ca.us/Palms_EL/palms%20images/people/carl_white_washing_johnny_h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321496"/>
            <a:ext cx="4536504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5220072" y="4509120"/>
            <a:ext cx="3168163" cy="73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eaLnBrk="1" hangingPunct="1"/>
            <a:r>
              <a:rPr lang="ru-RU" sz="2800" b="1" dirty="0" smtClean="0">
                <a:ln w="3175" cmpd="sng">
                  <a:noFill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6</a:t>
            </a:r>
            <a:r>
              <a:rPr kumimoji="0" lang="ru-RU" sz="28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Алкоголь.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 bwMode="auto">
          <a:xfrm>
            <a:off x="827584" y="1484784"/>
            <a:ext cx="3168163" cy="73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457200" eaLnBrk="1" hangingPunct="1"/>
            <a:r>
              <a:rPr lang="ru-RU" sz="2800" b="1" dirty="0" smtClean="0">
                <a:ln w="3175" cmpd="sng">
                  <a:noFill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r>
              <a:rPr kumimoji="0" lang="ru-RU" sz="28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Соблюдать режим дня</a:t>
            </a:r>
            <a:r>
              <a:rPr kumimoji="0" lang="ru-RU" sz="2800" b="1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ru-RU" sz="2800" b="1" i="0" u="none" strike="noStrike" kern="1200" cap="none" spc="0" normalizeH="0" baseline="0" noProof="0" dirty="0">
              <a:ln w="3175" cmpd="sng"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412" name="Picture 4" descr="http://kisschool16.ucoz.ru/lager/2012/post-55286-1274133353_thum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548680"/>
            <a:ext cx="3190478" cy="3585891"/>
          </a:xfrm>
          <a:prstGeom prst="rect">
            <a:avLst/>
          </a:prstGeom>
          <a:noFill/>
        </p:spPr>
      </p:pic>
      <p:pic>
        <p:nvPicPr>
          <p:cNvPr id="17414" name="Picture 6" descr="http://s011.radikal.ru/i315/1501/8c/9907f91f705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924944"/>
            <a:ext cx="4896544" cy="3381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827584" y="5301208"/>
            <a:ext cx="3816424" cy="73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457200"/>
            <a:r>
              <a:rPr lang="ru-RU" sz="2800" b="1" noProof="0" dirty="0" smtClean="0">
                <a:ln w="3175" cmpd="sng">
                  <a:noFill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8</a:t>
            </a:r>
            <a:r>
              <a:rPr kumimoji="0" lang="ru-RU" sz="28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Есть много овощей и фруктов</a:t>
            </a:r>
            <a:r>
              <a:rPr kumimoji="0" lang="ru-RU" sz="2800" b="1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ru-RU" sz="2800" b="1" i="0" u="none" strike="noStrike" kern="1200" cap="none" spc="0" normalizeH="0" baseline="0" noProof="0" dirty="0">
              <a:ln w="3175" cmpd="sng"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 bwMode="auto">
          <a:xfrm>
            <a:off x="5292080" y="1124745"/>
            <a:ext cx="331217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ru-RU" sz="2800" b="1" noProof="0" dirty="0" smtClean="0">
                <a:ln w="3175" cmpd="sng">
                  <a:noFill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7</a:t>
            </a:r>
            <a:r>
              <a:rPr kumimoji="0" lang="ru-RU" sz="28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Ковыряние в носу</a:t>
            </a:r>
            <a:r>
              <a:rPr kumimoji="0" lang="ru-RU" sz="2800" b="1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ru-RU" sz="2800" b="1" i="0" u="none" strike="noStrike" kern="1200" cap="none" spc="0" normalizeH="0" baseline="0" noProof="0" dirty="0">
              <a:ln w="3175" cmpd="sng"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386" name="Picture 2" descr="http://careerjunk.edublogs.org/files/2014/03/pick-nose-13fh0s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76672"/>
            <a:ext cx="2536339" cy="4896544"/>
          </a:xfrm>
          <a:prstGeom prst="rect">
            <a:avLst/>
          </a:prstGeom>
          <a:noFill/>
        </p:spPr>
      </p:pic>
      <p:pic>
        <p:nvPicPr>
          <p:cNvPr id="16388" name="Picture 4" descr="http://klass.org.ru/images/klipart/poldni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7" y="2883460"/>
            <a:ext cx="4788024" cy="3212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4932040" y="4725144"/>
            <a:ext cx="3816424" cy="73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ru-RU" sz="2800" b="1" noProof="0" dirty="0" smtClean="0">
                <a:ln w="3175" cmpd="sng">
                  <a:noFill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10</a:t>
            </a:r>
            <a:r>
              <a:rPr kumimoji="0" lang="ru-RU" sz="28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Поздно смотреть телевизор.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 bwMode="auto">
          <a:xfrm>
            <a:off x="755576" y="1268760"/>
            <a:ext cx="3168163" cy="73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457200"/>
            <a:r>
              <a:rPr lang="ru-RU" sz="2800" b="1" noProof="0" dirty="0" smtClean="0">
                <a:ln w="3175" cmpd="sng">
                  <a:noFill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9</a:t>
            </a:r>
            <a:r>
              <a:rPr kumimoji="0" lang="ru-RU" sz="28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Гулять на свежем воздухе</a:t>
            </a:r>
            <a:r>
              <a:rPr kumimoji="0" lang="ru-RU" sz="2800" b="1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ru-RU" sz="2800" b="1" i="0" u="none" strike="noStrike" kern="1200" cap="none" spc="0" normalizeH="0" baseline="0" noProof="0" dirty="0">
              <a:ln w="3175" cmpd="sng"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5362" name="Picture 2" descr="http://www.annieshomepage.com/ccwin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76672"/>
            <a:ext cx="5171926" cy="3271133"/>
          </a:xfrm>
          <a:prstGeom prst="rect">
            <a:avLst/>
          </a:prstGeom>
          <a:noFill/>
        </p:spPr>
      </p:pic>
      <p:pic>
        <p:nvPicPr>
          <p:cNvPr id="15364" name="Picture 4" descr="http://animashki.kak2z.org/pic/20/kukli-42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36912"/>
            <a:ext cx="3960440" cy="3846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628800"/>
            <a:ext cx="7488832" cy="213168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Отгадай, какие привычки полезные, а какие вредные.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6552728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effectLst/>
                <a:latin typeface="Century" pitchFamily="18" charset="0"/>
                <a:ea typeface="Batang" pitchFamily="18" charset="-127"/>
              </a:rPr>
              <a:t>Чисто с мылом я умоюсь, </a:t>
            </a:r>
            <a:br>
              <a:rPr lang="ru-RU" dirty="0" smtClean="0">
                <a:solidFill>
                  <a:srgbClr val="002060"/>
                </a:solidFill>
                <a:effectLst/>
                <a:latin typeface="Century" pitchFamily="18" charset="0"/>
                <a:ea typeface="Batang" pitchFamily="18" charset="-127"/>
              </a:rPr>
            </a:br>
            <a:r>
              <a:rPr lang="ru-RU" dirty="0" smtClean="0">
                <a:solidFill>
                  <a:srgbClr val="002060"/>
                </a:solidFill>
                <a:effectLst/>
                <a:latin typeface="Century" pitchFamily="18" charset="0"/>
                <a:ea typeface="Batang" pitchFamily="18" charset="-127"/>
              </a:rPr>
              <a:t>У меня опрятный вид.</a:t>
            </a:r>
            <a:endParaRPr lang="ru-RU" dirty="0">
              <a:solidFill>
                <a:srgbClr val="002060"/>
              </a:solidFill>
              <a:effectLst/>
              <a:latin typeface="Century" pitchFamily="18" charset="0"/>
              <a:ea typeface="Batang" pitchFamily="18" charset="-127"/>
            </a:endParaRPr>
          </a:p>
        </p:txBody>
      </p:sp>
      <p:pic>
        <p:nvPicPr>
          <p:cNvPr id="15362" name="Picture 2" descr="http://img0.liveinternet.ru/images/attach/c/0/44/27/44027825_1242770647_52475207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2830" y="1124744"/>
            <a:ext cx="5849450" cy="5527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624736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effectLst/>
                <a:latin typeface="Century" pitchFamily="18" charset="0"/>
                <a:ea typeface="Batang" pitchFamily="18" charset="-127"/>
              </a:rPr>
              <a:t>Разбросал я книги, вещи</a:t>
            </a:r>
            <a:br>
              <a:rPr lang="ru-RU" dirty="0" smtClean="0">
                <a:solidFill>
                  <a:srgbClr val="002060"/>
                </a:solidFill>
                <a:effectLst/>
                <a:latin typeface="Century" pitchFamily="18" charset="0"/>
                <a:ea typeface="Batang" pitchFamily="18" charset="-127"/>
              </a:rPr>
            </a:br>
            <a:r>
              <a:rPr lang="ru-RU" dirty="0" smtClean="0">
                <a:solidFill>
                  <a:srgbClr val="002060"/>
                </a:solidFill>
                <a:effectLst/>
                <a:latin typeface="Century" pitchFamily="18" charset="0"/>
                <a:ea typeface="Batang" pitchFamily="18" charset="-127"/>
              </a:rPr>
              <a:t>И искал их целый вечер.</a:t>
            </a:r>
            <a:endParaRPr lang="ru-RU" dirty="0">
              <a:solidFill>
                <a:srgbClr val="002060"/>
              </a:solidFill>
              <a:effectLst/>
              <a:latin typeface="Century" pitchFamily="18" charset="0"/>
              <a:ea typeface="Batang" pitchFamily="18" charset="-127"/>
            </a:endParaRPr>
          </a:p>
        </p:txBody>
      </p:sp>
      <p:pic>
        <p:nvPicPr>
          <p:cNvPr id="37890" name="Picture 2" descr="http://bnatal3ab.com/cdn/12/17/game-cleaning-my-room-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88840"/>
            <a:ext cx="6041310" cy="4060702"/>
          </a:xfrm>
          <a:prstGeom prst="round2Diag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6408712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effectLst/>
                <a:latin typeface="Century" pitchFamily="18" charset="0"/>
                <a:ea typeface="Batang" pitchFamily="18" charset="-127"/>
              </a:rPr>
              <a:t>Мою грязную посуду, </a:t>
            </a:r>
            <a:br>
              <a:rPr lang="ru-RU" dirty="0" smtClean="0">
                <a:solidFill>
                  <a:srgbClr val="002060"/>
                </a:solidFill>
                <a:effectLst/>
                <a:latin typeface="Century" pitchFamily="18" charset="0"/>
                <a:ea typeface="Batang" pitchFamily="18" charset="-127"/>
              </a:rPr>
            </a:br>
            <a:r>
              <a:rPr lang="ru-RU" dirty="0" smtClean="0">
                <a:solidFill>
                  <a:srgbClr val="002060"/>
                </a:solidFill>
                <a:effectLst/>
                <a:latin typeface="Century" pitchFamily="18" charset="0"/>
                <a:ea typeface="Batang" pitchFamily="18" charset="-127"/>
              </a:rPr>
              <a:t>Пол помыть я не забуду.</a:t>
            </a:r>
            <a:endParaRPr lang="ru-RU" dirty="0">
              <a:solidFill>
                <a:srgbClr val="002060"/>
              </a:solidFill>
              <a:effectLst/>
              <a:latin typeface="Century" pitchFamily="18" charset="0"/>
              <a:ea typeface="Batang" pitchFamily="18" charset="-127"/>
            </a:endParaRPr>
          </a:p>
        </p:txBody>
      </p:sp>
      <p:pic>
        <p:nvPicPr>
          <p:cNvPr id="38914" name="Picture 2" descr="http://dzerjinsk.ru/sites/default/files/imagecache/200/poster/2014/08/posudomoyshchic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4104456" cy="4104456"/>
          </a:xfrm>
          <a:prstGeom prst="rect">
            <a:avLst/>
          </a:prstGeom>
          <a:noFill/>
        </p:spPr>
      </p:pic>
      <p:pic>
        <p:nvPicPr>
          <p:cNvPr id="40964" name="Picture 4" descr="http://rs273.pbsrc.com/albums/jj216/wbodijn/assepoester102.gif%7Ec20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780928"/>
            <a:ext cx="3561184" cy="3561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http://i99.beon.ru/24.media.tumblr.com/tumblr_lg8merZKBJ1qfsn5ro1_40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/>
          </a:prstGeom>
          <a:noFill/>
          <a:ln w="38100">
            <a:solidFill>
              <a:srgbClr val="FF33CC"/>
            </a:solidFill>
          </a:ln>
        </p:spPr>
      </p:pic>
      <p:pic>
        <p:nvPicPr>
          <p:cNvPr id="50180" name="Picture 4" descr="http://funforkids.ru/pictures/neznaika/neznaika0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970514"/>
            <a:ext cx="2216961" cy="4574984"/>
          </a:xfrm>
          <a:prstGeom prst="rect">
            <a:avLst/>
          </a:prstGeom>
          <a:noFill/>
        </p:spPr>
      </p:pic>
      <p:pic>
        <p:nvPicPr>
          <p:cNvPr id="50184" name="Picture 8" descr="http://www.ripleygenealogy.com/Page_1/IMAG00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2636912"/>
            <a:ext cx="2821657" cy="3334689"/>
          </a:xfrm>
          <a:prstGeom prst="rect">
            <a:avLst/>
          </a:prstGeom>
          <a:noFill/>
        </p:spPr>
      </p:pic>
      <p:pic>
        <p:nvPicPr>
          <p:cNvPr id="8" name="Picture 21" descr="http://goolnaramalik.narod.ru/olderfiles/1/6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2867252"/>
            <a:ext cx="3816424" cy="2925090"/>
          </a:xfrm>
          <a:prstGeom prst="rect">
            <a:avLst/>
          </a:prstGeom>
          <a:noFill/>
        </p:spPr>
      </p:pic>
      <p:pic>
        <p:nvPicPr>
          <p:cNvPr id="9" name="Picture 19" descr="http://maksimova1968.ucoz.ru/_nw/2/1536915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1844824"/>
            <a:ext cx="3390257" cy="4248472"/>
          </a:xfrm>
          <a:prstGeom prst="rect">
            <a:avLst/>
          </a:prstGeom>
          <a:noFill/>
        </p:spPr>
      </p:pic>
      <p:pic>
        <p:nvPicPr>
          <p:cNvPr id="10" name="Picture 23" descr="http://pokerog.com/files/computerki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688" y="2060848"/>
            <a:ext cx="3888432" cy="3876767"/>
          </a:xfrm>
          <a:prstGeom prst="rect">
            <a:avLst/>
          </a:prstGeom>
          <a:noFill/>
        </p:spPr>
      </p:pic>
      <p:pic>
        <p:nvPicPr>
          <p:cNvPr id="11" name="Picture 11" descr="C:\Users\Admin 1\Desktop\067337bc2e6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75656" y="1844824"/>
            <a:ext cx="5231069" cy="3960167"/>
          </a:xfrm>
          <a:prstGeom prst="rect">
            <a:avLst/>
          </a:prstGeom>
          <a:noFill/>
        </p:spPr>
      </p:pic>
      <p:pic>
        <p:nvPicPr>
          <p:cNvPr id="12" name="Picture 25" descr="http://www.hello-world.com/images/vocabulary/V11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19672" y="1772816"/>
            <a:ext cx="4791744" cy="4791744"/>
          </a:xfrm>
          <a:prstGeom prst="rect">
            <a:avLst/>
          </a:prstGeom>
          <a:noFill/>
        </p:spPr>
      </p:pic>
      <p:sp>
        <p:nvSpPr>
          <p:cNvPr id="13" name="WordArt 1"/>
          <p:cNvSpPr>
            <a:spLocks noChangeArrowheads="1" noChangeShapeType="1" noTextEdit="1"/>
          </p:cNvSpPr>
          <p:nvPr/>
        </p:nvSpPr>
        <p:spPr bwMode="auto">
          <a:xfrm>
            <a:off x="1619672" y="260648"/>
            <a:ext cx="7344816" cy="1152128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3600" b="1" kern="10" spc="0" dirty="0" smtClean="0">
                <a:ln w="9525">
                  <a:round/>
                  <a:headEnd/>
                  <a:tailEnd/>
                </a:ln>
                <a:solidFill>
                  <a:schemeClr val="accent1"/>
                </a:solidFill>
                <a:effectLst/>
                <a:latin typeface="Times New Roman"/>
                <a:cs typeface="Times New Roman"/>
              </a:rPr>
              <a:t>Страна </a:t>
            </a:r>
            <a:r>
              <a:rPr lang="ru-RU" sz="3600" b="1" kern="10" spc="0" dirty="0" err="1" smtClean="0">
                <a:ln w="9525">
                  <a:round/>
                  <a:headEnd/>
                  <a:tailEnd/>
                </a:ln>
                <a:solidFill>
                  <a:schemeClr val="accent1"/>
                </a:solidFill>
                <a:effectLst/>
                <a:latin typeface="Times New Roman"/>
                <a:cs typeface="Times New Roman"/>
              </a:rPr>
              <a:t>Здоровячков</a:t>
            </a:r>
            <a:endParaRPr lang="ru-RU" sz="3600" b="1" kern="10" spc="0" dirty="0">
              <a:ln w="9525">
                <a:round/>
                <a:headEnd/>
                <a:tailEnd/>
              </a:ln>
              <a:solidFill>
                <a:schemeClr val="accent1"/>
              </a:soli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20688"/>
            <a:ext cx="5832648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effectLst/>
                <a:latin typeface="Century" pitchFamily="18" charset="0"/>
                <a:ea typeface="Batang" pitchFamily="18" charset="-127"/>
              </a:rPr>
              <a:t>Пылесосом убираю, </a:t>
            </a:r>
            <a:br>
              <a:rPr lang="ru-RU" dirty="0" smtClean="0">
                <a:solidFill>
                  <a:srgbClr val="002060"/>
                </a:solidFill>
                <a:effectLst/>
                <a:latin typeface="Century" pitchFamily="18" charset="0"/>
                <a:ea typeface="Batang" pitchFamily="18" charset="-127"/>
              </a:rPr>
            </a:br>
            <a:r>
              <a:rPr lang="ru-RU" dirty="0" smtClean="0">
                <a:solidFill>
                  <a:srgbClr val="002060"/>
                </a:solidFill>
                <a:effectLst/>
                <a:latin typeface="Century" pitchFamily="18" charset="0"/>
                <a:ea typeface="Batang" pitchFamily="18" charset="-127"/>
              </a:rPr>
              <a:t>Пыли я не оставляю.</a:t>
            </a:r>
            <a:endParaRPr lang="ru-RU" dirty="0">
              <a:solidFill>
                <a:srgbClr val="002060"/>
              </a:solidFill>
              <a:effectLst/>
              <a:latin typeface="Century" pitchFamily="18" charset="0"/>
              <a:ea typeface="Batang" pitchFamily="18" charset="-127"/>
            </a:endParaRPr>
          </a:p>
        </p:txBody>
      </p:sp>
      <p:pic>
        <p:nvPicPr>
          <p:cNvPr id="39938" name="Picture 2" descr="http://wallpaperscraft.ru/image/devochka_rebenok_pylesos_uborka_komnata_sobaka_mebel_risunok_54698_3840x2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60848"/>
            <a:ext cx="6624736" cy="4140460"/>
          </a:xfrm>
          <a:prstGeom prst="round2Diag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056784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effectLst/>
                <a:latin typeface="Century" pitchFamily="18" charset="0"/>
                <a:ea typeface="Batang" pitchFamily="18" charset="-127"/>
                <a:cs typeface="Times New Roman" pitchFamily="18" charset="0"/>
              </a:rPr>
              <a:t>Ногти очень грызть люблю, </a:t>
            </a:r>
            <a:br>
              <a:rPr lang="ru-RU" dirty="0" smtClean="0">
                <a:solidFill>
                  <a:srgbClr val="002060"/>
                </a:solidFill>
                <a:effectLst/>
                <a:latin typeface="Century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effectLst/>
                <a:latin typeface="Century" pitchFamily="18" charset="0"/>
                <a:ea typeface="Batang" pitchFamily="18" charset="-127"/>
                <a:cs typeface="Times New Roman" pitchFamily="18" charset="0"/>
              </a:rPr>
              <a:t>Всех микробов я ловлю.</a:t>
            </a:r>
            <a:endParaRPr lang="ru-RU" dirty="0">
              <a:solidFill>
                <a:srgbClr val="002060"/>
              </a:solidFill>
              <a:effectLst/>
              <a:latin typeface="Century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41986" name="Picture 2" descr="http://previews.123rf.com/images/scorpionka/scorpionka1005/scorpionka100500033/7003820-Portrait-of-happy-funny-litle-girl-with-ponytails-Stock-Photo-kid-girl-chi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16832"/>
            <a:ext cx="5112568" cy="4211970"/>
          </a:xfrm>
          <a:prstGeom prst="round2Diag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385506">
            <a:off x="1229152" y="1835852"/>
            <a:ext cx="6593533" cy="224952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 pitchFamily="18" charset="0"/>
              </a:rPr>
              <a:t>- Отгадайте загадки.</a:t>
            </a:r>
            <a:endParaRPr lang="ru-RU" sz="8800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  <a:latin typeface="Century" pitchFamily="18" charset="0"/>
              </a:rPr>
              <a:t>- Содержит никотин растение, здоровью не найти спасения.</a:t>
            </a:r>
            <a:endParaRPr lang="ru-RU" dirty="0">
              <a:solidFill>
                <a:schemeClr val="accent2">
                  <a:lumMod val="50000"/>
                </a:schemeClr>
              </a:solidFill>
              <a:effectLst/>
              <a:latin typeface="Century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1052736"/>
            <a:ext cx="18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(Табак.)</a:t>
            </a:r>
          </a:p>
        </p:txBody>
      </p:sp>
      <p:pic>
        <p:nvPicPr>
          <p:cNvPr id="46082" name="Picture 2" descr="http://media-polesye.by/files/files/import/information_items_68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785021"/>
            <a:ext cx="4464496" cy="4842844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61206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  <a:latin typeface="Century" pitchFamily="18" charset="0"/>
              </a:rPr>
              <a:t> Продукт вкусный, сладкий. эффективен как лекарство.</a:t>
            </a:r>
            <a:endParaRPr lang="ru-RU" dirty="0">
              <a:solidFill>
                <a:schemeClr val="accent2">
                  <a:lumMod val="50000"/>
                </a:schemeClr>
              </a:solidFill>
              <a:effectLst/>
              <a:latin typeface="Century" pitchFamily="18" charset="0"/>
            </a:endParaRPr>
          </a:p>
        </p:txBody>
      </p:sp>
      <p:pic>
        <p:nvPicPr>
          <p:cNvPr id="43016" name="Picture 8" descr="http://img-fotki.yandex.ru/get/9299/16969765.1bd/0_880f6_bbf46d81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556792"/>
            <a:ext cx="4671565" cy="4976431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444208" y="836712"/>
            <a:ext cx="1944216" cy="72008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(Мёд.)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344816" cy="13681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  <a:latin typeface="Century" pitchFamily="18" charset="0"/>
              </a:rPr>
              <a:t>-  Но не выпущу его я. Белой пеной пенится, руки мыть не ленится.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accent2">
                  <a:lumMod val="50000"/>
                </a:schemeClr>
              </a:solidFill>
              <a:effectLst/>
              <a:latin typeface="Century" pitchFamily="18" charset="0"/>
            </a:endParaRPr>
          </a:p>
        </p:txBody>
      </p:sp>
      <p:pic>
        <p:nvPicPr>
          <p:cNvPr id="45060" name="Picture 4" descr="http://blog.boundarybathrooms.co.uk/wp-content/uploads/2013/06/white-bath-tow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00808"/>
            <a:ext cx="3384376" cy="47229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876256" y="692696"/>
            <a:ext cx="1872208" cy="129614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(Мыло.)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entury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201622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  <a:latin typeface="Century" pitchFamily="18" charset="0"/>
              </a:rPr>
              <a:t>- Знают взрослые и дети, не все полезно пить на свете. В жизни плохое играет вредную роль. Здоровью недруг - ...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56176" y="1916832"/>
            <a:ext cx="2592288" cy="864096"/>
          </a:xfrm>
          <a:prstGeom prst="rect">
            <a:avLst/>
          </a:prstGeom>
        </p:spPr>
        <p:txBody>
          <a:bodyPr vert="horz" anchor="b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(Алкоголь)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http://zavertjaev.ucoz.ru/_si/0/74189159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76872"/>
            <a:ext cx="532859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83880" cy="13258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  <a:latin typeface="Century" pitchFamily="18" charset="0"/>
              </a:rPr>
              <a:t>- Умный  мальчик не пойдет играть зимой на скользкий и опасный ...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>
              <a:effectLst/>
            </a:endParaRPr>
          </a:p>
        </p:txBody>
      </p:sp>
      <p:pic>
        <p:nvPicPr>
          <p:cNvPr id="47106" name="Picture 2" descr="http://st.depositphotos.com/1831023/1571/v/950/depositphotos_15714051-Ice-skating-boy.-Winter-on-frozen-ice-l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556792"/>
            <a:ext cx="4822373" cy="474695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236296" y="836712"/>
            <a:ext cx="1368152" cy="1152128"/>
          </a:xfrm>
          <a:prstGeom prst="rect">
            <a:avLst/>
          </a:prstGeom>
        </p:spPr>
        <p:txBody>
          <a:bodyPr vert="horz" anchor="b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entury" pitchFamily="18" charset="0"/>
                <a:ea typeface="+mj-ea"/>
                <a:cs typeface="+mj-cs"/>
              </a:rPr>
              <a:t>(Лёд.)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183880" cy="151216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- Чистый,  с запахом цветов, без него дышать нельзя.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8132" name="Picture 4" descr="http://3bklass.ucoz.ru/zvet_5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27962"/>
            <a:ext cx="6840760" cy="5358286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995936" y="1052736"/>
            <a:ext cx="1872208" cy="792088"/>
          </a:xfrm>
          <a:prstGeom prst="rect">
            <a:avLst/>
          </a:prstGeom>
        </p:spPr>
        <p:txBody>
          <a:bodyPr vert="horz" lIns="91440" bIns="0" anchor="b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(Воздух.)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908720"/>
            <a:ext cx="3167552" cy="676656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Рефлексия.</a:t>
            </a:r>
            <a:endParaRPr lang="ru-RU" sz="44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3010" name="Picture 2" descr="http://img-fotki.yandex.ru/get/9112/20573769.5f/0_953d4_98221996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4248378" cy="6076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4464496" cy="172819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Он, конечно, самый главный 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Озорник-шалун забавный. 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Он в огромной синей шляпе 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Неумеха и растяпа.</a:t>
            </a:r>
            <a:endParaRPr lang="ru-RU" sz="2400" dirty="0"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funforkids.ru/pictures/neznaika/neznaika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60648"/>
            <a:ext cx="3421118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691680" y="908720"/>
            <a:ext cx="5616624" cy="574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 здоровье было в порядке,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забывайте вы о …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детства людям всем твердят: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Никотин - смертельный… 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Объявили бой бациллам: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Моем руки чисто с … 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страшна зубам щекотка,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 нужна пожёстче - … 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Ей спины моей не жалко -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мылом трёт её… 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 вылечить парнишку,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Ставьте градусник…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7172672" y="1925216"/>
            <a:ext cx="1656184" cy="420624"/>
          </a:xfrm>
          <a:prstGeom prst="rect">
            <a:avLst/>
          </a:prstGeom>
        </p:spPr>
        <p:txBody>
          <a:bodyPr vert="horz" lIns="118872" tIns="0" anchor="t">
            <a:noAutofit/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Текст 2"/>
          <p:cNvSpPr txBox="1">
            <a:spLocks/>
          </p:cNvSpPr>
          <p:nvPr/>
        </p:nvSpPr>
        <p:spPr>
          <a:xfrm>
            <a:off x="5292080" y="1412776"/>
            <a:ext cx="1656184" cy="420624"/>
          </a:xfrm>
          <a:prstGeom prst="rect">
            <a:avLst/>
          </a:prstGeom>
        </p:spPr>
        <p:txBody>
          <a:bodyPr vert="horz" lIns="118872" tIns="0" anchor="t">
            <a:noAutofit/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зарядке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Текст 2"/>
          <p:cNvSpPr txBox="1">
            <a:spLocks/>
          </p:cNvSpPr>
          <p:nvPr/>
        </p:nvSpPr>
        <p:spPr>
          <a:xfrm>
            <a:off x="6012160" y="2276872"/>
            <a:ext cx="1656184" cy="420624"/>
          </a:xfrm>
          <a:prstGeom prst="rect">
            <a:avLst/>
          </a:prstGeom>
        </p:spPr>
        <p:txBody>
          <a:bodyPr vert="horz" lIns="118872" tIns="0" anchor="t">
            <a:noAutofit/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яд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Текст 2"/>
          <p:cNvSpPr txBox="1">
            <a:spLocks/>
          </p:cNvSpPr>
          <p:nvPr/>
        </p:nvSpPr>
        <p:spPr>
          <a:xfrm>
            <a:off x="5220072" y="3140968"/>
            <a:ext cx="1656184" cy="420624"/>
          </a:xfrm>
          <a:prstGeom prst="rect">
            <a:avLst/>
          </a:prstGeom>
        </p:spPr>
        <p:txBody>
          <a:bodyPr vert="horz" lIns="118872" tIns="0" anchor="t">
            <a:noAutofit/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мылом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Текст 2"/>
          <p:cNvSpPr txBox="1">
            <a:spLocks/>
          </p:cNvSpPr>
          <p:nvPr/>
        </p:nvSpPr>
        <p:spPr>
          <a:xfrm>
            <a:off x="5580112" y="4005064"/>
            <a:ext cx="1656184" cy="420624"/>
          </a:xfrm>
          <a:prstGeom prst="rect">
            <a:avLst/>
          </a:prstGeom>
        </p:spPr>
        <p:txBody>
          <a:bodyPr vert="horz" lIns="118872" tIns="0" anchor="t">
            <a:noAutofit/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щётка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Текст 2"/>
          <p:cNvSpPr txBox="1">
            <a:spLocks/>
          </p:cNvSpPr>
          <p:nvPr/>
        </p:nvSpPr>
        <p:spPr>
          <a:xfrm>
            <a:off x="4860032" y="4869160"/>
            <a:ext cx="1656184" cy="420624"/>
          </a:xfrm>
          <a:prstGeom prst="rect">
            <a:avLst/>
          </a:prstGeom>
        </p:spPr>
        <p:txBody>
          <a:bodyPr vert="horz" lIns="118872" tIns="0" anchor="t">
            <a:noAutofit/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мочалка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Текст 2"/>
          <p:cNvSpPr txBox="1">
            <a:spLocks/>
          </p:cNvSpPr>
          <p:nvPr/>
        </p:nvSpPr>
        <p:spPr>
          <a:xfrm>
            <a:off x="5292080" y="5661248"/>
            <a:ext cx="2448272" cy="420624"/>
          </a:xfrm>
          <a:prstGeom prst="rect">
            <a:avLst/>
          </a:prstGeom>
        </p:spPr>
        <p:txBody>
          <a:bodyPr vert="horz" lIns="118872" tIns="0" anchor="t">
            <a:noAutofit/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 мышку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643178"/>
            <a:ext cx="61566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Подружилась с физкультурой -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горжусь сейчас… 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 диеты ваши бросьте -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Вон торчат уж всюду… 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беру гантели смело -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Тренирую мышцы… 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Стать сильнее захотели?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Поднимайте все… 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Любят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труд, не терпят скуки,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Всё умеют наши…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руки.</a:t>
            </a:r>
          </a:p>
          <a:p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4932040" y="2060848"/>
            <a:ext cx="1656184" cy="420624"/>
          </a:xfrm>
          <a:prstGeom prst="rect">
            <a:avLst/>
          </a:prstGeom>
        </p:spPr>
        <p:txBody>
          <a:bodyPr vert="horz" lIns="118872" tIns="0" anchor="t">
            <a:noAutofit/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кости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4499992" y="1196752"/>
            <a:ext cx="1656184" cy="420624"/>
          </a:xfrm>
          <a:prstGeom prst="rect">
            <a:avLst/>
          </a:prstGeom>
        </p:spPr>
        <p:txBody>
          <a:bodyPr vert="horz" lIns="118872" tIns="0" anchor="t">
            <a:noAutofit/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фигурой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4283968" y="3717032"/>
            <a:ext cx="1888976" cy="420624"/>
          </a:xfrm>
          <a:prstGeom prst="rect">
            <a:avLst/>
          </a:prstGeom>
        </p:spPr>
        <p:txBody>
          <a:bodyPr vert="horz" lIns="118872" tIns="0" anchor="t">
            <a:noAutofit/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гантели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4008" y="2852936"/>
            <a:ext cx="1656184" cy="420624"/>
          </a:xfrm>
          <a:prstGeom prst="rect">
            <a:avLst/>
          </a:prstGeom>
        </p:spPr>
        <p:txBody>
          <a:bodyPr vert="horz" lIns="118872" tIns="0" anchor="t">
            <a:noAutofit/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тела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4211960" y="5445224"/>
            <a:ext cx="1656184" cy="420624"/>
          </a:xfrm>
          <a:prstGeom prst="rect">
            <a:avLst/>
          </a:prstGeom>
        </p:spPr>
        <p:txBody>
          <a:bodyPr vert="horz" lIns="118872" tIns="0" anchor="t">
            <a:noAutofit/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4089630" y="4450944"/>
            <a:ext cx="1656184" cy="420624"/>
          </a:xfrm>
          <a:prstGeom prst="rect">
            <a:avLst/>
          </a:prstGeom>
        </p:spPr>
        <p:txBody>
          <a:bodyPr vert="horz" lIns="118872" tIns="0" anchor="t">
            <a:noAutofit/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4464496" cy="172819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люблю покушать сытно,</a:t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Много, вкусно, аппетитно,</a:t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Ем я всё и без разбора,</a:t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Потому что я …</a:t>
            </a:r>
            <a:endParaRPr lang="ru-RU" sz="2400" dirty="0"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70" name="AutoShape 6" descr="http://%D0%B1%D1%80%D0%B5%D0%B4%D0%BE%D0%BD%D0%BE%D1%81%D0%B5%D1%86.%D1%80%D1%84/wp-content/uploads/2015/06/067337bc2e6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2" name="AutoShape 8" descr="http://%D0%B1%D1%80%D0%B5%D0%B4%D0%BE%D0%BD%D0%BE%D1%81%D0%B5%D1%86.%D1%80%D1%84/wp-content/uploads/2015/06/067337bc2e6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4" name="AutoShape 10" descr="http://%D0%B1%D1%80%D0%B5%D0%B4%D0%BE%D0%BD%D0%BE%D1%81%D0%B5%D1%86.%D1%80%D1%84/wp-content/uploads/2015/06/067337bc2e6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7" name="Picture 3" descr="http://ne-kurim.ru/forum/attachments/33-gif.101866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764704"/>
            <a:ext cx="7058529" cy="577587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771800" y="1700808"/>
            <a:ext cx="158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обжора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404664"/>
            <a:ext cx="4536504" cy="280831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Не люблю я, братцы, мыться,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 мылом, щёткой не дружу.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Вот поэтому, ребята,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Вечно грязный я хожу.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 сейчас не потому ли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Назовут меня…     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44208" y="2276872"/>
            <a:ext cx="1944216" cy="864096"/>
          </a:xfrm>
          <a:prstGeom prst="rect">
            <a:avLst/>
          </a:prstGeom>
        </p:spPr>
        <p:txBody>
          <a:bodyPr vert="horz" anchor="b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kumimoji="0" lang="ru-RU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грязнуля</a:t>
            </a: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7894" name="Picture 6" descr="http://4.bp.blogspot.com/-NJyDdYSnTTE/UrWgC-MkQSI/AAAAAAAAAtg/8fJKAePJz3A/s1600/83558906_69490733_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0648"/>
            <a:ext cx="4293493" cy="6239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4429120" cy="432048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Честно я скажу ребятам: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Быть опрятным, аккуратным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Очень трудно самому.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Сам не знаю почему.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Вещи всюду я бросаю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 найти их не могу,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Что схвачу, в том и бегу.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Где штаны? А где рубаха?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Я не знаю.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Я …            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8914" name="Picture 2" descr="http://fs00.infourok.ru/images/doc/140/162439/hello_html_562c5b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04664"/>
            <a:ext cx="6242199" cy="624219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87624" y="3789040"/>
            <a:ext cx="1872208" cy="792088"/>
          </a:xfrm>
          <a:prstGeom prst="rect">
            <a:avLst/>
          </a:prstGeom>
        </p:spPr>
        <p:txBody>
          <a:bodyPr vert="horz" anchor="b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неряха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068960"/>
            <a:ext cx="4176464" cy="3456384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Спортом я не занимаюсь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Я никак не закаляюсь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Бегать, прыгать нету сил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Свет мне кажется не мил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Я сутулый и хромой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Я для всех уже больной.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Пролежал уж все бока, я…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9940" name="Picture 4" descr="http://raduga.karg.edu54.ru/images/0_8c625_a54dae5d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967251">
            <a:off x="3538613" y="-422523"/>
            <a:ext cx="4773224" cy="734342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139952" y="5589240"/>
            <a:ext cx="1800200" cy="936104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(лежебока)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4464496" cy="532859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Лишь услышу шум и гам,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Я бегу к учителям.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Говорю, что Дима с Петей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Подрались опять в буфете.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Тот контрольную списал,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Тот к уроку опоздал.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Саша взял пенал у Светы,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 уроке ел конфеты,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Не дежурил утром в классе,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Подарил он жвачку Васе.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Вроде я для всех стараюсь,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Но и тут опять беда: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Почему-то называю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Меня ребята …</a:t>
            </a:r>
            <a:endParaRPr lang="ru-RU" dirty="0"/>
          </a:p>
        </p:txBody>
      </p:sp>
      <p:pic>
        <p:nvPicPr>
          <p:cNvPr id="4" name="Picture 4" descr="http://imagizer.imageshack.com/img673/1868/5Up6S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60648"/>
            <a:ext cx="4593648" cy="705507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43808" y="5157192"/>
            <a:ext cx="1728192" cy="81422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ябеда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4645144" cy="482453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Я вчера был на Луне!</a:t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Что, не верите вы мне</a:t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Лунный камень я привёз,</a:t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Доставал рукой до звёзд.</a:t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Погулял я по Луне –</a:t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Видел лунных человечков,</a:t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Перемолвились словечком.</a:t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Три руки у них, три глаза –</a:t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Не видал таких ни разу.</a:t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Погостил у них немножко,</a:t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Как понравилось там мне!</a:t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Все. Вы ему не верьте слишком,</a:t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Потому что он … </a:t>
            </a:r>
            <a:endParaRPr lang="ru-RU" sz="2400" dirty="0"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4869160"/>
            <a:ext cx="2088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(врунишка)</a:t>
            </a:r>
            <a:endParaRPr lang="ru-RU" sz="2400" b="1" dirty="0"/>
          </a:p>
        </p:txBody>
      </p:sp>
      <p:pic>
        <p:nvPicPr>
          <p:cNvPr id="41990" name="Picture 6" descr="http://dutsadok.com.ua/clipart/ljudi/c675d3477f6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-144152"/>
            <a:ext cx="5220072" cy="7002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941</TotalTime>
  <Words>241</Words>
  <Application>Microsoft Office PowerPoint</Application>
  <PresentationFormat>Экран (4:3)</PresentationFormat>
  <Paragraphs>65</Paragraphs>
  <Slides>31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Аспект</vt:lpstr>
      <vt:lpstr>Занятие  Тема: Полезные и вредные привычки.</vt:lpstr>
      <vt:lpstr>Презентация PowerPoint</vt:lpstr>
      <vt:lpstr>Он, конечно, самый главный  Озорник-шалун забавный.  Он в огромной синей шляпе  Неумеха и растяпа.</vt:lpstr>
      <vt:lpstr>Я люблю покушать сытно, Много, вкусно, аппетитно, Ем я всё и без разбора, Потому что я …</vt:lpstr>
      <vt:lpstr>Не люблю я, братцы, мыться, С мылом, щёткой не дружу. Вот поэтому, ребята, Вечно грязный я хожу. И сейчас не потому ли Назовут меня…            </vt:lpstr>
      <vt:lpstr>Честно я скажу ребятам: Быть опрятным, аккуратным Очень трудно самому. Сам не знаю почему. Вещи всюду я бросаю И найти их не могу, Что схвачу, в том и бегу. Где штаны? А где рубаха? Я не знаю. Я …                                     </vt:lpstr>
      <vt:lpstr>   Спортом я не занимаюсь  Я никак не закаляюсь Бегать, прыгать нету сил Свет мне кажется не мил Я сутулый и хромой Я для всех уже больной. Пролежал уж все бока, я… </vt:lpstr>
      <vt:lpstr>Лишь услышу шум и гам, Я бегу к учителям. Говорю, что Дима с Петей Подрались опять в буфете. Тот контрольную списал, Тот к уроку опоздал. Саша взял пенал у Светы, На уроке ел конфеты, Не дежурил утром в классе, Подарил он жвачку Васе. Вроде я для всех стараюсь, Но и тут опять беда: Почему-то называю Меня ребята …</vt:lpstr>
      <vt:lpstr>Я вчера был на Луне! Что, не верите вы мне Лунный камень я привёз, Доставал рукой до звёзд. Погулял я по Луне – Видел лунных человечков, Перемолвились словечком. Три руки у них, три глаза – Не видал таких ни разу. Погостил у них немножко, Как понравилось там мне! Все. Вы ему не верьте слишком, Потому что он … </vt:lpstr>
      <vt:lpstr>Игра «Полезно-вредно»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Отгадай, какие привычки полезные, а какие вредные. </vt:lpstr>
      <vt:lpstr>Чисто с мылом я умоюсь,  У меня опрятный вид.</vt:lpstr>
      <vt:lpstr>Разбросал я книги, вещи И искал их целый вечер.</vt:lpstr>
      <vt:lpstr>Мою грязную посуду,  Пол помыть я не забуду.</vt:lpstr>
      <vt:lpstr>Пылесосом убираю,  Пыли я не оставляю.</vt:lpstr>
      <vt:lpstr>Ногти очень грызть люблю,  Всех микробов я ловлю.</vt:lpstr>
      <vt:lpstr>- Отгадайте загадки.</vt:lpstr>
      <vt:lpstr>- Содержит никотин растение, здоровью не найти спасения.</vt:lpstr>
      <vt:lpstr> Продукт вкусный, сладкий. эффективен как лекарство.</vt:lpstr>
      <vt:lpstr>        -  Но не выпущу его я. Белой пеной пенится, руки мыть не ленится. </vt:lpstr>
      <vt:lpstr>- Знают взрослые и дети, не все полезно пить на свете. В жизни плохое играет вредную роль. Здоровью недруг - ...  </vt:lpstr>
      <vt:lpstr>- Умный  мальчик не пойдет играть зимой на скользкий и опасный ...  </vt:lpstr>
      <vt:lpstr>  - Чистый,  с запахом цветов, без него дышать нельзя.  </vt:lpstr>
      <vt:lpstr>Рефлексия.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 1</dc:creator>
  <cp:lastModifiedBy>user</cp:lastModifiedBy>
  <cp:revision>102</cp:revision>
  <dcterms:created xsi:type="dcterms:W3CDTF">2016-01-02T11:30:38Z</dcterms:created>
  <dcterms:modified xsi:type="dcterms:W3CDTF">2019-11-14T13:51:24Z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4106631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