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4/4/2015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4/4/2015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4/4/2015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4/4/2015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4/4/2015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4/4/2015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4/4/2015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4/4/2015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4/4/2015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4/4/2015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4/4/2015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4/4/2015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 единстве наша сила»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6867922" cy="10698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Воссоединение Крыма с Россией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26291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5689" y="0"/>
            <a:ext cx="3835334" cy="364356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355627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581055" y="4191590"/>
            <a:ext cx="5515766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800" dirty="0" smtClean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-8238" y="953540"/>
            <a:ext cx="5765371" cy="5522761"/>
          </a:xfrm>
          <a:custGeom>
            <a:avLst/>
            <a:gdLst>
              <a:gd name="connsiteX0" fmla="*/ 0 w 5895260"/>
              <a:gd name="connsiteY0" fmla="*/ 0 h 3824407"/>
              <a:gd name="connsiteX1" fmla="*/ 5895260 w 5895260"/>
              <a:gd name="connsiteY1" fmla="*/ 0 h 3824407"/>
              <a:gd name="connsiteX2" fmla="*/ 5895260 w 5895260"/>
              <a:gd name="connsiteY2" fmla="*/ 3824407 h 3824407"/>
              <a:gd name="connsiteX3" fmla="*/ 0 w 5895260"/>
              <a:gd name="connsiteY3" fmla="*/ 3824407 h 3824407"/>
              <a:gd name="connsiteX4" fmla="*/ 0 w 5895260"/>
              <a:gd name="connsiteY4" fmla="*/ 0 h 3824407"/>
              <a:gd name="connsiteX0" fmla="*/ 0 w 5898292"/>
              <a:gd name="connsiteY0" fmla="*/ 0 h 3824407"/>
              <a:gd name="connsiteX1" fmla="*/ 5895260 w 5898292"/>
              <a:gd name="connsiteY1" fmla="*/ 0 h 3824407"/>
              <a:gd name="connsiteX2" fmla="*/ 5898292 w 5898292"/>
              <a:gd name="connsiteY2" fmla="*/ 3618461 h 3824407"/>
              <a:gd name="connsiteX3" fmla="*/ 5895260 w 5898292"/>
              <a:gd name="connsiteY3" fmla="*/ 3824407 h 3824407"/>
              <a:gd name="connsiteX4" fmla="*/ 0 w 5898292"/>
              <a:gd name="connsiteY4" fmla="*/ 3824407 h 3824407"/>
              <a:gd name="connsiteX5" fmla="*/ 0 w 5898292"/>
              <a:gd name="connsiteY5" fmla="*/ 0 h 3824407"/>
              <a:gd name="connsiteX0" fmla="*/ 0 w 6614984"/>
              <a:gd name="connsiteY0" fmla="*/ 0 h 3824407"/>
              <a:gd name="connsiteX1" fmla="*/ 5895260 w 6614984"/>
              <a:gd name="connsiteY1" fmla="*/ 0 h 3824407"/>
              <a:gd name="connsiteX2" fmla="*/ 6614984 w 6614984"/>
              <a:gd name="connsiteY2" fmla="*/ 3725553 h 3824407"/>
              <a:gd name="connsiteX3" fmla="*/ 5895260 w 6614984"/>
              <a:gd name="connsiteY3" fmla="*/ 3824407 h 3824407"/>
              <a:gd name="connsiteX4" fmla="*/ 0 w 6614984"/>
              <a:gd name="connsiteY4" fmla="*/ 3824407 h 3824407"/>
              <a:gd name="connsiteX5" fmla="*/ 0 w 6614984"/>
              <a:gd name="connsiteY5" fmla="*/ 0 h 3824407"/>
              <a:gd name="connsiteX0" fmla="*/ 8238 w 6623222"/>
              <a:gd name="connsiteY0" fmla="*/ 0 h 5883866"/>
              <a:gd name="connsiteX1" fmla="*/ 5903498 w 6623222"/>
              <a:gd name="connsiteY1" fmla="*/ 0 h 5883866"/>
              <a:gd name="connsiteX2" fmla="*/ 6623222 w 6623222"/>
              <a:gd name="connsiteY2" fmla="*/ 3725553 h 5883866"/>
              <a:gd name="connsiteX3" fmla="*/ 5903498 w 6623222"/>
              <a:gd name="connsiteY3" fmla="*/ 3824407 h 5883866"/>
              <a:gd name="connsiteX4" fmla="*/ 0 w 6623222"/>
              <a:gd name="connsiteY4" fmla="*/ 5883866 h 5883866"/>
              <a:gd name="connsiteX5" fmla="*/ 8238 w 6623222"/>
              <a:gd name="connsiteY5" fmla="*/ 0 h 5883866"/>
              <a:gd name="connsiteX0" fmla="*/ 8238 w 12172492"/>
              <a:gd name="connsiteY0" fmla="*/ 0 h 5916818"/>
              <a:gd name="connsiteX1" fmla="*/ 5903498 w 12172492"/>
              <a:gd name="connsiteY1" fmla="*/ 0 h 5916818"/>
              <a:gd name="connsiteX2" fmla="*/ 6623222 w 12172492"/>
              <a:gd name="connsiteY2" fmla="*/ 3725553 h 5916818"/>
              <a:gd name="connsiteX3" fmla="*/ 12172492 w 12172492"/>
              <a:gd name="connsiteY3" fmla="*/ 5916818 h 5916818"/>
              <a:gd name="connsiteX4" fmla="*/ 0 w 12172492"/>
              <a:gd name="connsiteY4" fmla="*/ 5883866 h 5916818"/>
              <a:gd name="connsiteX5" fmla="*/ 8238 w 12172492"/>
              <a:gd name="connsiteY5" fmla="*/ 0 h 5916818"/>
              <a:gd name="connsiteX0" fmla="*/ 8238 w 12172498"/>
              <a:gd name="connsiteY0" fmla="*/ 0 h 5916818"/>
              <a:gd name="connsiteX1" fmla="*/ 5903498 w 12172498"/>
              <a:gd name="connsiteY1" fmla="*/ 0 h 5916818"/>
              <a:gd name="connsiteX2" fmla="*/ 12051957 w 12172498"/>
              <a:gd name="connsiteY2" fmla="*/ 3552558 h 5916818"/>
              <a:gd name="connsiteX3" fmla="*/ 12172492 w 12172498"/>
              <a:gd name="connsiteY3" fmla="*/ 5916818 h 5916818"/>
              <a:gd name="connsiteX4" fmla="*/ 0 w 12172498"/>
              <a:gd name="connsiteY4" fmla="*/ 5883866 h 5916818"/>
              <a:gd name="connsiteX5" fmla="*/ 8238 w 12172498"/>
              <a:gd name="connsiteY5" fmla="*/ 0 h 5916818"/>
              <a:gd name="connsiteX0" fmla="*/ 8238 w 12172498"/>
              <a:gd name="connsiteY0" fmla="*/ 22318 h 5939136"/>
              <a:gd name="connsiteX1" fmla="*/ 5903498 w 12172498"/>
              <a:gd name="connsiteY1" fmla="*/ 22318 h 5939136"/>
              <a:gd name="connsiteX2" fmla="*/ 6079524 w 12172498"/>
              <a:gd name="connsiteY2" fmla="*/ 378594 h 5939136"/>
              <a:gd name="connsiteX3" fmla="*/ 12051957 w 12172498"/>
              <a:gd name="connsiteY3" fmla="*/ 3574876 h 5939136"/>
              <a:gd name="connsiteX4" fmla="*/ 12172492 w 12172498"/>
              <a:gd name="connsiteY4" fmla="*/ 5939136 h 5939136"/>
              <a:gd name="connsiteX5" fmla="*/ 0 w 12172498"/>
              <a:gd name="connsiteY5" fmla="*/ 5906184 h 5939136"/>
              <a:gd name="connsiteX6" fmla="*/ 8238 w 12172498"/>
              <a:gd name="connsiteY6" fmla="*/ 22318 h 5939136"/>
              <a:gd name="connsiteX0" fmla="*/ 8238 w 12172498"/>
              <a:gd name="connsiteY0" fmla="*/ 0 h 5916818"/>
              <a:gd name="connsiteX1" fmla="*/ 5903498 w 12172498"/>
              <a:gd name="connsiteY1" fmla="*/ 0 h 5916818"/>
              <a:gd name="connsiteX2" fmla="*/ 5980670 w 12172498"/>
              <a:gd name="connsiteY2" fmla="*/ 3791454 h 5916818"/>
              <a:gd name="connsiteX3" fmla="*/ 12051957 w 12172498"/>
              <a:gd name="connsiteY3" fmla="*/ 3552558 h 5916818"/>
              <a:gd name="connsiteX4" fmla="*/ 12172492 w 12172498"/>
              <a:gd name="connsiteY4" fmla="*/ 5916818 h 5916818"/>
              <a:gd name="connsiteX5" fmla="*/ 0 w 12172498"/>
              <a:gd name="connsiteY5" fmla="*/ 5883866 h 5916818"/>
              <a:gd name="connsiteX6" fmla="*/ 8238 w 12172498"/>
              <a:gd name="connsiteY6" fmla="*/ 0 h 5916818"/>
              <a:gd name="connsiteX0" fmla="*/ 8238 w 12172498"/>
              <a:gd name="connsiteY0" fmla="*/ 0 h 5916818"/>
              <a:gd name="connsiteX1" fmla="*/ 5903498 w 12172498"/>
              <a:gd name="connsiteY1" fmla="*/ 0 h 5916818"/>
              <a:gd name="connsiteX2" fmla="*/ 5980670 w 12172498"/>
              <a:gd name="connsiteY2" fmla="*/ 3791454 h 5916818"/>
              <a:gd name="connsiteX3" fmla="*/ 12051957 w 12172498"/>
              <a:gd name="connsiteY3" fmla="*/ 3552558 h 5916818"/>
              <a:gd name="connsiteX4" fmla="*/ 12172492 w 12172498"/>
              <a:gd name="connsiteY4" fmla="*/ 5916818 h 5916818"/>
              <a:gd name="connsiteX5" fmla="*/ 0 w 12172498"/>
              <a:gd name="connsiteY5" fmla="*/ 5883866 h 5916818"/>
              <a:gd name="connsiteX6" fmla="*/ 8238 w 12172498"/>
              <a:gd name="connsiteY6" fmla="*/ 0 h 5916818"/>
              <a:gd name="connsiteX0" fmla="*/ 8238 w 12172498"/>
              <a:gd name="connsiteY0" fmla="*/ 0 h 5916818"/>
              <a:gd name="connsiteX1" fmla="*/ 5903498 w 12172498"/>
              <a:gd name="connsiteY1" fmla="*/ 0 h 5916818"/>
              <a:gd name="connsiteX2" fmla="*/ 5980670 w 12172498"/>
              <a:gd name="connsiteY2" fmla="*/ 3791454 h 5916818"/>
              <a:gd name="connsiteX3" fmla="*/ 12051957 w 12172498"/>
              <a:gd name="connsiteY3" fmla="*/ 3552558 h 5916818"/>
              <a:gd name="connsiteX4" fmla="*/ 12172492 w 12172498"/>
              <a:gd name="connsiteY4" fmla="*/ 5916818 h 5916818"/>
              <a:gd name="connsiteX5" fmla="*/ 0 w 12172498"/>
              <a:gd name="connsiteY5" fmla="*/ 5883866 h 5916818"/>
              <a:gd name="connsiteX6" fmla="*/ 8238 w 12172498"/>
              <a:gd name="connsiteY6" fmla="*/ 0 h 5916818"/>
              <a:gd name="connsiteX0" fmla="*/ 8238 w 12172506"/>
              <a:gd name="connsiteY0" fmla="*/ 0 h 5916818"/>
              <a:gd name="connsiteX1" fmla="*/ 5903498 w 12172506"/>
              <a:gd name="connsiteY1" fmla="*/ 0 h 5916818"/>
              <a:gd name="connsiteX2" fmla="*/ 5980670 w 12172506"/>
              <a:gd name="connsiteY2" fmla="*/ 3791454 h 5916818"/>
              <a:gd name="connsiteX3" fmla="*/ 12051957 w 12172506"/>
              <a:gd name="connsiteY3" fmla="*/ 3552558 h 5916818"/>
              <a:gd name="connsiteX4" fmla="*/ 12172492 w 12172506"/>
              <a:gd name="connsiteY4" fmla="*/ 5916818 h 5916818"/>
              <a:gd name="connsiteX5" fmla="*/ 0 w 12172506"/>
              <a:gd name="connsiteY5" fmla="*/ 5883866 h 5916818"/>
              <a:gd name="connsiteX6" fmla="*/ 8238 w 12172506"/>
              <a:gd name="connsiteY6" fmla="*/ 0 h 5916818"/>
              <a:gd name="connsiteX0" fmla="*/ 8238 w 12172602"/>
              <a:gd name="connsiteY0" fmla="*/ 0 h 5916818"/>
              <a:gd name="connsiteX1" fmla="*/ 5903498 w 12172602"/>
              <a:gd name="connsiteY1" fmla="*/ 0 h 5916818"/>
              <a:gd name="connsiteX2" fmla="*/ 5980670 w 12172602"/>
              <a:gd name="connsiteY2" fmla="*/ 3791454 h 5916818"/>
              <a:gd name="connsiteX3" fmla="*/ 12051957 w 12172602"/>
              <a:gd name="connsiteY3" fmla="*/ 3552558 h 5916818"/>
              <a:gd name="connsiteX4" fmla="*/ 12172492 w 12172602"/>
              <a:gd name="connsiteY4" fmla="*/ 5916818 h 5916818"/>
              <a:gd name="connsiteX5" fmla="*/ 0 w 12172602"/>
              <a:gd name="connsiteY5" fmla="*/ 5883866 h 5916818"/>
              <a:gd name="connsiteX6" fmla="*/ 8238 w 12172602"/>
              <a:gd name="connsiteY6" fmla="*/ 0 h 5916818"/>
              <a:gd name="connsiteX0" fmla="*/ 8238 w 12172672"/>
              <a:gd name="connsiteY0" fmla="*/ 0 h 5916818"/>
              <a:gd name="connsiteX1" fmla="*/ 5903498 w 12172672"/>
              <a:gd name="connsiteY1" fmla="*/ 0 h 5916818"/>
              <a:gd name="connsiteX2" fmla="*/ 5980670 w 12172672"/>
              <a:gd name="connsiteY2" fmla="*/ 3791454 h 5916818"/>
              <a:gd name="connsiteX3" fmla="*/ 12051957 w 12172672"/>
              <a:gd name="connsiteY3" fmla="*/ 3552558 h 5916818"/>
              <a:gd name="connsiteX4" fmla="*/ 12172492 w 12172672"/>
              <a:gd name="connsiteY4" fmla="*/ 5916818 h 5916818"/>
              <a:gd name="connsiteX5" fmla="*/ 0 w 12172672"/>
              <a:gd name="connsiteY5" fmla="*/ 5883866 h 5916818"/>
              <a:gd name="connsiteX6" fmla="*/ 8238 w 12172672"/>
              <a:gd name="connsiteY6" fmla="*/ 0 h 5916818"/>
              <a:gd name="connsiteX0" fmla="*/ 8238 w 12172672"/>
              <a:gd name="connsiteY0" fmla="*/ 0 h 5916818"/>
              <a:gd name="connsiteX1" fmla="*/ 5903498 w 12172672"/>
              <a:gd name="connsiteY1" fmla="*/ 0 h 5916818"/>
              <a:gd name="connsiteX2" fmla="*/ 5980670 w 12172672"/>
              <a:gd name="connsiteY2" fmla="*/ 3791454 h 5916818"/>
              <a:gd name="connsiteX3" fmla="*/ 12051957 w 12172672"/>
              <a:gd name="connsiteY3" fmla="*/ 3552558 h 5916818"/>
              <a:gd name="connsiteX4" fmla="*/ 12172492 w 12172672"/>
              <a:gd name="connsiteY4" fmla="*/ 5916818 h 5916818"/>
              <a:gd name="connsiteX5" fmla="*/ 0 w 12172672"/>
              <a:gd name="connsiteY5" fmla="*/ 5883866 h 5916818"/>
              <a:gd name="connsiteX6" fmla="*/ 8238 w 12172672"/>
              <a:gd name="connsiteY6" fmla="*/ 0 h 5916818"/>
              <a:gd name="connsiteX0" fmla="*/ 8238 w 12172672"/>
              <a:gd name="connsiteY0" fmla="*/ 0 h 5916818"/>
              <a:gd name="connsiteX1" fmla="*/ 5903498 w 12172672"/>
              <a:gd name="connsiteY1" fmla="*/ 0 h 5916818"/>
              <a:gd name="connsiteX2" fmla="*/ 5980670 w 12172672"/>
              <a:gd name="connsiteY2" fmla="*/ 3791454 h 5916818"/>
              <a:gd name="connsiteX3" fmla="*/ 12051957 w 12172672"/>
              <a:gd name="connsiteY3" fmla="*/ 3552558 h 5916818"/>
              <a:gd name="connsiteX4" fmla="*/ 12172492 w 12172672"/>
              <a:gd name="connsiteY4" fmla="*/ 5916818 h 5916818"/>
              <a:gd name="connsiteX5" fmla="*/ 0 w 12172672"/>
              <a:gd name="connsiteY5" fmla="*/ 5883866 h 5916818"/>
              <a:gd name="connsiteX6" fmla="*/ 8238 w 12172672"/>
              <a:gd name="connsiteY6" fmla="*/ 0 h 591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2672" h="5916818">
                <a:moveTo>
                  <a:pt x="8238" y="0"/>
                </a:moveTo>
                <a:lnTo>
                  <a:pt x="5903498" y="0"/>
                </a:lnTo>
                <a:cubicBezTo>
                  <a:pt x="5844460" y="973779"/>
                  <a:pt x="5977419" y="2787469"/>
                  <a:pt x="5980670" y="3791454"/>
                </a:cubicBezTo>
                <a:cubicBezTo>
                  <a:pt x="7203121" y="3773947"/>
                  <a:pt x="10381879" y="3640455"/>
                  <a:pt x="12051957" y="3552558"/>
                </a:cubicBezTo>
                <a:cubicBezTo>
                  <a:pt x="12174395" y="3546114"/>
                  <a:pt x="12173503" y="5848169"/>
                  <a:pt x="12172492" y="5916818"/>
                </a:cubicBezTo>
                <a:lnTo>
                  <a:pt x="0" y="5883866"/>
                </a:lnTo>
                <a:lnTo>
                  <a:pt x="8238" y="0"/>
                </a:lnTo>
                <a:close/>
              </a:path>
            </a:pathLst>
          </a:cu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1954</a:t>
            </a:r>
            <a:r>
              <a:rPr lang="ru-RU" dirty="0"/>
              <a:t> году из-за тяжелейшей экономической ситуации на полуострове, вызванной послевоенной разрухой и нехваткой рабочей силы после депортации крымских татар, советским руководством было принято решение о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передаче Крыма Украинской ССР</a:t>
            </a:r>
            <a:r>
              <a:rPr lang="ru-RU" dirty="0"/>
              <a:t> со следующей формулировкой: «Учитывая общность экономики, территориальную близость и тесные хозяйственные и культурные связи между Крымской областью и Украинской ССР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815689" y="3679769"/>
            <a:ext cx="3835334" cy="735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Указ Президиума ВС СССР о передаче Крымской области из состава РСФСР в состав УССР</a:t>
            </a:r>
            <a:endParaRPr lang="ru-RU" sz="1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85876" y1="87795" x2="91525" y2="87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008" y="-13950"/>
            <a:ext cx="2466812" cy="1769973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9709579" y="1756023"/>
            <a:ext cx="2387241" cy="1662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Артимарка Хрущёва с </a:t>
            </a:r>
            <a:r>
              <a:rPr lang="ru-RU" sz="1800" dirty="0" smtClean="0"/>
              <a:t>его подписью</a:t>
            </a:r>
            <a:r>
              <a:rPr lang="ru-RU" sz="1800" dirty="0"/>
              <a:t> и изображением Крыма, переданного из РСФСР в УССР</a:t>
            </a:r>
            <a:r>
              <a:rPr lang="ru-RU" sz="1800" dirty="0" smtClean="0"/>
              <a:t>. 2009 год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07302" y="4451783"/>
            <a:ext cx="12084698" cy="3201848"/>
          </a:xfrm>
          <a:custGeom>
            <a:avLst/>
            <a:gdLst>
              <a:gd name="connsiteX0" fmla="*/ 0 w 5895260"/>
              <a:gd name="connsiteY0" fmla="*/ 0 h 3824407"/>
              <a:gd name="connsiteX1" fmla="*/ 5895260 w 5895260"/>
              <a:gd name="connsiteY1" fmla="*/ 0 h 3824407"/>
              <a:gd name="connsiteX2" fmla="*/ 5895260 w 5895260"/>
              <a:gd name="connsiteY2" fmla="*/ 3824407 h 3824407"/>
              <a:gd name="connsiteX3" fmla="*/ 0 w 5895260"/>
              <a:gd name="connsiteY3" fmla="*/ 3824407 h 3824407"/>
              <a:gd name="connsiteX4" fmla="*/ 0 w 5895260"/>
              <a:gd name="connsiteY4" fmla="*/ 0 h 3824407"/>
              <a:gd name="connsiteX0" fmla="*/ 0 w 5898292"/>
              <a:gd name="connsiteY0" fmla="*/ 0 h 3824407"/>
              <a:gd name="connsiteX1" fmla="*/ 5895260 w 5898292"/>
              <a:gd name="connsiteY1" fmla="*/ 0 h 3824407"/>
              <a:gd name="connsiteX2" fmla="*/ 5898292 w 5898292"/>
              <a:gd name="connsiteY2" fmla="*/ 3618461 h 3824407"/>
              <a:gd name="connsiteX3" fmla="*/ 5895260 w 5898292"/>
              <a:gd name="connsiteY3" fmla="*/ 3824407 h 3824407"/>
              <a:gd name="connsiteX4" fmla="*/ 0 w 5898292"/>
              <a:gd name="connsiteY4" fmla="*/ 3824407 h 3824407"/>
              <a:gd name="connsiteX5" fmla="*/ 0 w 5898292"/>
              <a:gd name="connsiteY5" fmla="*/ 0 h 3824407"/>
              <a:gd name="connsiteX0" fmla="*/ 0 w 6614984"/>
              <a:gd name="connsiteY0" fmla="*/ 0 h 3824407"/>
              <a:gd name="connsiteX1" fmla="*/ 5895260 w 6614984"/>
              <a:gd name="connsiteY1" fmla="*/ 0 h 3824407"/>
              <a:gd name="connsiteX2" fmla="*/ 6614984 w 6614984"/>
              <a:gd name="connsiteY2" fmla="*/ 3725553 h 3824407"/>
              <a:gd name="connsiteX3" fmla="*/ 5895260 w 6614984"/>
              <a:gd name="connsiteY3" fmla="*/ 3824407 h 3824407"/>
              <a:gd name="connsiteX4" fmla="*/ 0 w 6614984"/>
              <a:gd name="connsiteY4" fmla="*/ 3824407 h 3824407"/>
              <a:gd name="connsiteX5" fmla="*/ 0 w 6614984"/>
              <a:gd name="connsiteY5" fmla="*/ 0 h 3824407"/>
              <a:gd name="connsiteX0" fmla="*/ 8238 w 6623222"/>
              <a:gd name="connsiteY0" fmla="*/ 0 h 5883866"/>
              <a:gd name="connsiteX1" fmla="*/ 5903498 w 6623222"/>
              <a:gd name="connsiteY1" fmla="*/ 0 h 5883866"/>
              <a:gd name="connsiteX2" fmla="*/ 6623222 w 6623222"/>
              <a:gd name="connsiteY2" fmla="*/ 3725553 h 5883866"/>
              <a:gd name="connsiteX3" fmla="*/ 5903498 w 6623222"/>
              <a:gd name="connsiteY3" fmla="*/ 3824407 h 5883866"/>
              <a:gd name="connsiteX4" fmla="*/ 0 w 6623222"/>
              <a:gd name="connsiteY4" fmla="*/ 5883866 h 5883866"/>
              <a:gd name="connsiteX5" fmla="*/ 8238 w 6623222"/>
              <a:gd name="connsiteY5" fmla="*/ 0 h 5883866"/>
              <a:gd name="connsiteX0" fmla="*/ 8238 w 12172492"/>
              <a:gd name="connsiteY0" fmla="*/ 0 h 5916818"/>
              <a:gd name="connsiteX1" fmla="*/ 5903498 w 12172492"/>
              <a:gd name="connsiteY1" fmla="*/ 0 h 5916818"/>
              <a:gd name="connsiteX2" fmla="*/ 6623222 w 12172492"/>
              <a:gd name="connsiteY2" fmla="*/ 3725553 h 5916818"/>
              <a:gd name="connsiteX3" fmla="*/ 12172492 w 12172492"/>
              <a:gd name="connsiteY3" fmla="*/ 5916818 h 5916818"/>
              <a:gd name="connsiteX4" fmla="*/ 0 w 12172492"/>
              <a:gd name="connsiteY4" fmla="*/ 5883866 h 5916818"/>
              <a:gd name="connsiteX5" fmla="*/ 8238 w 12172492"/>
              <a:gd name="connsiteY5" fmla="*/ 0 h 5916818"/>
              <a:gd name="connsiteX0" fmla="*/ 8238 w 12172498"/>
              <a:gd name="connsiteY0" fmla="*/ 0 h 5916818"/>
              <a:gd name="connsiteX1" fmla="*/ 5903498 w 12172498"/>
              <a:gd name="connsiteY1" fmla="*/ 0 h 5916818"/>
              <a:gd name="connsiteX2" fmla="*/ 12051957 w 12172498"/>
              <a:gd name="connsiteY2" fmla="*/ 3552558 h 5916818"/>
              <a:gd name="connsiteX3" fmla="*/ 12172492 w 12172498"/>
              <a:gd name="connsiteY3" fmla="*/ 5916818 h 5916818"/>
              <a:gd name="connsiteX4" fmla="*/ 0 w 12172498"/>
              <a:gd name="connsiteY4" fmla="*/ 5883866 h 5916818"/>
              <a:gd name="connsiteX5" fmla="*/ 8238 w 12172498"/>
              <a:gd name="connsiteY5" fmla="*/ 0 h 5916818"/>
              <a:gd name="connsiteX0" fmla="*/ 8238 w 12172498"/>
              <a:gd name="connsiteY0" fmla="*/ 22318 h 5939136"/>
              <a:gd name="connsiteX1" fmla="*/ 5903498 w 12172498"/>
              <a:gd name="connsiteY1" fmla="*/ 22318 h 5939136"/>
              <a:gd name="connsiteX2" fmla="*/ 6079524 w 12172498"/>
              <a:gd name="connsiteY2" fmla="*/ 378594 h 5939136"/>
              <a:gd name="connsiteX3" fmla="*/ 12051957 w 12172498"/>
              <a:gd name="connsiteY3" fmla="*/ 3574876 h 5939136"/>
              <a:gd name="connsiteX4" fmla="*/ 12172492 w 12172498"/>
              <a:gd name="connsiteY4" fmla="*/ 5939136 h 5939136"/>
              <a:gd name="connsiteX5" fmla="*/ 0 w 12172498"/>
              <a:gd name="connsiteY5" fmla="*/ 5906184 h 5939136"/>
              <a:gd name="connsiteX6" fmla="*/ 8238 w 12172498"/>
              <a:gd name="connsiteY6" fmla="*/ 22318 h 5939136"/>
              <a:gd name="connsiteX0" fmla="*/ 8238 w 12172498"/>
              <a:gd name="connsiteY0" fmla="*/ 0 h 5916818"/>
              <a:gd name="connsiteX1" fmla="*/ 5903498 w 12172498"/>
              <a:gd name="connsiteY1" fmla="*/ 0 h 5916818"/>
              <a:gd name="connsiteX2" fmla="*/ 5980670 w 12172498"/>
              <a:gd name="connsiteY2" fmla="*/ 3791454 h 5916818"/>
              <a:gd name="connsiteX3" fmla="*/ 12051957 w 12172498"/>
              <a:gd name="connsiteY3" fmla="*/ 3552558 h 5916818"/>
              <a:gd name="connsiteX4" fmla="*/ 12172492 w 12172498"/>
              <a:gd name="connsiteY4" fmla="*/ 5916818 h 5916818"/>
              <a:gd name="connsiteX5" fmla="*/ 0 w 12172498"/>
              <a:gd name="connsiteY5" fmla="*/ 5883866 h 5916818"/>
              <a:gd name="connsiteX6" fmla="*/ 8238 w 12172498"/>
              <a:gd name="connsiteY6" fmla="*/ 0 h 5916818"/>
              <a:gd name="connsiteX0" fmla="*/ 8238 w 12172498"/>
              <a:gd name="connsiteY0" fmla="*/ 0 h 5916818"/>
              <a:gd name="connsiteX1" fmla="*/ 5903498 w 12172498"/>
              <a:gd name="connsiteY1" fmla="*/ 0 h 5916818"/>
              <a:gd name="connsiteX2" fmla="*/ 5980670 w 12172498"/>
              <a:gd name="connsiteY2" fmla="*/ 3791454 h 5916818"/>
              <a:gd name="connsiteX3" fmla="*/ 12051957 w 12172498"/>
              <a:gd name="connsiteY3" fmla="*/ 3552558 h 5916818"/>
              <a:gd name="connsiteX4" fmla="*/ 12172492 w 12172498"/>
              <a:gd name="connsiteY4" fmla="*/ 5916818 h 5916818"/>
              <a:gd name="connsiteX5" fmla="*/ 0 w 12172498"/>
              <a:gd name="connsiteY5" fmla="*/ 5883866 h 5916818"/>
              <a:gd name="connsiteX6" fmla="*/ 8238 w 12172498"/>
              <a:gd name="connsiteY6" fmla="*/ 0 h 5916818"/>
              <a:gd name="connsiteX0" fmla="*/ 8238 w 12172498"/>
              <a:gd name="connsiteY0" fmla="*/ 0 h 5916818"/>
              <a:gd name="connsiteX1" fmla="*/ 5903498 w 12172498"/>
              <a:gd name="connsiteY1" fmla="*/ 0 h 5916818"/>
              <a:gd name="connsiteX2" fmla="*/ 5980670 w 12172498"/>
              <a:gd name="connsiteY2" fmla="*/ 3791454 h 5916818"/>
              <a:gd name="connsiteX3" fmla="*/ 12051957 w 12172498"/>
              <a:gd name="connsiteY3" fmla="*/ 3552558 h 5916818"/>
              <a:gd name="connsiteX4" fmla="*/ 12172492 w 12172498"/>
              <a:gd name="connsiteY4" fmla="*/ 5916818 h 5916818"/>
              <a:gd name="connsiteX5" fmla="*/ 0 w 12172498"/>
              <a:gd name="connsiteY5" fmla="*/ 5883866 h 5916818"/>
              <a:gd name="connsiteX6" fmla="*/ 8238 w 12172498"/>
              <a:gd name="connsiteY6" fmla="*/ 0 h 5916818"/>
              <a:gd name="connsiteX0" fmla="*/ 8238 w 12172506"/>
              <a:gd name="connsiteY0" fmla="*/ 0 h 5916818"/>
              <a:gd name="connsiteX1" fmla="*/ 5903498 w 12172506"/>
              <a:gd name="connsiteY1" fmla="*/ 0 h 5916818"/>
              <a:gd name="connsiteX2" fmla="*/ 5980670 w 12172506"/>
              <a:gd name="connsiteY2" fmla="*/ 3791454 h 5916818"/>
              <a:gd name="connsiteX3" fmla="*/ 12051957 w 12172506"/>
              <a:gd name="connsiteY3" fmla="*/ 3552558 h 5916818"/>
              <a:gd name="connsiteX4" fmla="*/ 12172492 w 12172506"/>
              <a:gd name="connsiteY4" fmla="*/ 5916818 h 5916818"/>
              <a:gd name="connsiteX5" fmla="*/ 0 w 12172506"/>
              <a:gd name="connsiteY5" fmla="*/ 5883866 h 5916818"/>
              <a:gd name="connsiteX6" fmla="*/ 8238 w 12172506"/>
              <a:gd name="connsiteY6" fmla="*/ 0 h 5916818"/>
              <a:gd name="connsiteX0" fmla="*/ 8238 w 12172602"/>
              <a:gd name="connsiteY0" fmla="*/ 0 h 5916818"/>
              <a:gd name="connsiteX1" fmla="*/ 5903498 w 12172602"/>
              <a:gd name="connsiteY1" fmla="*/ 0 h 5916818"/>
              <a:gd name="connsiteX2" fmla="*/ 5980670 w 12172602"/>
              <a:gd name="connsiteY2" fmla="*/ 3791454 h 5916818"/>
              <a:gd name="connsiteX3" fmla="*/ 12051957 w 12172602"/>
              <a:gd name="connsiteY3" fmla="*/ 3552558 h 5916818"/>
              <a:gd name="connsiteX4" fmla="*/ 12172492 w 12172602"/>
              <a:gd name="connsiteY4" fmla="*/ 5916818 h 5916818"/>
              <a:gd name="connsiteX5" fmla="*/ 0 w 12172602"/>
              <a:gd name="connsiteY5" fmla="*/ 5883866 h 5916818"/>
              <a:gd name="connsiteX6" fmla="*/ 8238 w 12172602"/>
              <a:gd name="connsiteY6" fmla="*/ 0 h 5916818"/>
              <a:gd name="connsiteX0" fmla="*/ 8238 w 12172672"/>
              <a:gd name="connsiteY0" fmla="*/ 0 h 5916818"/>
              <a:gd name="connsiteX1" fmla="*/ 5903498 w 12172672"/>
              <a:gd name="connsiteY1" fmla="*/ 0 h 5916818"/>
              <a:gd name="connsiteX2" fmla="*/ 5980670 w 12172672"/>
              <a:gd name="connsiteY2" fmla="*/ 3791454 h 5916818"/>
              <a:gd name="connsiteX3" fmla="*/ 12051957 w 12172672"/>
              <a:gd name="connsiteY3" fmla="*/ 3552558 h 5916818"/>
              <a:gd name="connsiteX4" fmla="*/ 12172492 w 12172672"/>
              <a:gd name="connsiteY4" fmla="*/ 5916818 h 5916818"/>
              <a:gd name="connsiteX5" fmla="*/ 0 w 12172672"/>
              <a:gd name="connsiteY5" fmla="*/ 5883866 h 5916818"/>
              <a:gd name="connsiteX6" fmla="*/ 8238 w 12172672"/>
              <a:gd name="connsiteY6" fmla="*/ 0 h 5916818"/>
              <a:gd name="connsiteX0" fmla="*/ 8238 w 12172672"/>
              <a:gd name="connsiteY0" fmla="*/ 0 h 5916818"/>
              <a:gd name="connsiteX1" fmla="*/ 5903498 w 12172672"/>
              <a:gd name="connsiteY1" fmla="*/ 0 h 5916818"/>
              <a:gd name="connsiteX2" fmla="*/ 5980670 w 12172672"/>
              <a:gd name="connsiteY2" fmla="*/ 3791454 h 5916818"/>
              <a:gd name="connsiteX3" fmla="*/ 12051957 w 12172672"/>
              <a:gd name="connsiteY3" fmla="*/ 3552558 h 5916818"/>
              <a:gd name="connsiteX4" fmla="*/ 12172492 w 12172672"/>
              <a:gd name="connsiteY4" fmla="*/ 5916818 h 5916818"/>
              <a:gd name="connsiteX5" fmla="*/ 0 w 12172672"/>
              <a:gd name="connsiteY5" fmla="*/ 5883866 h 5916818"/>
              <a:gd name="connsiteX6" fmla="*/ 8238 w 12172672"/>
              <a:gd name="connsiteY6" fmla="*/ 0 h 5916818"/>
              <a:gd name="connsiteX0" fmla="*/ 8238 w 12172672"/>
              <a:gd name="connsiteY0" fmla="*/ 0 h 5916818"/>
              <a:gd name="connsiteX1" fmla="*/ 5903498 w 12172672"/>
              <a:gd name="connsiteY1" fmla="*/ 0 h 5916818"/>
              <a:gd name="connsiteX2" fmla="*/ 5980670 w 12172672"/>
              <a:gd name="connsiteY2" fmla="*/ 3791454 h 5916818"/>
              <a:gd name="connsiteX3" fmla="*/ 12051957 w 12172672"/>
              <a:gd name="connsiteY3" fmla="*/ 3552558 h 5916818"/>
              <a:gd name="connsiteX4" fmla="*/ 12172492 w 12172672"/>
              <a:gd name="connsiteY4" fmla="*/ 5916818 h 5916818"/>
              <a:gd name="connsiteX5" fmla="*/ 0 w 12172672"/>
              <a:gd name="connsiteY5" fmla="*/ 5883866 h 5916818"/>
              <a:gd name="connsiteX6" fmla="*/ 8238 w 12172672"/>
              <a:gd name="connsiteY6" fmla="*/ 0 h 591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2672" h="5916818">
                <a:moveTo>
                  <a:pt x="8238" y="0"/>
                </a:moveTo>
                <a:lnTo>
                  <a:pt x="5903498" y="0"/>
                </a:lnTo>
                <a:cubicBezTo>
                  <a:pt x="5844460" y="973779"/>
                  <a:pt x="5977419" y="2787469"/>
                  <a:pt x="5980670" y="3791454"/>
                </a:cubicBezTo>
                <a:cubicBezTo>
                  <a:pt x="7203121" y="3773947"/>
                  <a:pt x="10381879" y="3640455"/>
                  <a:pt x="12051957" y="3552558"/>
                </a:cubicBezTo>
                <a:cubicBezTo>
                  <a:pt x="12174395" y="3546114"/>
                  <a:pt x="12173503" y="5848169"/>
                  <a:pt x="12172492" y="5916818"/>
                </a:cubicBezTo>
                <a:lnTo>
                  <a:pt x="0" y="5883866"/>
                </a:lnTo>
                <a:lnTo>
                  <a:pt x="8238" y="0"/>
                </a:lnTo>
                <a:close/>
              </a:path>
            </a:pathLst>
          </a:cu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/>
              <a:t>20 января 1991 года в Крымской области Украинской Советской Социалистической Республики состоялся </a:t>
            </a: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общекрымский </a:t>
            </a: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</a:t>
            </a:r>
            <a:r>
              <a:rPr lang="ru-RU" sz="1700" dirty="0" smtClean="0"/>
              <a:t>. </a:t>
            </a:r>
            <a:r>
              <a:rPr lang="ru-RU" sz="1700" dirty="0"/>
              <a:t>На всеобщее голосование был вынесен вопрос: «</a:t>
            </a: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за воссоздание Крымской Автономной Советской Социалистической республики как субъекта Союза ССР и участника Союзного договора</a:t>
            </a: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1700" dirty="0" smtClean="0"/>
              <a:t>» </a:t>
            </a:r>
            <a:r>
              <a:rPr lang="ru-RU" sz="1700" dirty="0"/>
              <a:t>В референдуме приняли участие 1 миллион 441 тысяча 19 человек, что составляет 81,37 % от общего числа граждан, внесенных в списки для участия в </a:t>
            </a:r>
            <a:r>
              <a:rPr lang="ru-RU" sz="1700" dirty="0" smtClean="0"/>
              <a:t>референдуме. </a:t>
            </a:r>
            <a:r>
              <a:rPr lang="ru-RU" sz="1700" dirty="0"/>
              <a:t>За воссоздание Крымской АССР проголосовало </a:t>
            </a: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93,26 %</a:t>
            </a:r>
            <a:r>
              <a:rPr lang="ru-RU" sz="1700" dirty="0"/>
              <a:t> жителей Крыма от общего числа принимавших участие в </a:t>
            </a:r>
            <a:r>
              <a:rPr lang="ru-RU" sz="1700" dirty="0" smtClean="0"/>
              <a:t>голосовании. </a:t>
            </a:r>
            <a:r>
              <a:rPr lang="ru-RU" sz="1700" dirty="0"/>
              <a:t>12 февраля 1991 </a:t>
            </a:r>
            <a:r>
              <a:rPr lang="ru-RU" sz="1700" dirty="0" smtClean="0"/>
              <a:t>года</a:t>
            </a:r>
            <a:r>
              <a:rPr lang="ru-RU" sz="1700" dirty="0"/>
              <a:t> Верховная рада Украины приняла закон «О восстановлении Крымской Автономной Советской Социалистической </a:t>
            </a:r>
            <a:r>
              <a:rPr lang="ru-RU" sz="1700" dirty="0" smtClean="0"/>
              <a:t>Республики», </a:t>
            </a:r>
            <a:r>
              <a:rPr lang="ru-RU" sz="1700" dirty="0"/>
              <a:t>а через 4 месяца </a:t>
            </a:r>
            <a:r>
              <a:rPr lang="ru-RU" sz="1700" dirty="0" smtClean="0"/>
              <a:t>внесла соответствующие </a:t>
            </a:r>
            <a:r>
              <a:rPr lang="ru-RU" sz="1700" dirty="0"/>
              <a:t>изменения в конституцию Украинской ССР 1978 </a:t>
            </a:r>
            <a:r>
              <a:rPr lang="ru-RU" sz="1700" dirty="0" smtClean="0"/>
              <a:t>года. С этого момента Крым – </a:t>
            </a: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автономия </a:t>
            </a:r>
            <a:r>
              <a:rPr lang="ru-RU" sz="1700" dirty="0" smtClean="0"/>
              <a:t>. 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369499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4943" cy="1115736"/>
          </a:xfrm>
        </p:spPr>
        <p:txBody>
          <a:bodyPr>
            <a:normAutofit/>
          </a:bodyPr>
          <a:lstStyle/>
          <a:p>
            <a:r>
              <a:rPr lang="ru-RU" dirty="0" smtClean="0"/>
              <a:t>Крымский кризис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282" y="1039227"/>
            <a:ext cx="7671481" cy="3918667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Все началось с решения в ноябре 2013 года украинского руководства 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приостановить евроинтеграцию Украины</a:t>
            </a:r>
            <a:r>
              <a:rPr lang="ru-RU" sz="1900" dirty="0" smtClean="0"/>
              <a:t>. На так называемом </a:t>
            </a:r>
            <a:r>
              <a:rPr lang="ru-RU" sz="19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Евромайдане</a:t>
            </a:r>
            <a:r>
              <a:rPr lang="ru-RU" sz="1900" dirty="0" smtClean="0"/>
              <a:t> началось вооруженное противостояние сторонников и противников решения. Вскоре были захвачены некоторые здания </a:t>
            </a:r>
            <a:r>
              <a:rPr lang="ru-RU" sz="1900" dirty="0"/>
              <a:t>областных администраций, </a:t>
            </a:r>
            <a:r>
              <a:rPr lang="ru-RU" sz="1900" dirty="0" smtClean="0"/>
              <a:t>появились 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жертвы беспорядков</a:t>
            </a:r>
            <a:r>
              <a:rPr lang="ru-RU" sz="1900" dirty="0" smtClean="0"/>
              <a:t>. </a:t>
            </a:r>
          </a:p>
          <a:p>
            <a:r>
              <a:rPr lang="ru-RU" sz="1900" dirty="0" smtClean="0"/>
              <a:t>Переговоры президента Украины 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Виктора Януковича </a:t>
            </a:r>
            <a:r>
              <a:rPr lang="ru-RU" sz="1900" dirty="0" smtClean="0"/>
              <a:t>с лидерами оппозиции ни к чему не привели. Ситуация продолжала ухудшаться. Под влиянием западных стран 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февраля </a:t>
            </a:r>
            <a:r>
              <a:rPr lang="ru-RU" sz="1900" dirty="0" smtClean="0"/>
              <a:t>Виктор Янукович </a:t>
            </a:r>
            <a:r>
              <a:rPr lang="ru-RU" sz="1900" dirty="0"/>
              <a:t>подписал соглашение с лидерами оппозиции, предусматривавшее 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возвращение к конституции 2004 </a:t>
            </a:r>
            <a:r>
              <a:rPr lang="ru-RU" sz="1900" dirty="0"/>
              <a:t>года в течение 48 часов, 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правительства </a:t>
            </a:r>
            <a:r>
              <a:rPr lang="ru-RU" sz="1900" dirty="0"/>
              <a:t>национального единства и проведение досрочных 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президентских выборов</a:t>
            </a:r>
            <a:r>
              <a:rPr lang="ru-RU" sz="1900" dirty="0"/>
              <a:t> не позднее декабря 2014 </a:t>
            </a:r>
            <a:r>
              <a:rPr lang="ru-RU" sz="1900" dirty="0" smtClean="0"/>
              <a:t>года. Фактически после этого в стране к власти пришли националистические силы: 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Турчинов</a:t>
            </a:r>
            <a:r>
              <a:rPr lang="ru-RU" sz="1900" dirty="0"/>
              <a:t> был назначен Верховной радой исполняющим обязанности </a:t>
            </a:r>
            <a:r>
              <a:rPr lang="ru-RU" sz="1900" dirty="0" smtClean="0"/>
              <a:t>президента.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2"/>
          <a:stretch/>
        </p:blipFill>
        <p:spPr>
          <a:xfrm>
            <a:off x="7952762" y="1"/>
            <a:ext cx="4239237" cy="389419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234045" y="3973384"/>
            <a:ext cx="3835334" cy="735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Арсений </a:t>
            </a:r>
            <a:r>
              <a:rPr lang="ru-RU" sz="1800" dirty="0" err="1" smtClean="0"/>
              <a:t>Яценюк</a:t>
            </a:r>
            <a:r>
              <a:rPr lang="ru-RU" sz="1800" dirty="0" smtClean="0"/>
              <a:t> – «действующий премьер-министр» Украины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1282" y="4822662"/>
            <a:ext cx="10758630" cy="1754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тот же день Верховная рада отменила принятый в 2012 г.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 региональных языках</a:t>
            </a:r>
            <a:r>
              <a:rPr lang="ru-RU" dirty="0"/>
              <a:t>. 27 февраля премьер-министром Украины стал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Арсений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Яценюк</a:t>
            </a:r>
            <a:r>
              <a:rPr lang="ru-RU" dirty="0"/>
              <a:t>, было сформировано 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правительство</a:t>
            </a:r>
            <a:r>
              <a:rPr lang="ru-RU" dirty="0"/>
              <a:t>. Поскольку официальной процедуры импичмента не было, Виктор Янукович, уехавший в Россию из-за угрозы покушений со стороны «Правого сектора</a:t>
            </a:r>
            <a:r>
              <a:rPr lang="ru-RU" dirty="0" smtClean="0"/>
              <a:t>», не признал новую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нелегитимную </a:t>
            </a:r>
            <a:r>
              <a:rPr lang="ru-RU" dirty="0" smtClean="0"/>
              <a:t>власть и объявил, что не собирается уходить в отставку.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166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83302" cy="1115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Референдум о статусе Крыма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6732" y="1019771"/>
            <a:ext cx="5914124" cy="5585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732" y="1019771"/>
            <a:ext cx="4762500" cy="3162300"/>
          </a:xfr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252936" y="903039"/>
            <a:ext cx="7061988" cy="5585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Референдум сначала был назначен на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марта</a:t>
            </a:r>
            <a:r>
              <a:rPr lang="ru-RU" dirty="0" smtClean="0"/>
              <a:t>, но из-за усиливавшейся напряженности в регионе был перенесен на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марта</a:t>
            </a:r>
            <a:r>
              <a:rPr lang="ru-RU" dirty="0" smtClean="0"/>
              <a:t>. Жителям Крыма предлагалось выбрать один из двух вариантов: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Вариант </a:t>
            </a:r>
            <a:r>
              <a:rPr lang="ru-RU" i="1" dirty="0"/>
              <a:t>1: «Вы за воссоединение Крыма с Россией на </a:t>
            </a:r>
            <a:r>
              <a:rPr lang="ru-RU" i="1" dirty="0" smtClean="0"/>
              <a:t>   правах </a:t>
            </a:r>
            <a:r>
              <a:rPr lang="ru-RU" i="1" dirty="0"/>
              <a:t>субъекта Российской Федерации?»</a:t>
            </a:r>
            <a:br>
              <a:rPr lang="ru-RU" i="1" dirty="0"/>
            </a:br>
            <a:r>
              <a:rPr lang="ru-RU" i="1" dirty="0"/>
              <a:t>или</a:t>
            </a:r>
            <a:br>
              <a:rPr lang="ru-RU" i="1" dirty="0"/>
            </a:br>
            <a:r>
              <a:rPr lang="ru-RU" i="1" dirty="0"/>
              <a:t>Вариант 2: «Вы за восстановление действия Конституции Республики Крым 1992 года и за статус Крыма как части Украины</a:t>
            </a:r>
            <a:r>
              <a:rPr lang="ru-RU" i="1" dirty="0" smtClean="0"/>
              <a:t>?»</a:t>
            </a:r>
          </a:p>
          <a:p>
            <a:endParaRPr lang="ru-RU" dirty="0"/>
          </a:p>
          <a:p>
            <a:r>
              <a:rPr lang="ru-RU" dirty="0" smtClean="0"/>
              <a:t>Явка составила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83 %</a:t>
            </a:r>
            <a:r>
              <a:rPr lang="ru-RU" dirty="0" smtClean="0"/>
              <a:t> (при этом не было открепительных талонов). Из этих 83 % «за» первый вариант проголосовали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96,77%</a:t>
            </a:r>
            <a:r>
              <a:rPr lang="ru-RU" dirty="0" smtClean="0"/>
              <a:t> участвующих в референдуме. </a:t>
            </a:r>
          </a:p>
          <a:p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80315" y="4466029"/>
            <a:ext cx="3835334" cy="2255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Результаты референдума по регионам:</a:t>
            </a:r>
          </a:p>
          <a:p>
            <a:pPr marL="0" indent="0" algn="ctr">
              <a:buNone/>
            </a:pPr>
            <a:r>
              <a:rPr lang="ru-RU" sz="1800" dirty="0" smtClean="0"/>
              <a:t>«за» первый вариант</a:t>
            </a:r>
          </a:p>
          <a:p>
            <a:pPr marL="0" indent="0" algn="ctr">
              <a:buNone/>
            </a:pPr>
            <a:r>
              <a:rPr lang="ru-RU" sz="1800" dirty="0" smtClean="0"/>
              <a:t>«за» второй вариант </a:t>
            </a:r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92222" y="5169840"/>
            <a:ext cx="252919" cy="2529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92221" y="5568675"/>
            <a:ext cx="252919" cy="2529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44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525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Указ Президента о признании республики Крым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65" y="1704868"/>
            <a:ext cx="10058400" cy="5046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Полный текст Указа:</a:t>
            </a:r>
            <a:endParaRPr lang="ru-RU" dirty="0"/>
          </a:p>
          <a:p>
            <a:r>
              <a:rPr lang="ru-RU" dirty="0"/>
              <a:t>1. Учитывая волеизъявление народов Крыма на </a:t>
            </a:r>
            <a:r>
              <a:rPr lang="ru-RU" dirty="0" err="1"/>
              <a:t>общекрымском</a:t>
            </a:r>
            <a:r>
              <a:rPr lang="ru-RU" dirty="0"/>
              <a:t> референдуме, состоявшемся 16 марта 2014 г., признать Республику Крым, в которой город Севастополь имеет особый статус, в качестве суверенного и независимого государства.</a:t>
            </a:r>
          </a:p>
          <a:p>
            <a:r>
              <a:rPr lang="ru-RU" dirty="0"/>
              <a:t>2. Настоящий Указ вступает в силу со дня его подписания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18 марта В.В. Путин выступил с внеочередным посланием Федеральному Собранию РФ, после чего состоялась торжественная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 подписания  договора </a:t>
            </a:r>
            <a:r>
              <a:rPr lang="ru-RU" dirty="0" smtClean="0"/>
              <a:t>между Российской Федерации и Республикой Крым.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88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7393"/>
            <a:ext cx="10058400" cy="1609344"/>
          </a:xfrm>
        </p:spPr>
        <p:txBody>
          <a:bodyPr/>
          <a:lstStyle/>
          <a:p>
            <a:r>
              <a:rPr lang="ru-RU" dirty="0" smtClean="0"/>
              <a:t>Простая арифметика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5711" y="1341991"/>
            <a:ext cx="3822968" cy="19114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0753" y="1205565"/>
            <a:ext cx="3264244" cy="2174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6415" y="1451951"/>
            <a:ext cx="72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70C0"/>
                </a:solidFill>
              </a:rPr>
              <a:t>+</a:t>
            </a:r>
            <a:endParaRPr lang="ru-RU" sz="9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8473" y="1451951"/>
            <a:ext cx="72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70C0"/>
                </a:solidFill>
              </a:rPr>
              <a:t>=</a:t>
            </a:r>
            <a:endParaRPr lang="ru-RU" sz="9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93" y="4404722"/>
            <a:ext cx="72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70C0"/>
                </a:solidFill>
              </a:rPr>
              <a:t>=</a:t>
            </a:r>
            <a:endParaRPr lang="ru-RU" sz="96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646" y="3832389"/>
            <a:ext cx="2889424" cy="2889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5248" y="4420405"/>
            <a:ext cx="72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70C0"/>
                </a:solidFill>
              </a:rPr>
              <a:t>=</a:t>
            </a:r>
            <a:endParaRPr lang="ru-RU" sz="96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6697" y="3818889"/>
            <a:ext cx="6096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61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190" y="-377394"/>
            <a:ext cx="10058400" cy="1609344"/>
          </a:xfrm>
        </p:spPr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097" y="-1"/>
            <a:ext cx="4637903" cy="5742167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409399" y="5742166"/>
            <a:ext cx="4927298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«Крещение</a:t>
            </a:r>
            <a:r>
              <a:rPr lang="ru-RU" sz="1800" dirty="0"/>
              <a:t> князя Владимира </a:t>
            </a:r>
            <a:r>
              <a:rPr lang="ru-RU" sz="1800" dirty="0" smtClean="0"/>
              <a:t>в Херсонесе»</a:t>
            </a:r>
          </a:p>
          <a:p>
            <a:pPr marL="0" indent="0" algn="ctr">
              <a:buNone/>
            </a:pPr>
            <a:r>
              <a:rPr lang="ru-RU" sz="1800" dirty="0" smtClean="0"/>
              <a:t>(худ. В. М. Васнецов)</a:t>
            </a:r>
            <a:endParaRPr lang="ru-RU" sz="18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1902" y="1231950"/>
            <a:ext cx="4927298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-23272" y="827522"/>
            <a:ext cx="7452195" cy="5984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Крым издавна считался стратегически важным полуостровом, поэтому за свою историю он не раз переходил в составы разных государств. </a:t>
            </a:r>
          </a:p>
          <a:p>
            <a:r>
              <a:rPr lang="ru-RU" sz="2400" dirty="0" smtClean="0"/>
              <a:t>К </a:t>
            </a:r>
            <a:r>
              <a:rPr lang="en-US" sz="2400" dirty="0" smtClean="0"/>
              <a:t>VII</a:t>
            </a:r>
            <a:r>
              <a:rPr lang="en-US" sz="2400" dirty="0"/>
              <a:t>I</a:t>
            </a:r>
            <a:r>
              <a:rPr lang="en-US" sz="2400" dirty="0" smtClean="0"/>
              <a:t> </a:t>
            </a:r>
            <a:r>
              <a:rPr lang="ru-RU" sz="2400" dirty="0" smtClean="0"/>
              <a:t>в</a:t>
            </a:r>
            <a:r>
              <a:rPr lang="en-US" sz="2400" dirty="0" smtClean="0"/>
              <a:t>. </a:t>
            </a:r>
            <a:r>
              <a:rPr lang="ru-RU" sz="2400" dirty="0" smtClean="0"/>
              <a:t>н.э. Крым был разделен между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Византией</a:t>
            </a:r>
            <a:r>
              <a:rPr lang="ru-RU" sz="2400" dirty="0" smtClean="0"/>
              <a:t> и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Хазарским Каганатом</a:t>
            </a:r>
            <a:r>
              <a:rPr lang="ru-RU" sz="2400" dirty="0" smtClean="0"/>
              <a:t>. После того, как Князь Киевский Святослав разгромил Хазарию в 965 году, хазарская часть Крыма переходит </a:t>
            </a:r>
            <a:r>
              <a:rPr lang="ru-RU" sz="2400" dirty="0"/>
              <a:t>под власть русского 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Тмутараканского княжества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В 988 году происходит значимое событие: Владимир в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Херсонесе</a:t>
            </a:r>
            <a:r>
              <a:rPr lang="ru-RU" sz="2400" dirty="0" smtClean="0"/>
              <a:t> (единственном оставшимся на тот период античным городом Крыма)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принимает крещение</a:t>
            </a:r>
            <a:r>
              <a:rPr lang="ru-RU" sz="2400" dirty="0" smtClean="0"/>
              <a:t>, а затем крестит всю Русь. </a:t>
            </a:r>
          </a:p>
          <a:p>
            <a:r>
              <a:rPr lang="ru-RU" sz="2400" dirty="0" smtClean="0"/>
              <a:t>Из-за ослабления власти киевских князей, политической раздробленности на Руси в </a:t>
            </a:r>
            <a:r>
              <a:rPr lang="en-US" sz="2400" dirty="0" smtClean="0"/>
              <a:t>XII </a:t>
            </a:r>
            <a:r>
              <a:rPr lang="ru-RU" sz="2400" dirty="0" smtClean="0"/>
              <a:t>веке в Крыму появляются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половцы</a:t>
            </a:r>
            <a:r>
              <a:rPr lang="ru-RU" sz="2400" dirty="0" smtClean="0"/>
              <a:t>, которые кладут конец русскому влиянию на полуострове. </a:t>
            </a:r>
          </a:p>
        </p:txBody>
      </p:sp>
    </p:spTree>
    <p:extLst>
      <p:ext uri="{BB962C8B-B14F-4D97-AF65-F5344CB8AC3E}">
        <p14:creationId xmlns:p14="http://schemas.microsoft.com/office/powerpoint/2010/main" xmlns="" val="286338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02" y="1031705"/>
            <a:ext cx="5760426" cy="382862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355627"/>
            <a:ext cx="10058400" cy="1609344"/>
          </a:xfrm>
        </p:spPr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333" y="5083139"/>
            <a:ext cx="4927298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«Старый Крым»</a:t>
            </a:r>
          </a:p>
          <a:p>
            <a:pPr marL="0" indent="0" algn="ctr">
              <a:buNone/>
            </a:pPr>
            <a:r>
              <a:rPr lang="ru-RU" sz="1800" dirty="0" smtClean="0"/>
              <a:t>(худ. К.Ф. </a:t>
            </a:r>
            <a:r>
              <a:rPr lang="ru-RU" sz="1800" dirty="0" err="1" smtClean="0"/>
              <a:t>Богаевский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107270" y="307861"/>
            <a:ext cx="5895260" cy="6471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Поход темника Золотой Орды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Джэбэ</a:t>
            </a:r>
            <a:r>
              <a:rPr lang="ru-RU" dirty="0" smtClean="0"/>
              <a:t> сказался не только на Руси. С 1222 года Крым – ее улус. Административным центром стал город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</a:t>
            </a:r>
            <a:r>
              <a:rPr lang="ru-RU" dirty="0" smtClean="0"/>
              <a:t>, который благодаря проходящим через него торговым путям и близости Кафы (сильнейшей крепости) стал крупным торговым и ремесленным городом. </a:t>
            </a:r>
          </a:p>
          <a:p>
            <a:r>
              <a:rPr lang="ru-RU" dirty="0" smtClean="0"/>
              <a:t>В 1441 году Золотая Орда распалась, после чего появляется новое государство –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Крымское ханство</a:t>
            </a:r>
            <a:r>
              <a:rPr lang="ru-RU" dirty="0" smtClean="0"/>
              <a:t>, </a:t>
            </a:r>
            <a:r>
              <a:rPr lang="ru-RU" dirty="0"/>
              <a:t>п</a:t>
            </a:r>
            <a:r>
              <a:rPr lang="ru-RU" dirty="0" smtClean="0"/>
              <a:t>омимо </a:t>
            </a:r>
            <a:r>
              <a:rPr lang="ru-RU" dirty="0"/>
              <a:t>степной и предгорной части собственно </a:t>
            </a:r>
            <a:r>
              <a:rPr lang="ru-RU" dirty="0" smtClean="0"/>
              <a:t>полуострова</a:t>
            </a:r>
            <a:r>
              <a:rPr lang="ru-RU" dirty="0"/>
              <a:t> </a:t>
            </a:r>
            <a:r>
              <a:rPr lang="ru-RU" dirty="0" smtClean="0"/>
              <a:t>занимавшее </a:t>
            </a:r>
            <a:r>
              <a:rPr lang="ru-RU" dirty="0"/>
              <a:t>земли между Дунаем и Днепром, Приазовье и большую часть современного Краснодарского края России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Однако долго оставаться независимым ханство не смогло: в 1478 году оно было захвачено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Османской империей</a:t>
            </a:r>
            <a:r>
              <a:rPr lang="ru-RU" dirty="0" smtClean="0"/>
              <a:t>, после чего стало ее протекторатом. </a:t>
            </a:r>
          </a:p>
          <a:p>
            <a:r>
              <a:rPr lang="ru-RU" dirty="0" smtClean="0"/>
              <a:t>В </a:t>
            </a:r>
            <a:r>
              <a:rPr lang="en-US" dirty="0" smtClean="0"/>
              <a:t>XV </a:t>
            </a:r>
            <a:r>
              <a:rPr lang="ru-RU" dirty="0" smtClean="0"/>
              <a:t>веке от кочевого жители Крымского ханства постепенно переходят к оседлому. Формируется народ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крымские татары</a:t>
            </a:r>
            <a:r>
              <a:rPr lang="ru-RU" dirty="0" smtClean="0"/>
              <a:t> 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7511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0227" y="-1"/>
            <a:ext cx="5741773" cy="462966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355627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450227" y="5322036"/>
            <a:ext cx="5515766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«Чесменский бой» (1770)</a:t>
            </a:r>
          </a:p>
          <a:p>
            <a:pPr marL="0" indent="0" algn="ctr">
              <a:buNone/>
            </a:pPr>
            <a:r>
              <a:rPr lang="ru-RU" sz="1800" dirty="0" smtClean="0"/>
              <a:t>(худ. И.К. Айвазовский)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92503" y="835082"/>
            <a:ext cx="5895260" cy="555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1768 году началась победоносная для нас и имеющее огромное историческое значение русско-турецкая война. Нанеся чувствительные поражения туркам в битвах, например, при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Ларге,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Чесмене</a:t>
            </a:r>
            <a:r>
              <a:rPr lang="ru-RU" dirty="0" smtClean="0"/>
              <a:t>, мы вынудили подписать турецкие власти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Кючук-Кайнарджийский</a:t>
            </a:r>
            <a:r>
              <a:rPr lang="ru-RU" dirty="0" smtClean="0"/>
              <a:t> мирный договор в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1774</a:t>
            </a:r>
            <a:r>
              <a:rPr lang="ru-RU" dirty="0" smtClean="0"/>
              <a:t> году. </a:t>
            </a:r>
          </a:p>
          <a:p>
            <a:r>
              <a:rPr lang="ru-RU" dirty="0" smtClean="0"/>
              <a:t>По условиям этого мира признавалась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независимость Крыма от Турции</a:t>
            </a:r>
            <a:r>
              <a:rPr lang="ru-RU" dirty="0" smtClean="0"/>
              <a:t>, формально он стал самостоятельным государством. Де-факто же он находился под влиянием России, а в 1883 по величайшему Манифесту её Величества императрицы и самодержицы Всероссийской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Екатерины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dirty="0" smtClean="0"/>
              <a:t>полуостров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</a:t>
            </a:r>
            <a:r>
              <a:rPr lang="ru-RU" dirty="0" smtClean="0"/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вошел</a:t>
            </a:r>
            <a:r>
              <a:rPr lang="ru-RU" dirty="0" smtClean="0"/>
              <a:t> в состав Российской империи, образовав в ней новую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Таврическую губернию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Вблизи развалин древнего Херсонеса был заложен город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Севастополь.</a:t>
            </a:r>
          </a:p>
        </p:txBody>
      </p:sp>
    </p:spTree>
    <p:extLst>
      <p:ext uri="{BB962C8B-B14F-4D97-AF65-F5344CB8AC3E}">
        <p14:creationId xmlns:p14="http://schemas.microsoft.com/office/powerpoint/2010/main" xmlns="" val="4927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57" y="1041745"/>
            <a:ext cx="5700041" cy="4024525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355627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029555" y="943583"/>
            <a:ext cx="5895260" cy="634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Русско-турецкая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1787-1791</a:t>
            </a:r>
            <a:r>
              <a:rPr lang="ru-RU" sz="2800" dirty="0" smtClean="0"/>
              <a:t> война была начата Турцией с целью вернуть все потерянные земли, в первую очередь, Крым. Но и здесь русские полководцы доказали, что им нет равных – по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Ясскому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миру 1791</a:t>
            </a:r>
            <a:r>
              <a:rPr lang="ru-RU" sz="2800" dirty="0" smtClean="0"/>
              <a:t> года Турция не только признавала завоевания России, но и давала право нам иметь на Черном море флот и свободно плавать любым судам в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проливах Босфор и Дарданеллы</a:t>
            </a:r>
            <a:r>
              <a:rPr lang="ru-RU" sz="2800" dirty="0" smtClean="0"/>
              <a:t>. </a:t>
            </a:r>
          </a:p>
          <a:p>
            <a:endParaRPr lang="ru-RU" sz="2800" dirty="0" smtClean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4757" y="5198469"/>
            <a:ext cx="5515766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Гравюра С. Шифляра «Штурм Измаила </a:t>
            </a:r>
            <a:r>
              <a:rPr lang="ru-RU" sz="1800" dirty="0" smtClean="0"/>
              <a:t>11 </a:t>
            </a:r>
            <a:r>
              <a:rPr lang="ru-RU" sz="1800" dirty="0"/>
              <a:t>декабря 1790 года»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60207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7271" y="626076"/>
            <a:ext cx="5474729" cy="40513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355627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676234" y="5025474"/>
            <a:ext cx="5515766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Фрагмент панорамы Ф. </a:t>
            </a:r>
            <a:r>
              <a:rPr lang="ru-RU" dirty="0" err="1" smtClean="0"/>
              <a:t>Рубо</a:t>
            </a:r>
            <a:r>
              <a:rPr lang="ru-RU" dirty="0" smtClean="0"/>
              <a:t> «Оборона Севастополя»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5360" y="922201"/>
            <a:ext cx="6610873" cy="5556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В 1853 году Россия вновь вступает в войну с турками,  которая получила название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Крымская</a:t>
            </a:r>
            <a:r>
              <a:rPr lang="ru-RU" sz="2400" dirty="0" smtClean="0"/>
              <a:t>, поскольку основные действия велись на полуострове. </a:t>
            </a:r>
          </a:p>
          <a:p>
            <a:r>
              <a:rPr lang="ru-RU" sz="2400" dirty="0" smtClean="0"/>
              <a:t>В самом начале наши войска прошли вглубь Турции, однако развить успех не удалось. Было принято решение отступать на территорию Крыма. Опасаясь еще большего усиления России в Европе, Англия и Франция объединяются в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коалицию</a:t>
            </a:r>
            <a:r>
              <a:rPr lang="ru-RU" sz="2400" dirty="0" smtClean="0"/>
              <a:t> с Турцией. Вскоре началась 300-дневная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осада Севастополя</a:t>
            </a:r>
          </a:p>
          <a:p>
            <a:r>
              <a:rPr lang="ru-RU" sz="2400" dirty="0" smtClean="0"/>
              <a:t>На входе в бухту пришлось затопить наши корабли. Несколько линий защиты были выстроены на берегу. Начались бомбежки города.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260535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16" y="794609"/>
            <a:ext cx="6073984" cy="40513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355627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79109" y="5107852"/>
            <a:ext cx="5515766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Фрагмент панорамы Ф. </a:t>
            </a:r>
            <a:r>
              <a:rPr lang="ru-RU" dirty="0" err="1" smtClean="0"/>
              <a:t>Рубо</a:t>
            </a:r>
            <a:r>
              <a:rPr lang="ru-RU" dirty="0" smtClean="0"/>
              <a:t> «Оборона Севастополя»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466159" y="233465"/>
            <a:ext cx="5895260" cy="625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Многие участники и свидетели обороны (в том числе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Л.Н. Толстой</a:t>
            </a:r>
            <a:r>
              <a:rPr lang="ru-RU" sz="2400" dirty="0" smtClean="0"/>
              <a:t>, а также многие коалиционные солдаты) говорили о мужестве и героизме защитников Севастополя. </a:t>
            </a:r>
          </a:p>
          <a:p>
            <a:r>
              <a:rPr lang="ru-RU" sz="2400" dirty="0" smtClean="0"/>
              <a:t>Вскоре командование поняло, что оборонятся ценой таких колоссальных жертв бессмысленно. Севастополь был сдан. За ним пошли и другие поражения. Но благодаря русской дипломатии по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Парижскому мирному договору 1856 </a:t>
            </a:r>
            <a:r>
              <a:rPr lang="ru-RU" sz="2400" dirty="0" smtClean="0"/>
              <a:t>года Крым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остался</a:t>
            </a:r>
            <a:r>
              <a:rPr lang="ru-RU" sz="2400" dirty="0" smtClean="0"/>
              <a:t> в составе России.  </a:t>
            </a:r>
          </a:p>
        </p:txBody>
      </p:sp>
    </p:spTree>
    <p:extLst>
      <p:ext uri="{BB962C8B-B14F-4D97-AF65-F5344CB8AC3E}">
        <p14:creationId xmlns:p14="http://schemas.microsoft.com/office/powerpoint/2010/main" xmlns="" val="190218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4015" y="22594"/>
            <a:ext cx="6073984" cy="389141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355627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581055" y="4191590"/>
            <a:ext cx="5515766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800" dirty="0" smtClean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209" y="856035"/>
            <a:ext cx="5890757" cy="586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До событий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Гражданской войны </a:t>
            </a:r>
            <a:r>
              <a:rPr lang="ru-RU" sz="2800" dirty="0" smtClean="0"/>
              <a:t>года в Крыму было спокойно. 23 июня 1918 года создается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Крымское краевое правительство</a:t>
            </a:r>
            <a:r>
              <a:rPr lang="ru-RU" sz="2800" dirty="0" smtClean="0"/>
              <a:t>, хотя Крым находится под оккупацией немцев. В апреле 1918 года создана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Крымская ССР</a:t>
            </a:r>
            <a:r>
              <a:rPr lang="ru-RU" sz="2800" dirty="0" smtClean="0"/>
              <a:t> в составе РСФСР, но армии юга России под командованием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А.И. Деникина </a:t>
            </a:r>
            <a:r>
              <a:rPr lang="ru-RU" sz="2800" dirty="0" smtClean="0"/>
              <a:t>и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П.Н. Врангеля </a:t>
            </a:r>
            <a:r>
              <a:rPr lang="ru-RU" sz="2800" dirty="0" smtClean="0"/>
              <a:t>успешно обороняли полуостров от РККА. И только в начале 1920 года большевикам удалось захватить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Симферополь</a:t>
            </a:r>
            <a:r>
              <a:rPr lang="ru-RU" sz="2800" dirty="0" smtClean="0"/>
              <a:t>.  </a:t>
            </a:r>
          </a:p>
          <a:p>
            <a:endParaRPr lang="ru-RU" sz="2800" dirty="0"/>
          </a:p>
          <a:p>
            <a:endParaRPr lang="ru-RU" sz="2800" dirty="0" smtClean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581055" y="3984569"/>
            <a:ext cx="5515766" cy="585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Купюра </a:t>
            </a:r>
            <a:r>
              <a:rPr lang="ru-RU" dirty="0" smtClean="0"/>
              <a:t>номиналом 25 рублей Крымского </a:t>
            </a:r>
            <a:r>
              <a:rPr lang="ru-RU" dirty="0"/>
              <a:t>краевого правительства 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0460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23" y="819322"/>
            <a:ext cx="2827698" cy="382681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-355627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92966" y="4811290"/>
            <a:ext cx="265541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Немецкий нарукавный знак «Крымский щит»</a:t>
            </a:r>
            <a:endParaRPr lang="ru-RU" dirty="0" smtClean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632315" y="120971"/>
            <a:ext cx="6559685" cy="64363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сентября 1941 </a:t>
            </a:r>
            <a:r>
              <a:rPr lang="ru-RU" sz="1800" dirty="0" smtClean="0"/>
              <a:t>года немецко-фашистские захватчики начали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бои за Перекоп</a:t>
            </a:r>
            <a:r>
              <a:rPr lang="ru-RU" sz="1800" dirty="0" smtClean="0"/>
              <a:t>. Советское командование понимало стратегическую важность </a:t>
            </a:r>
            <a:r>
              <a:rPr lang="ru-RU" sz="1800" dirty="0"/>
              <a:t>удержания полуострова и сосредоточило на этом усилия, отказавшись от 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обороны Одессы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Несмотря на локальны успехи, Красной Армии пришлось отступать к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Севастополю и Керчи</a:t>
            </a:r>
            <a:r>
              <a:rPr lang="ru-RU" sz="1800" dirty="0" smtClean="0"/>
              <a:t>. Нам не удалось закрепиться здесь и началась эвакуация на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Таманский полуостров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30 октября 1941 года немцы предприняли попытку с ходу взять Севастополь. Но 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Севастопольский оборонительный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</a:t>
            </a:r>
            <a:r>
              <a:rPr lang="ru-RU" sz="1800" dirty="0" smtClean="0"/>
              <a:t> был </a:t>
            </a:r>
            <a:r>
              <a:rPr lang="ru-RU" sz="1800" dirty="0"/>
              <a:t>одним из самых укреплённых мест в </a:t>
            </a:r>
            <a:r>
              <a:rPr lang="ru-RU" sz="1800" dirty="0" smtClean="0"/>
              <a:t>мире. Вермахту удалось полностью окружить крепость с суши, но с моря постоянно подтягивались советские подкрепления.</a:t>
            </a:r>
            <a:r>
              <a:rPr lang="ru-RU" sz="1800" dirty="0"/>
              <a:t> </a:t>
            </a:r>
            <a:r>
              <a:rPr lang="ru-RU" sz="1800" dirty="0" smtClean="0"/>
              <a:t>Несмотря </a:t>
            </a:r>
            <a:r>
              <a:rPr lang="ru-RU" sz="1800" dirty="0"/>
              <a:t>на первоначальный успех, наступление советской </a:t>
            </a:r>
            <a:r>
              <a:rPr lang="ru-RU" sz="1800" dirty="0" smtClean="0"/>
              <a:t>армии с Керченского полуострова </a:t>
            </a:r>
            <a:r>
              <a:rPr lang="ru-RU" sz="1800" dirty="0"/>
              <a:t>было остановлено. В конце мая 1942 года противник разгромил основные силы Крымского фронта в ходе операции «Охота на дроф», после чего начался </a:t>
            </a:r>
            <a:r>
              <a:rPr lang="ru-RU" sz="1800" dirty="0" smtClean="0"/>
              <a:t>третий, последний </a:t>
            </a:r>
            <a:r>
              <a:rPr lang="ru-RU" sz="1800" dirty="0"/>
              <a:t>штурм Севастополя.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Штурм начался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июня 1942 года</a:t>
            </a:r>
            <a:r>
              <a:rPr lang="ru-RU" sz="1800" dirty="0" smtClean="0"/>
              <a:t>. </a:t>
            </a:r>
            <a:r>
              <a:rPr lang="ru-RU" sz="1800" dirty="0"/>
              <a:t>Упорная борьба и контратаки защитников продолжались более недели. В атакующих немецких ротах осталось, в среднем по 25 человек</a:t>
            </a:r>
            <a:r>
              <a:rPr lang="ru-RU" sz="1800" dirty="0" smtClean="0"/>
              <a:t>. Но к 3 июля город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пришлось оставить</a:t>
            </a:r>
            <a:r>
              <a:rPr lang="ru-RU" sz="1800" dirty="0" smtClean="0"/>
              <a:t>.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8715" y="926413"/>
            <a:ext cx="1916136" cy="361263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113064" y="4811290"/>
            <a:ext cx="265541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Медаль «За оборону Севастополя</a:t>
            </a:r>
            <a:r>
              <a:rPr lang="ru-RU" dirty="0" smtClean="0"/>
              <a:t>»</a:t>
            </a:r>
            <a:r>
              <a:rPr lang="ru-RU" dirty="0"/>
              <a:t> 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0690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Тип дерева</Template>
  <TotalTime>457</TotalTime>
  <Words>883</Words>
  <Application>Microsoft Office PowerPoint</Application>
  <PresentationFormat>Произвольный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Дерево</vt:lpstr>
      <vt:lpstr>«В единстве наша сила»</vt:lpstr>
      <vt:lpstr>Из истории</vt:lpstr>
      <vt:lpstr>Из истории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Крымский кризис </vt:lpstr>
      <vt:lpstr>Референдум о статусе Крыма</vt:lpstr>
      <vt:lpstr>Указ Президента о признании республики Крым</vt:lpstr>
      <vt:lpstr>Простая арифметика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вместе</dc:title>
  <dc:creator>Лев Ватлин</dc:creator>
  <cp:lastModifiedBy>1</cp:lastModifiedBy>
  <cp:revision>30</cp:revision>
  <dcterms:created xsi:type="dcterms:W3CDTF">2014-04-09T15:58:47Z</dcterms:created>
  <dcterms:modified xsi:type="dcterms:W3CDTF">2015-04-04T04:08:47Z</dcterms:modified>
</cp:coreProperties>
</file>