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317" r:id="rId3"/>
    <p:sldId id="320" r:id="rId4"/>
    <p:sldId id="295" r:id="rId5"/>
    <p:sldId id="321" r:id="rId6"/>
    <p:sldId id="318" r:id="rId7"/>
    <p:sldId id="319" r:id="rId8"/>
    <p:sldId id="274" r:id="rId9"/>
    <p:sldId id="327" r:id="rId10"/>
    <p:sldId id="257" r:id="rId11"/>
    <p:sldId id="259" r:id="rId12"/>
    <p:sldId id="260" r:id="rId13"/>
    <p:sldId id="286" r:id="rId14"/>
    <p:sldId id="263" r:id="rId15"/>
    <p:sldId id="312" r:id="rId16"/>
    <p:sldId id="261" r:id="rId17"/>
    <p:sldId id="262" r:id="rId18"/>
    <p:sldId id="264" r:id="rId19"/>
    <p:sldId id="322" r:id="rId20"/>
    <p:sldId id="316" r:id="rId21"/>
    <p:sldId id="303" r:id="rId22"/>
    <p:sldId id="304" r:id="rId23"/>
    <p:sldId id="305" r:id="rId24"/>
    <p:sldId id="306" r:id="rId25"/>
    <p:sldId id="271" r:id="rId26"/>
    <p:sldId id="272" r:id="rId27"/>
    <p:sldId id="313" r:id="rId28"/>
    <p:sldId id="314" r:id="rId29"/>
    <p:sldId id="315" r:id="rId30"/>
    <p:sldId id="275" r:id="rId31"/>
    <p:sldId id="279" r:id="rId32"/>
    <p:sldId id="325" r:id="rId33"/>
    <p:sldId id="307" r:id="rId34"/>
    <p:sldId id="280" r:id="rId35"/>
    <p:sldId id="282" r:id="rId36"/>
    <p:sldId id="283" r:id="rId37"/>
    <p:sldId id="284" r:id="rId38"/>
    <p:sldId id="285" r:id="rId39"/>
    <p:sldId id="326" r:id="rId40"/>
    <p:sldId id="308" r:id="rId41"/>
    <p:sldId id="309" r:id="rId42"/>
    <p:sldId id="296" r:id="rId43"/>
    <p:sldId id="290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0B8541-1231-4D04-81D7-EC53B6CA5181}" type="datetimeFigureOut">
              <a:rPr lang="ru-RU" smtClean="0"/>
              <a:pPr/>
              <a:t>19.10.2010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556601-377C-4E84-8CA6-8B9D48D910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0B8541-1231-4D04-81D7-EC53B6CA5181}" type="datetimeFigureOut">
              <a:rPr lang="ru-RU" smtClean="0"/>
              <a:pPr/>
              <a:t>19.10.2010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556601-377C-4E84-8CA6-8B9D48D91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0B8541-1231-4D04-81D7-EC53B6CA5181}" type="datetimeFigureOut">
              <a:rPr lang="ru-RU" smtClean="0"/>
              <a:pPr/>
              <a:t>19.10.2010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556601-377C-4E84-8CA6-8B9D48D91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0B8541-1231-4D04-81D7-EC53B6CA5181}" type="datetimeFigureOut">
              <a:rPr lang="ru-RU" smtClean="0"/>
              <a:pPr/>
              <a:t>19.10.2010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556601-377C-4E84-8CA6-8B9D48D91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0B8541-1231-4D04-81D7-EC53B6CA5181}" type="datetimeFigureOut">
              <a:rPr lang="ru-RU" smtClean="0"/>
              <a:pPr/>
              <a:t>19.10.2010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556601-377C-4E84-8CA6-8B9D48D910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0B8541-1231-4D04-81D7-EC53B6CA5181}" type="datetimeFigureOut">
              <a:rPr lang="ru-RU" smtClean="0"/>
              <a:pPr/>
              <a:t>19.10.2010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556601-377C-4E84-8CA6-8B9D48D91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0B8541-1231-4D04-81D7-EC53B6CA5181}" type="datetimeFigureOut">
              <a:rPr lang="ru-RU" smtClean="0"/>
              <a:pPr/>
              <a:t>19.10.2010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556601-377C-4E84-8CA6-8B9D48D91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0B8541-1231-4D04-81D7-EC53B6CA5181}" type="datetimeFigureOut">
              <a:rPr lang="ru-RU" smtClean="0"/>
              <a:pPr/>
              <a:t>19.10.2010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556601-377C-4E84-8CA6-8B9D48D91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0B8541-1231-4D04-81D7-EC53B6CA5181}" type="datetimeFigureOut">
              <a:rPr lang="ru-RU" smtClean="0"/>
              <a:pPr/>
              <a:t>19.10.2010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556601-377C-4E84-8CA6-8B9D48D910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0B8541-1231-4D04-81D7-EC53B6CA5181}" type="datetimeFigureOut">
              <a:rPr lang="ru-RU" smtClean="0"/>
              <a:pPr/>
              <a:t>19.10.2010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556601-377C-4E84-8CA6-8B9D48D91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0B8541-1231-4D04-81D7-EC53B6CA5181}" type="datetimeFigureOut">
              <a:rPr lang="ru-RU" smtClean="0"/>
              <a:pPr/>
              <a:t>19.10.2010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556601-377C-4E84-8CA6-8B9D48D910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60B8541-1231-4D04-81D7-EC53B6CA5181}" type="datetimeFigureOut">
              <a:rPr lang="ru-RU" smtClean="0"/>
              <a:pPr/>
              <a:t>19.10.2010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F556601-377C-4E84-8CA6-8B9D48D910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64;&#1082;&#1086;&#1083;&#1072;\&#1056;&#1072;&#1073;&#1086;&#1095;&#1080;&#1081;%20&#1089;&#1090;&#1086;&#1083;\&#1091;&#1088;&#1086;&#1082;\samolety\&#1057;&#1072;&#1084;&#1086;&#1083;&#1077;&#1090;&#1099;,%20&#1074;&#1077;&#1088;&#1090;&#1086;&#1083;&#1105;&#1090;&#1099;\007.wav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historicalbuild.ru/wp-content/uploads/2010/04/Tower-of-London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london-info.ru/gallery/sobor_svjatogo_pavla/foto_293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kartinkin.msk.ru/wp-content/uploads/avia/avia-91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64;&#1082;&#1086;&#1083;&#1072;\&#1056;&#1072;&#1073;&#1086;&#1095;&#1080;&#1081;%20&#1089;&#1090;&#1086;&#1083;\&#1091;&#1088;&#1086;&#1082;\torpedo-rotor_0_0_2007.avi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rambler.ru/pic_cache?url=http://tsv-22.narod.ru/1pc/index.html&amp;bi=http://tsv-22.narod.ru/1pc/images/btc3000.jpg&amp;i=http://media4.picsearch.com/is?7z1ktmw6RMYMsgGs1xN-lwAsNFZ5opMXsI6g3LdGn7E&amp;w=128&amp;h=93&amp;f=20&amp;q=%D0%BA%D0%BE%D0%BC%D0%BF%D1%8C%D1%8E%D1%82%D0%B5%D1%80&amp;p=1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rambler.ru/pic_cache?url=http://www.irk.ru/afisha/20060728/6555.html&amp;bi=http://www.irk.ru/img/afisha/33/6555add01.jpg&amp;i=http://media1.picsearch.com/is?GM4ZqBklbzixzQ6kRwrm3UV8JlfVNlfI8ELXlxWU0B4&amp;w=128&amp;h=108&amp;f=16&amp;q=%D1%81%D1%83%D0%BF%D0%B5%D1%80%D0%BC%D0%B5%D0%BD&amp;p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http://images.rambler.ru/pic_cache?url=http://z3studio.ru/2007/05/21/superman.html&amp;bi=http://z3studio.ru/uploads/posts/1179754253_super_man_005.jpg&amp;i=http://media3.picsearch.com/is?gbhlxRE269wBNlGtUTkfQAPDtpguLM16V5_uVn4mz14&amp;w=98&amp;h=128&amp;f=28&amp;q=%D0%A1%D1%83%D0%BF%D0%B5%D1%80%D0%BC%D0%B5%D0%BD&amp;p=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rambler.ru/pic_cache?url=http://www.openchannel.kiev.ua/catalog.aspx?ware=12&amp;bi=http://www.openchannel.kiev.ua/__files/9.63266795137058.B0000942PF.03._SCLZZZZZZZ_.jpg&amp;i=http://media3.picsearch.com/is?NIQ_vuf2LGRKJAsudjVAa7xFWmaWLKw7TmwQrXPkUH0&amp;w=89&amp;h=128&amp;f=55&amp;q=%D1%81%D1%83%D0%BF%D0%B5%D1%80%D0%BC%D0%B5%D0%BD&amp;p=2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64;&#1082;&#1086;&#1083;&#1072;\&#1056;&#1072;&#1073;&#1086;&#1095;&#1080;&#1081;%20&#1089;&#1090;&#1086;&#1083;\&#1091;&#1088;&#1086;&#1082;\samolety\&#1057;&#1072;&#1084;&#1086;&#1083;&#1077;&#1090;&#1099;,%20&#1074;&#1077;&#1088;&#1090;&#1086;&#1083;&#1105;&#1090;&#1099;\007.wav" TargetMode="Externa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ages.rambler.ru/pic_cache?url=http://www.cimus.ru/shop/item/502/index.html&amp;bi=http://www.cimus.ru/i/catalog/big/502.jpg&amp;i=http://media5.picsearch.com/is?MpvwMVBUtXIzn9zdtXbbDHr7AsnTz-ukVeXfnL9pwY0&amp;w=128&amp;h=128&amp;f=48&amp;q=%D0%B1%D1%83%D1%82%D0%B5%D1%80%D0%B1%D1%80%D0%BE%D0%B4&amp;p=2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megalife.com.ua/uploads/posts/2008-08/1218038233_wineyard-in-st-emilion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64;&#1082;&#1086;&#1083;&#1072;\&#1056;&#1072;&#1073;&#1086;&#1095;&#1080;&#1081;%20&#1089;&#1090;&#1086;&#1083;\&#1091;&#1088;&#1086;&#1082;\samolety\&#1057;&#1072;&#1084;&#1086;&#1083;&#1077;&#1090;&#1099;,%20&#1074;&#1077;&#1088;&#1090;&#1086;&#1083;&#1105;&#1090;&#1099;\007.wav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megalife.com.ua/uploads/posts/2008-08/1218038260_fayrac-manor-beynac-franc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hyperlink" Target="http://megalife.com.ua/uploads/posts/2008-08/1218038378_mont-saint-michel-abbey-france.jp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megalife.com.ua/uploads/posts/2008-08/1218038413_ord-river-beziers-franc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hyperlink" Target="http://megalife.com.ua/uploads/posts/2008-08/1218038470_villefranche-harbor-france.jp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megalife.com.ua/uploads/posts/2008-08/1218038429_pyramid-at-louvre-museum-paris-france.jpg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megalife.com.ua/uploads/posts/2008-08/1218038321_eiffel-tower-and-fountain-paris-france.jp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Урок-путешествие 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на тему: «Заимствованные слова»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800000" flipV="1">
            <a:off x="2857488" y="5429264"/>
            <a:ext cx="5643602" cy="864852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Учитель русского языка и литературы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Кребенштеин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Тенештык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Камдракимовна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Учитель географии Зиновьева Елена Александровна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Великобритания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Гайд Парк 1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357298"/>
            <a:ext cx="457203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00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Лондонский Тауэр 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Тауэр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071546"/>
            <a:ext cx="81439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Букингемский дворец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img.ria.ua/photos/ria/news_common/15/1516/151691/151691m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81439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Здание парламента. 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Часы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Биг-Бен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Великобритания, Англия, Лондон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785818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Собор Святого Павла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london-info.ru/images/thumbs/id293_w150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428736"/>
            <a:ext cx="807246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i="1" dirty="0" smtClean="0">
                <a:latin typeface="Times New Roman" pitchFamily="18" charset="0"/>
                <a:cs typeface="Times New Roman" pitchFamily="18" charset="0"/>
              </a:rPr>
              <a:t>Мост Тауэр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Мост Тауэр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8072462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Трафальгарская площадь, Лондон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7" y="0"/>
            <a:ext cx="65722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0100" y="285728"/>
            <a:ext cx="2786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Трафальгарская</a:t>
            </a:r>
            <a:endParaRPr lang="ru-RU" sz="28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928662" y="274638"/>
            <a:ext cx="80050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Вестминстерское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аббатство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Вестминстерское аббатство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9" y="0"/>
            <a:ext cx="55721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Стоунхендж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birzhaplus.ru/dom/img/16077/28-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81439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4" name="Rectangle 14"/>
          <p:cNvSpPr>
            <a:spLocks noChangeArrowheads="1"/>
          </p:cNvSpPr>
          <p:nvPr/>
        </p:nvSpPr>
        <p:spPr bwMode="auto">
          <a:xfrm>
            <a:off x="6715140" y="1857364"/>
            <a:ext cx="21431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Tx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Футбол</a:t>
            </a:r>
          </a:p>
          <a:p>
            <a:pPr>
              <a:buFontTx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Баскетбол</a:t>
            </a:r>
          </a:p>
          <a:p>
            <a:pPr>
              <a:buFontTx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Хоккей</a:t>
            </a:r>
          </a:p>
          <a:p>
            <a:pPr>
              <a:buFontTx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Спорт</a:t>
            </a:r>
          </a:p>
          <a:p>
            <a:pPr>
              <a:buFontTx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Спортсмен</a:t>
            </a:r>
          </a:p>
          <a:p>
            <a:pPr>
              <a:buFontTx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Финиш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15" name="Rectangle 15"/>
          <p:cNvSpPr>
            <a:spLocks noChangeArrowheads="1"/>
          </p:cNvSpPr>
          <p:nvPr/>
        </p:nvSpPr>
        <p:spPr bwMode="auto">
          <a:xfrm>
            <a:off x="785786" y="285728"/>
            <a:ext cx="79295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английского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языка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29124" y="1857364"/>
            <a:ext cx="21431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Тоннель</a:t>
            </a:r>
          </a:p>
          <a:p>
            <a:pPr marL="0" lvl="4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Вокзал</a:t>
            </a:r>
          </a:p>
          <a:p>
            <a:pPr marL="0" lvl="4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Тендер</a:t>
            </a:r>
          </a:p>
          <a:p>
            <a:pPr marL="0" lvl="4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Троллейбус</a:t>
            </a:r>
          </a:p>
          <a:p>
            <a:pPr marL="0" lvl="4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Комфорт</a:t>
            </a:r>
          </a:p>
          <a:p>
            <a:pPr marL="0" lvl="4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Плед</a:t>
            </a:r>
          </a:p>
          <a:p>
            <a:pPr marL="0" lvl="4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Джин</a:t>
            </a:r>
          </a:p>
          <a:p>
            <a:pPr marL="0" lvl="4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Кекс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1928802"/>
            <a:ext cx="1571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Мичман</a:t>
            </a:r>
          </a:p>
          <a:p>
            <a:pPr marL="0" lvl="4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Бот</a:t>
            </a:r>
          </a:p>
          <a:p>
            <a:pPr marL="0" lvl="4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Бриг</a:t>
            </a:r>
          </a:p>
          <a:p>
            <a:pPr marL="0" lvl="4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Яхта</a:t>
            </a:r>
          </a:p>
          <a:p>
            <a:pPr marL="0" lvl="4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Шхуна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488" y="1928802"/>
            <a:ext cx="15279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Бойкот</a:t>
            </a:r>
          </a:p>
          <a:p>
            <a:pPr marL="0" lvl="4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Митинг</a:t>
            </a:r>
          </a:p>
          <a:p>
            <a:pPr marL="0" lvl="4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Лидер</a:t>
            </a:r>
          </a:p>
          <a:p>
            <a:pPr marL="0" lvl="4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Клуб</a:t>
            </a:r>
          </a:p>
          <a:p>
            <a:pPr marL="0" lvl="4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-main-pic" descr="Картинка 7 из 64000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42852"/>
            <a:ext cx="35719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7 из 64000">
            <a:hlinkClick r:id="rId2" tgtFrame="_blank"/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429000"/>
            <a:ext cx="35719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Картинка 7 из 64000">
            <a:hlinkClick r:id="rId2" tgtFrame="_blank"/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14290"/>
            <a:ext cx="385762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7 из 64000">
            <a:hlinkClick r:id="rId2" tgtFrame="_blank"/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500438"/>
            <a:ext cx="385762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orpedo-rotor_0_0_2007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14600" y="1905000"/>
            <a:ext cx="41148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5852" y="857232"/>
            <a:ext cx="700092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6492C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6492C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утбол (6 букв)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футбол [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англ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football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(8 букв) &lt;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foot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нога +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ball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мяч] - спортивная командная игра: используя удары ногами и любой частью тела, кроме рук, игроки стараются забить мяч в ворота соперника.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5" descr="fфутбо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714752"/>
            <a:ext cx="2395537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714356"/>
            <a:ext cx="650085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6492C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Компьютер (9 букв)</a:t>
            </a:r>
            <a:r>
              <a:rPr lang="ru-RU" dirty="0" smtClean="0">
                <a:solidFill>
                  <a:srgbClr val="50505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50505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505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компьютер [</a:t>
            </a:r>
            <a:r>
              <a:rPr lang="ru-RU" sz="2800" dirty="0" err="1" smtClean="0">
                <a:solidFill>
                  <a:srgbClr val="505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англ</a:t>
            </a:r>
            <a:r>
              <a:rPr lang="ru-RU" sz="2800" dirty="0" smtClean="0">
                <a:solidFill>
                  <a:srgbClr val="505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505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computer</a:t>
            </a:r>
            <a:r>
              <a:rPr lang="ru-RU" sz="2800" dirty="0" smtClean="0">
                <a:solidFill>
                  <a:srgbClr val="505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(8 букв) &lt; лат. </a:t>
            </a:r>
            <a:r>
              <a:rPr lang="ru-RU" sz="2800" dirty="0" err="1" smtClean="0">
                <a:solidFill>
                  <a:srgbClr val="505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com-putare</a:t>
            </a:r>
            <a:r>
              <a:rPr lang="ru-RU" sz="2800" dirty="0" smtClean="0">
                <a:solidFill>
                  <a:srgbClr val="505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считать, вычислять] - то же, что электронная вычислительная машина.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 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986087"/>
            <a:ext cx="4143404" cy="258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928670"/>
            <a:ext cx="285752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 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928670"/>
            <a:ext cx="250033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357166"/>
            <a:ext cx="70009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6492C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Супермен (8 букв)</a:t>
            </a:r>
            <a:r>
              <a:rPr lang="ru-RU" dirty="0" smtClean="0">
                <a:solidFill>
                  <a:srgbClr val="505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505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505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супермен [</a:t>
            </a:r>
            <a:r>
              <a:rPr lang="ru-RU" sz="2800" dirty="0" err="1" smtClean="0">
                <a:solidFill>
                  <a:srgbClr val="505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англ</a:t>
            </a:r>
            <a:r>
              <a:rPr lang="ru-RU" sz="2800" dirty="0" smtClean="0">
                <a:solidFill>
                  <a:srgbClr val="505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505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superman</a:t>
            </a:r>
            <a:r>
              <a:rPr lang="ru-RU" sz="2800" dirty="0" smtClean="0">
                <a:solidFill>
                  <a:srgbClr val="505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(8 букв), сверхчеловек] –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505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1) человек, убежденный в своем превосходстве над другими людьми; сверхчеловек; 2) герой детективов, комиксов, наделенный необыкновенными качествами, делающими его непобедимым, неотразимым</a:t>
            </a:r>
            <a:r>
              <a:rPr lang="ru-RU" dirty="0" smtClean="0">
                <a:solidFill>
                  <a:srgbClr val="505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 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214818"/>
            <a:ext cx="16430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Германия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Кабинет завуча\Рабочий стол\фото фрг\32_1[2]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285859"/>
            <a:ext cx="8143900" cy="5465007"/>
          </a:xfrm>
          <a:prstGeom prst="rect">
            <a:avLst/>
          </a:prstGeom>
          <a:noFill/>
        </p:spPr>
      </p:pic>
      <p:pic>
        <p:nvPicPr>
          <p:cNvPr id="5" name="00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nicetravel.kz/uploads/posts/2009-12/1260531141_german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Кабинет завуча\Рабочий стол\фото фрг\vat80301021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099" y="0"/>
            <a:ext cx="80962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Кабинет завуча\Рабочий стол\фото фрг\32_3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099" y="0"/>
            <a:ext cx="80962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Кабинет завуча\Рабочий стол\фото фрг\vat80301027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7498080" cy="5357850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Постановка цели для учащихся: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Выяснить, какие слова в русский язык  пришли из других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языков.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В связи  с чем это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произошло.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Узнать, как они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называются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4. Научиться активно использовать их в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речи.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5. Продолжать учиться работать со словарями.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</a:t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202680"/>
            <a:ext cx="749808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Кабинет завуча\Рабочий стол\фото фрг\32_2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099" y="0"/>
            <a:ext cx="80962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Кабинет завуча\Рабочий стол\фото фрг\vat80301022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357298"/>
            <a:ext cx="214314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•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•"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Офицер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•"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Фронт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таб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Ефрейтор</a:t>
            </a:r>
          </a:p>
          <a:p>
            <a:pPr marL="342900" indent="-342900">
              <a:buFontTx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Лагерь</a:t>
            </a:r>
          </a:p>
          <a:p>
            <a:pPr marL="342900" indent="-342900">
              <a:buFontTx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Фельдшер</a:t>
            </a:r>
          </a:p>
          <a:p>
            <a:pPr marL="342900" indent="-342900">
              <a:buFontTx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Юнкер</a:t>
            </a:r>
          </a:p>
          <a:p>
            <a:pPr marL="342900" indent="-342900">
              <a:buFontTx/>
              <a:buChar char="•"/>
            </a:pP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214290"/>
            <a:ext cx="72498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немецкого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языка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7554" y="1500174"/>
            <a:ext cx="17859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Вексель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Штемпель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Фрахт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15074" y="1500174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Мольберт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Капельмейстер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Ландшафт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43306" y="3929066"/>
            <a:ext cx="18573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Галстук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Рейтузы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Штиблеты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Клевер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Шпинат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15008" y="3929066"/>
            <a:ext cx="17145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Стамеска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Фуганок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Верстак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928670"/>
            <a:ext cx="671517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6492C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Бутерброд (9 букв)</a:t>
            </a:r>
            <a:r>
              <a:rPr lang="ru-RU" dirty="0" smtClean="0">
                <a:solidFill>
                  <a:srgbClr val="50505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50505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505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бутерброд [&lt; нем. </a:t>
            </a:r>
            <a:r>
              <a:rPr lang="en-US" sz="2800" dirty="0" smtClean="0">
                <a:solidFill>
                  <a:srgbClr val="505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ru-RU" sz="2800" dirty="0" err="1" smtClean="0">
                <a:solidFill>
                  <a:srgbClr val="505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utterbrot</a:t>
            </a:r>
            <a:r>
              <a:rPr lang="ru-RU" sz="2800" dirty="0" smtClean="0">
                <a:solidFill>
                  <a:srgbClr val="505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(10 букв) хлеб с маслом] - ломтик хлеба с маслом, сыром, колбасой и пр.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 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071810"/>
            <a:ext cx="279083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Франция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 Путешествие по миру. Франция #2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214422"/>
            <a:ext cx="750099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00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 Путешествие по миру. Франция #2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43240" y="0"/>
            <a:ext cx="600076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 Путешествие по миру. Франция #2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214687"/>
            <a:ext cx="6357982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 Путешествие по миру. Франция #2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0"/>
            <a:ext cx="535785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 Путешествие по миру. Франция #2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3143249"/>
            <a:ext cx="6215074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 Путешествие по миру. Франция #2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Эйфелева башня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 Путешествие по миру. Франция #2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428736"/>
            <a:ext cx="8072462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256467"/>
            <a:ext cx="171451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Браслет</a:t>
            </a:r>
          </a:p>
          <a:p>
            <a:pPr>
              <a:buFontTx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Медальон</a:t>
            </a:r>
          </a:p>
          <a:p>
            <a:pPr>
              <a:buFontTx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Жилет</a:t>
            </a:r>
          </a:p>
          <a:p>
            <a:pPr>
              <a:buFontTx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Трико</a:t>
            </a:r>
          </a:p>
          <a:p>
            <a:pPr>
              <a:buFontTx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Пальто</a:t>
            </a:r>
          </a:p>
          <a:p>
            <a:pPr>
              <a:buFontTx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Сюртук</a:t>
            </a:r>
          </a:p>
          <a:p>
            <a:pPr>
              <a:buFontTx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Вуаль</a:t>
            </a:r>
          </a:p>
          <a:p>
            <a:pPr>
              <a:buFontTx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Корсаж</a:t>
            </a:r>
          </a:p>
          <a:p>
            <a:pPr>
              <a:buFontTx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Будуар</a:t>
            </a:r>
          </a:p>
          <a:p>
            <a:pPr>
              <a:buFontTx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Гардероб</a:t>
            </a:r>
          </a:p>
          <a:p>
            <a:pPr>
              <a:buFontTx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Туалет</a:t>
            </a:r>
          </a:p>
          <a:p>
            <a:pPr>
              <a:buFontTx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Мармелад</a:t>
            </a:r>
          </a:p>
          <a:p>
            <a:pPr>
              <a:buFontTx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Бульон</a:t>
            </a:r>
          </a:p>
          <a:p>
            <a:pPr>
              <a:buFontTx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Котлета</a:t>
            </a:r>
          </a:p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0797" y="214290"/>
            <a:ext cx="84232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французского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языка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298" y="1428736"/>
            <a:ext cx="17859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Пьеса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Актер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Суфлер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Режиссер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Афиша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86314" y="1500174"/>
            <a:ext cx="17145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Атака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Батальон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Гарнизон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Артиллерия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Канонада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Эскадра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786578" y="1357298"/>
            <a:ext cx="2000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Парламент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Департамент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Ассамблея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Эксплуатация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083320"/>
          </a:xfrm>
        </p:spPr>
        <p:txBody>
          <a:bodyPr/>
          <a:lstStyle/>
          <a:p>
            <a:pPr algn="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Все народы меняются словами и занимают их друг у друга.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В.Г.Белинский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00166" y="428604"/>
            <a:ext cx="728667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5.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Найдите к каждому слову левого столбика синоним из правого столбика, запишите эти слова парами. Определите в каждой паре, какое из них является иноязычным, а какое – исконно-русским. Попробуйте объяснить, почему вы так считаете.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перерыв                                                  эгоизм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разбор                                                     аплодисменты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столетник                                              чемпион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победитель                                            анализ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войско                                                    антракт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себялюбие                                             армия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рукоплескание                                     алоэ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428728" y="428604"/>
            <a:ext cx="685804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перерыв                                                 антракт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548DD4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разбор                                                     анализ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548DD4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столетник                                              алоэ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548DD4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победитель                                            чемпион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548DD4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войско                                                    армия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548DD4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себялюбие                                             эгоизм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548DD4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рукоплескание                                 аплодисменты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857232"/>
            <a:ext cx="700092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254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нового на уроке вы узнали?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254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пополняется словарный запас языка?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254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Зачем нам нужно знать иностранные корни?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254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задания вам было легко делать?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254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у вас вызвало затруднение?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254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Всегда ли в речи надо использовать иноязычные слова?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254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всем за работу на уроке.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54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214290"/>
            <a:ext cx="7543800" cy="107473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завтраком: чай (китайское), кофе (франц.), кекс(англ.), какао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америк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.), мармелад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португал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.), бутерброд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немецк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Задание.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Составьте и запишите диалог </a:t>
            </a:r>
            <a:br>
              <a:rPr lang="ru-RU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«За завтраком», используя данные слова и слова  исконно русские: спасибо, пожалуйста.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428604"/>
            <a:ext cx="7933588" cy="5819796"/>
          </a:xfrm>
        </p:spPr>
        <p:txBody>
          <a:bodyPr/>
          <a:lstStyle/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Двадцатое октября.</a:t>
            </a:r>
          </a:p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Классная работа.</a:t>
            </a:r>
          </a:p>
          <a:p>
            <a:pPr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Заимствованные слова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572560" cy="56769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Два мощных способа пополнения словарного запаса:</a:t>
            </a:r>
          </a:p>
          <a:p>
            <a:pPr algn="just"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словообразование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заимствование</a:t>
            </a:r>
            <a:endParaRPr lang="ru-RU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285984" y="2285992"/>
            <a:ext cx="1643074" cy="12858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000760" y="2214554"/>
            <a:ext cx="1571636" cy="14287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435608" y="214290"/>
            <a:ext cx="749808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Главный способ обогащения словарного запаса языка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словообразование. 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Второй путь пополнения лексики –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заимствование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 из других языков.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Такие слова называют иноязычными или </a:t>
            </a:r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заимствованными.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Маршрут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8557" t="33551" r="55100" b="19105"/>
          <a:stretch>
            <a:fillRect/>
          </a:stretch>
        </p:blipFill>
        <p:spPr bwMode="auto">
          <a:xfrm rot="5400000">
            <a:off x="2321699" y="35698"/>
            <a:ext cx="5572139" cy="80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 rot="10800000" flipV="1">
            <a:off x="2428860" y="4786322"/>
            <a:ext cx="2928958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571736" y="4857760"/>
            <a:ext cx="642942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2571736" y="5214950"/>
            <a:ext cx="500066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826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Словарь Н. М. Яновского (1806 г.)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357298"/>
            <a:ext cx="7862150" cy="489110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1571612"/>
            <a:ext cx="164981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Пенс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Фунт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Стерлинг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Шиллинг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71736" y="1714488"/>
            <a:ext cx="173990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Бифштекс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Джин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Пунш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Пудинг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57686" y="1643050"/>
            <a:ext cx="13989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Мисс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Мистер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Миледи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Лорд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илорд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0760" y="1643050"/>
            <a:ext cx="13292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Шериф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Клерк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293493" y="1643050"/>
            <a:ext cx="18505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Парламент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42976" y="3929066"/>
            <a:ext cx="15190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Плис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Фланель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000364" y="3929066"/>
            <a:ext cx="13484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Клуб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Парк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Пионер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643438" y="3929066"/>
            <a:ext cx="16666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Аврал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Рельс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Стандарт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Полундра</a:t>
            </a:r>
          </a:p>
          <a:p>
            <a:pPr>
              <a:buFont typeface="Arial" pitchFamily="34" charset="0"/>
              <a:buChar char="•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43702" y="3929066"/>
            <a:ext cx="119776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Бриг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Бот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Катер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Баржа</a:t>
            </a:r>
          </a:p>
          <a:p>
            <a:pPr>
              <a:buFont typeface="Arial" pitchFamily="34" charset="0"/>
              <a:buChar char="•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</TotalTime>
  <Words>395</Words>
  <Application>Microsoft Office PowerPoint</Application>
  <PresentationFormat>Экран (4:3)</PresentationFormat>
  <Paragraphs>176</Paragraphs>
  <Slides>43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Солнцестояние</vt:lpstr>
      <vt:lpstr>   Урок-путешествие  на тему: «Заимствованные слова»</vt:lpstr>
      <vt:lpstr>Слайд 2</vt:lpstr>
      <vt:lpstr>         Постановка цели для учащихся:   1. Выяснить, какие слова в русский язык  пришли из других языков. 2. В связи  с чем это произошло.  3. Узнать, как они называются. 4. Научиться активно использовать их в речи. 5. Продолжать учиться работать со словарями.           </vt:lpstr>
      <vt:lpstr>Все народы меняются словами и занимают их друг у друга. В.Г.Белинский</vt:lpstr>
      <vt:lpstr>Слайд 5</vt:lpstr>
      <vt:lpstr>Слайд 6</vt:lpstr>
      <vt:lpstr>Слайд 7</vt:lpstr>
      <vt:lpstr>Маршрут</vt:lpstr>
      <vt:lpstr>Словарь Н. М. Яновского (1806 г.)</vt:lpstr>
      <vt:lpstr>Великобритания</vt:lpstr>
      <vt:lpstr>Лондонский Тауэр  </vt:lpstr>
      <vt:lpstr>Букингемский дворец </vt:lpstr>
      <vt:lpstr>Здание парламента.  Часы Биг-Бен</vt:lpstr>
      <vt:lpstr>Собор Святого Павла</vt:lpstr>
      <vt:lpstr>Мост Тауэр </vt:lpstr>
      <vt:lpstr>Слайд 16</vt:lpstr>
      <vt:lpstr>Вестминстерское аббатство</vt:lpstr>
      <vt:lpstr>Стоунхендж</vt:lpstr>
      <vt:lpstr>Слайд 19</vt:lpstr>
      <vt:lpstr>Слайд 20</vt:lpstr>
      <vt:lpstr>Слайд 21</vt:lpstr>
      <vt:lpstr>Слайд 22</vt:lpstr>
      <vt:lpstr>Слайд 23</vt:lpstr>
      <vt:lpstr>Слайд 24</vt:lpstr>
      <vt:lpstr>Германия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Франция</vt:lpstr>
      <vt:lpstr>Слайд 35</vt:lpstr>
      <vt:lpstr>Слайд 36</vt:lpstr>
      <vt:lpstr>Слайд 37</vt:lpstr>
      <vt:lpstr>Эйфелева башня</vt:lpstr>
      <vt:lpstr>Слайд 39</vt:lpstr>
      <vt:lpstr>Слайд 40</vt:lpstr>
      <vt:lpstr>Слайд 41</vt:lpstr>
      <vt:lpstr>Слайд 42</vt:lpstr>
      <vt:lpstr>Домашнее задание</vt:lpstr>
    </vt:vector>
  </TitlesOfParts>
  <Company>Светлинская средняя 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странам</dc:title>
  <dc:creator>МОУ</dc:creator>
  <cp:lastModifiedBy>Школа</cp:lastModifiedBy>
  <cp:revision>83</cp:revision>
  <dcterms:created xsi:type="dcterms:W3CDTF">2010-10-15T04:52:23Z</dcterms:created>
  <dcterms:modified xsi:type="dcterms:W3CDTF">2010-10-19T11:03:23Z</dcterms:modified>
</cp:coreProperties>
</file>