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5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C4275-520D-43ED-9FD3-D452200C9657}" type="datetimeFigureOut">
              <a:rPr lang="ru-RU" smtClean="0"/>
              <a:pPr/>
              <a:t>02.04.2014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7A936D-863B-4162-9CA4-B24262B8B02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C4275-520D-43ED-9FD3-D452200C9657}" type="datetimeFigureOut">
              <a:rPr lang="ru-RU" smtClean="0"/>
              <a:pPr/>
              <a:t>02.04.2014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A936D-863B-4162-9CA4-B24262B8B0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C4275-520D-43ED-9FD3-D452200C9657}" type="datetimeFigureOut">
              <a:rPr lang="ru-RU" smtClean="0"/>
              <a:pPr/>
              <a:t>02.04.2014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A936D-863B-4162-9CA4-B24262B8B0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DFC4275-520D-43ED-9FD3-D452200C9657}" type="datetimeFigureOut">
              <a:rPr lang="ru-RU" smtClean="0"/>
              <a:pPr/>
              <a:t>02.04.2014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037A936D-863B-4162-9CA4-B24262B8B02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C4275-520D-43ED-9FD3-D452200C9657}" type="datetimeFigureOut">
              <a:rPr lang="ru-RU" smtClean="0"/>
              <a:pPr/>
              <a:t>02.04.2014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A936D-863B-4162-9CA4-B24262B8B02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C4275-520D-43ED-9FD3-D452200C9657}" type="datetimeFigureOut">
              <a:rPr lang="ru-RU" smtClean="0"/>
              <a:pPr/>
              <a:t>02.04.2014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A936D-863B-4162-9CA4-B24262B8B02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A936D-863B-4162-9CA4-B24262B8B02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C4275-520D-43ED-9FD3-D452200C9657}" type="datetimeFigureOut">
              <a:rPr lang="ru-RU" smtClean="0"/>
              <a:pPr/>
              <a:t>02.04.2014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C4275-520D-43ED-9FD3-D452200C9657}" type="datetimeFigureOut">
              <a:rPr lang="ru-RU" smtClean="0"/>
              <a:pPr/>
              <a:t>02.04.2014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A936D-863B-4162-9CA4-B24262B8B02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C4275-520D-43ED-9FD3-D452200C9657}" type="datetimeFigureOut">
              <a:rPr lang="ru-RU" smtClean="0"/>
              <a:pPr/>
              <a:t>02.04.2014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A936D-863B-4162-9CA4-B24262B8B0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DFC4275-520D-43ED-9FD3-D452200C9657}" type="datetimeFigureOut">
              <a:rPr lang="ru-RU" smtClean="0"/>
              <a:pPr/>
              <a:t>02.04.2014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37A936D-863B-4162-9CA4-B24262B8B02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C4275-520D-43ED-9FD3-D452200C9657}" type="datetimeFigureOut">
              <a:rPr lang="ru-RU" smtClean="0"/>
              <a:pPr/>
              <a:t>02.04.2014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7A936D-863B-4162-9CA4-B24262B8B02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DFC4275-520D-43ED-9FD3-D452200C9657}" type="datetimeFigureOut">
              <a:rPr lang="ru-RU" smtClean="0"/>
              <a:pPr/>
              <a:t>02.04.2014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037A936D-863B-4162-9CA4-B24262B8B02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http://im3-tub-ru.yandex.net/i?id=88743492-30-72&amp;n=21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http://im3-tub-ru.yandex.net/i?id=88743492-30-72&amp;n=21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http://im3-tub-ru.yandex.net/i?id=88743492-30-72&amp;n=21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0166" y="714356"/>
            <a:ext cx="6400800" cy="857256"/>
          </a:xfrm>
        </p:spPr>
        <p:txBody>
          <a:bodyPr/>
          <a:lstStyle/>
          <a:p>
            <a:r>
              <a:rPr lang="ru-RU" sz="3600" b="1" i="1" dirty="0" smtClean="0">
                <a:solidFill>
                  <a:srgbClr val="FF0000"/>
                </a:solidFill>
              </a:rPr>
              <a:t>Умножение десятичных дробей</a:t>
            </a:r>
            <a:endParaRPr lang="ru-RU" sz="3600" b="1" i="1" dirty="0">
              <a:solidFill>
                <a:srgbClr val="FF0000"/>
              </a:solidFill>
            </a:endParaRPr>
          </a:p>
        </p:txBody>
      </p:sp>
      <p:pic>
        <p:nvPicPr>
          <p:cNvPr id="2050" name="Picture 2" descr="bd05092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8860" y="2357430"/>
            <a:ext cx="3786214" cy="3429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5508104" y="5517232"/>
            <a:ext cx="33843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Учитель математики  </a:t>
            </a:r>
          </a:p>
          <a:p>
            <a:r>
              <a:rPr lang="ru-RU" dirty="0" smtClean="0"/>
              <a:t>МОУ Верхневолжская СОШ» Руднева Любовь Николаевна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85786" y="1000108"/>
            <a:ext cx="2286016" cy="570925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ru-RU" sz="3200" dirty="0" smtClean="0"/>
              <a:t>21,45 </a:t>
            </a:r>
            <a:r>
              <a:rPr lang="ru-RU" sz="3200" dirty="0" smtClean="0">
                <a:latin typeface="Cambria"/>
                <a:sym typeface="Symbol"/>
              </a:rPr>
              <a:t>· 0,1 =                                    </a:t>
            </a:r>
          </a:p>
          <a:p>
            <a:pPr>
              <a:spcAft>
                <a:spcPts val="600"/>
              </a:spcAft>
            </a:pPr>
            <a:r>
              <a:rPr lang="ru-RU" sz="3200" dirty="0" smtClean="0">
                <a:latin typeface="Cambria"/>
                <a:sym typeface="Symbol"/>
              </a:rPr>
              <a:t>6,98 · 100 =</a:t>
            </a:r>
          </a:p>
          <a:p>
            <a:pPr>
              <a:spcAft>
                <a:spcPts val="600"/>
              </a:spcAft>
            </a:pPr>
            <a:r>
              <a:rPr lang="ru-RU" sz="3200" dirty="0" smtClean="0">
                <a:latin typeface="Cambria"/>
                <a:sym typeface="Symbol"/>
              </a:rPr>
              <a:t>6,18 : 3 =</a:t>
            </a:r>
          </a:p>
          <a:p>
            <a:pPr>
              <a:spcAft>
                <a:spcPts val="600"/>
              </a:spcAft>
            </a:pPr>
            <a:r>
              <a:rPr lang="ru-RU" sz="3200" dirty="0" smtClean="0">
                <a:latin typeface="Cambria"/>
                <a:sym typeface="Symbol"/>
              </a:rPr>
              <a:t>5,3 · 0,7 = </a:t>
            </a:r>
          </a:p>
          <a:p>
            <a:pPr>
              <a:spcAft>
                <a:spcPts val="600"/>
              </a:spcAft>
            </a:pPr>
            <a:r>
              <a:rPr lang="ru-RU" sz="3200" dirty="0" smtClean="0">
                <a:latin typeface="Cambria"/>
                <a:sym typeface="Symbol"/>
              </a:rPr>
              <a:t>1,4 ·0,3 =</a:t>
            </a:r>
          </a:p>
          <a:p>
            <a:pPr>
              <a:spcAft>
                <a:spcPts val="600"/>
              </a:spcAft>
            </a:pPr>
            <a:r>
              <a:rPr lang="ru-RU" sz="3200" dirty="0" smtClean="0">
                <a:latin typeface="Cambria"/>
                <a:sym typeface="Symbol"/>
              </a:rPr>
              <a:t>1,56 – 1,5 =</a:t>
            </a:r>
          </a:p>
          <a:p>
            <a:pPr>
              <a:spcAft>
                <a:spcPts val="600"/>
              </a:spcAft>
            </a:pPr>
            <a:r>
              <a:rPr lang="ru-RU" sz="3200" dirty="0" smtClean="0">
                <a:latin typeface="Cambria"/>
                <a:sym typeface="Symbol"/>
              </a:rPr>
              <a:t>4,99 + 0,1 = </a:t>
            </a:r>
          </a:p>
          <a:p>
            <a:pPr>
              <a:spcAft>
                <a:spcPts val="600"/>
              </a:spcAft>
            </a:pPr>
            <a:r>
              <a:rPr lang="ru-RU" sz="3200" dirty="0" smtClean="0">
                <a:latin typeface="Cambria"/>
                <a:sym typeface="Symbol"/>
              </a:rPr>
              <a:t>16,16 : 16 = </a:t>
            </a:r>
          </a:p>
          <a:p>
            <a:pPr>
              <a:spcAft>
                <a:spcPts val="600"/>
              </a:spcAft>
            </a:pPr>
            <a:r>
              <a:rPr lang="ru-RU" sz="3200" dirty="0" smtClean="0">
                <a:latin typeface="Cambria"/>
                <a:sym typeface="Symbol"/>
              </a:rPr>
              <a:t>4 : 8 =</a:t>
            </a:r>
          </a:p>
          <a:p>
            <a:pPr>
              <a:spcAft>
                <a:spcPts val="600"/>
              </a:spcAft>
            </a:pPr>
            <a:r>
              <a:rPr lang="ru-RU" sz="3200" dirty="0" smtClean="0">
                <a:latin typeface="Cambria"/>
                <a:sym typeface="Symbol"/>
              </a:rPr>
              <a:t>2 : 5 = </a:t>
            </a:r>
            <a:endParaRPr lang="ru-RU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285720" y="357166"/>
            <a:ext cx="60722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solidFill>
                  <a:srgbClr val="FF0000"/>
                </a:solidFill>
              </a:rPr>
              <a:t>Выполните действия:</a:t>
            </a:r>
            <a:endParaRPr lang="ru-RU" sz="2800" i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29124" y="714356"/>
            <a:ext cx="928694" cy="52322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2800" dirty="0" smtClean="0"/>
              <a:t>2,145</a:t>
            </a:r>
            <a:endParaRPr lang="ru-RU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6286512" y="3857628"/>
            <a:ext cx="785818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dirty="0" smtClean="0"/>
              <a:t>698</a:t>
            </a:r>
            <a:endParaRPr lang="ru-RU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6072198" y="2214554"/>
            <a:ext cx="1214446" cy="735747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2800" dirty="0" smtClean="0"/>
              <a:t>2,06</a:t>
            </a:r>
            <a:endParaRPr lang="ru-RU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6072198" y="1142985"/>
            <a:ext cx="785818" cy="523220"/>
          </a:xfrm>
          <a:prstGeom prst="rect">
            <a:avLst/>
          </a:prstGeom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r>
              <a:rPr lang="ru-RU" sz="2800" dirty="0" smtClean="0"/>
              <a:t>3,71</a:t>
            </a:r>
            <a:endParaRPr lang="ru-RU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4214810" y="1928803"/>
            <a:ext cx="1214446" cy="735747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dirty="0" smtClean="0"/>
              <a:t>0,42</a:t>
            </a:r>
            <a:endParaRPr lang="ru-RU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7858116" y="1928802"/>
            <a:ext cx="857288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dirty="0" smtClean="0"/>
              <a:t>0,06</a:t>
            </a:r>
            <a:endParaRPr lang="ru-RU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5429256" y="5214950"/>
            <a:ext cx="1000132" cy="578882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5,09</a:t>
            </a:r>
            <a:endParaRPr lang="ru-RU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4286248" y="4214818"/>
            <a:ext cx="714380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2800" dirty="0" smtClean="0"/>
              <a:t>1,01</a:t>
            </a:r>
            <a:endParaRPr lang="ru-RU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4714876" y="3214686"/>
            <a:ext cx="714380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0,5</a:t>
            </a:r>
            <a:endParaRPr lang="ru-RU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7715272" y="3714753"/>
            <a:ext cx="714380" cy="867311"/>
          </a:xfrm>
          <a:prstGeom prst="flowChartPunchedTap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0,4</a:t>
            </a:r>
            <a:endParaRPr lang="ru-RU" sz="2800" dirty="0"/>
          </a:p>
        </p:txBody>
      </p:sp>
      <p:pic>
        <p:nvPicPr>
          <p:cNvPr id="1026" name="Picture 2" descr="an00790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30" y="0"/>
            <a:ext cx="1773241" cy="1855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1059 0.00069 -0.02118 0.00069 -0.03159 0.00208 C -0.03732 0.00277 -0.04826 0.00671 -0.04826 0.00671 C -0.05486 0.01088 -0.0658 0.01713 -0.0717 0.02222 C -0.08038 0.02986 -0.08559 0.03819 -0.09496 0.04213 C -0.11389 0.05879 -0.09791 0.04652 -0.15 0.04652 " pathEditMode="relative" ptsTypes="fffffA">
                                      <p:cBhvr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531 0.00371 C -0.05538 -0.00046 -0.06493 -0.00625 -0.07535 -0.00949 C -0.08541 -0.01643 -0.09618 -0.0199 -0.10712 -0.02291 C -0.12222 -0.04305 -0.12135 -0.0655 -0.13038 -0.08958 C -0.13177 -0.09814 -0.13212 -0.10393 -0.13541 -0.1118 C -0.1467 -0.13865 -0.13559 -0.10856 -0.14375 -0.12523 C -0.14514 -0.128 -0.14548 -0.13148 -0.14705 -0.13402 C -0.14878 -0.1368 -0.15156 -0.13842 -0.15364 -0.14074 C -0.15486 -0.14213 -0.15607 -0.14351 -0.15712 -0.14513 C -0.16163 -0.15231 -0.16614 -0.15972 -0.17031 -0.16736 C -0.17222 -0.17453 -0.17517 -0.18009 -0.17708 -0.18726 C -0.17465 -0.20925 -0.17083 -0.21805 -0.15364 -0.22291 C -0.14583 -0.228 -0.1368 -0.23703 -0.12864 -0.24074 C -0.1243 -0.25949 -0.12552 -0.27916 -0.13212 -0.29629 C -0.13489 -0.31967 -0.14496 -0.33564 -0.16198 -0.34282 C -0.17621 -0.35555 -0.16684 -0.34976 -0.18038 -0.35393 C -0.18489 -0.35532 -0.19375 -0.35856 -0.19375 -0.35856 C -0.20208 -0.35787 -0.21041 -0.35763 -0.21875 -0.35625 C -0.22535 -0.35532 -0.23212 -0.34953 -0.23871 -0.34745 C -0.28281 -0.31643 -0.3441 -0.32963 -0.39201 -0.32963 " pathEditMode="relative" ptsTypes="fffffffffffffffffffA">
                                      <p:cBhvr>
                                        <p:cTn id="2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875 0.0037 C -0.08646 0.01921 -0.11441 0.0118 -0.13212 0.0125 C -0.14132 0.01458 -0.15156 0.01481 -0.16041 0.01921 C -0.16875 0.02338 -0.17673 0.02731 -0.18541 0.03032 C -0.20937 0.02963 -0.23316 0.0294 -0.25712 0.02801 C -0.26406 0.02755 -0.27187 0.01782 -0.27864 0.01481 C -0.28594 0.00509 -0.29062 -0.00324 -0.30035 -0.00741 C -0.31857 -0.0331 -0.37118 -0.02083 -0.38368 -0.02083 " pathEditMode="relative" ptsTypes="fffffffA">
                                      <p:cBhvr>
                                        <p:cTn id="2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531 0.00185 C -0.05086 -0.00069 -0.05642 -0.00231 -0.06197 -0.00486 C -0.08368 -0.00347 -0.10538 -0.00301 -0.12691 -0.00046 C -0.13524 0.00046 -0.14635 0.00972 -0.15191 0.01736 C -0.15329 0.01921 -0.15364 0.02245 -0.1552 0.02408 C -0.16406 0.0338 -0.17534 0.03727 -0.18524 0.04398 C -0.20729 0.0588 -0.1809 0.04537 -0.19687 0.05301 C -0.20538 0.06389 -0.21788 0.06968 -0.22534 0.08171 C -0.22708 0.08449 -0.22829 0.08796 -0.2302 0.09074 C -0.23333 0.09537 -0.24027 0.10394 -0.24027 0.10394 C -0.24618 0.12685 -0.23663 0.09421 -0.24687 0.11505 C -0.24809 0.11759 -0.24739 0.1213 -0.24861 0.12408 C -0.24982 0.12685 -0.25191 0.12847 -0.25364 0.13079 C -0.25659 0.14283 -0.25833 0.15255 -0.26527 0.16181 C -0.26927 0.17685 -0.26388 0.1588 -0.27361 0.17963 C -0.27725 0.18727 -0.27795 0.19236 -0.28368 0.19954 C -0.28593 0.20718 -0.28715 0.21412 -0.29201 0.21968 C -0.29444 0.22245 -0.29791 0.22338 -0.30034 0.22616 C -0.30399 0.23009 -0.30625 0.23611 -0.31024 0.23958 C -0.31701 0.2456 -0.32343 0.25139 -0.3302 0.25741 C -0.33697 0.25671 -0.34409 0.25833 -0.35034 0.25509 C -0.35243 0.25394 -0.35086 0.24884 -0.35191 0.2463 C -0.35538 0.2382 -0.36215 0.23519 -0.36857 0.23519 " pathEditMode="relative" ptsTypes="ffffffffffffffffffffffA">
                                      <p:cBhvr>
                                        <p:cTn id="3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223 -0.01597 C -0.08889 -0.02361 -0.10747 -0.02129 -0.12396 -0.01366 C -0.12622 -0.01157 -0.12813 -0.00879 -0.13056 -0.00717 C -0.13264 -0.00578 -0.13542 -0.00648 -0.13733 -0.00486 C -0.13907 -0.00347 -0.13924 -2.22222E-6 -0.14063 0.00185 C -0.14532 0.0081 -0.15 0.01181 -0.154 0.01968 C -0.15452 0.02176 -0.15469 0.02431 -0.15556 0.02616 C -0.15643 0.02801 -0.15834 0.02871 -0.15886 0.03079 C -0.1665 0.0581 -0.15538 0.03334 -0.16389 0.0507 C -0.16615 0.06181 -0.16667 0.07292 -0.16893 0.08403 C -0.16841 0.10394 -0.16719 0.12408 -0.16719 0.14398 C -0.16719 0.15648 -0.16893 0.18172 -0.16893 0.18195 " pathEditMode="relative" rAng="0" ptsTypes="fffffffffffA">
                                      <p:cBhvr>
                                        <p:cTn id="3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" y="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965 0.00278 C -0.07396 0.0044 -0.08299 0.00139 -0.10122 0.01621 C -0.10573 0.03311 -0.11007 0.05024 -0.11458 0.06713 C -0.11545 0.09237 -0.11458 0.122 -0.11962 0.14723 C -0.12031 0.24838 -0.09392 0.32848 -0.14132 0.39167 C -0.15191 0.39121 -0.19358 0.39075 -0.21285 0.38727 C -0.22187 0.38565 -0.22917 0.37894 -0.23785 0.37616 C -0.24514 0.3713 -0.25278 0.36899 -0.25955 0.36274 C -0.27049 0.35255 -0.2816 0.33704 -0.29462 0.33172 C -0.30295 0.3176 -0.30955 0.31459 -0.31962 0.3051 C -0.32708 0.29792 -0.33507 0.2919 -0.34288 0.28496 C -0.34826 0.2801 -0.35 0.27662 -0.35625 0.27385 C -0.35885 0.27269 -0.36181 0.27269 -0.36458 0.27176 C -0.36684 0.27107 -0.3691 0.27037 -0.37118 0.26945 C -0.38125 0.26482 -0.3908 0.25903 -0.40122 0.25602 C -0.42569 0.25672 -0.45017 0.25695 -0.47465 0.25834 C -0.48524 0.25903 -0.49757 0.27385 -0.50799 0.27825 C -0.51753 0.29167 -0.5309 0.28496 -0.54462 0.28496 " pathEditMode="relative" ptsTypes="fffffffffffffffffA">
                                      <p:cBhvr>
                                        <p:cTn id="3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504 -0.00024 C -0.0625 -0.00695 -0.06997 -0.00764 -0.07847 -0.01135 C -0.09288 -0.0176 -0.10695 -0.02732 -0.1217 -0.03149 C -0.12709 -0.03611 -0.13229 -0.03982 -0.13837 -0.0426 C -0.14618 -0.05232 -0.13716 -0.04213 -0.1467 -0.04931 C -0.154 -0.05486 -0.15903 -0.06135 -0.16684 -0.06482 C -0.17952 -0.09051 -0.16025 -0.05348 -0.17518 -0.07593 C -0.1849 -0.09051 -0.19288 -0.11667 -0.21007 -0.11806 C -0.22674 -0.11945 -0.24341 -0.11968 -0.26007 -0.12037 C -0.27257 -0.12547 -0.26337 -0.12246 -0.28837 -0.12246 " pathEditMode="relative" ptsTypes="fffffffffA">
                                      <p:cBhvr>
                                        <p:cTn id="4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941 0.00278 C -0.04618 -0.00579 -0.05052 -0.00371 -0.05955 -0.00162 C -0.06493 0.00324 -0.06771 0.00671 -0.07118 0.01389 C -0.0717 0.0162 -0.07274 0.01828 -0.07274 0.0206 C -0.07378 0.05764 -0.07031 0.09514 -0.07448 0.13171 C -0.07517 0.13703 -0.08055 0.12384 -0.08455 0.12268 C -0.09462 0.11944 -0.08906 0.12153 -0.10121 0.1162 C -0.12014 0.10787 -0.14114 0.1162 -0.16111 0.1162 " pathEditMode="relative" ptsTypes="fffffffA">
                                      <p:cBhvr>
                                        <p:cTn id="4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306 -0.00023 C -0.06146 0.00139 -0.07222 -4.44444E-6 -0.08472 0.0176 C -0.08403 0.03033 -0.08559 0.04399 -0.08143 0.05533 C -0.07466 0.07315 -0.06632 0.07917 -0.05469 0.09075 C -0.05 0.09537 -0.05018 0.09908 -0.04462 0.10186 C -0.04202 0.10325 -0.03906 0.10325 -0.03629 0.10417 C -0.03403 0.10487 -0.03177 0.10533 -0.02969 0.10649 C -0.01424 0.11436 -0.03195 0.10811 -0.01632 0.11297 C -0.00382 0.12176 0.01076 0.12292 0.02361 0.13079 C 0.04288 0.14237 0.03038 0.13774 0.04357 0.1419 C 0.05521 0.15209 0.06857 0.1551 0.08194 0.15973 C 0.09826 0.16551 0.11389 0.17454 0.13038 0.17963 C 0.13819 0.18519 0.14618 0.18658 0.15364 0.19306 C 0.16198 0.2213 0.15156 0.19005 0.16198 0.21088 C 0.16302 0.21274 0.16284 0.21551 0.16371 0.2176 C 0.1651 0.22084 0.16701 0.22338 0.16857 0.22639 C 0.17187 0.24352 0.17604 0.2595 0.18194 0.27524 C 0.1835 0.28542 0.18611 0.29445 0.18871 0.30417 C 0.19062 0.32061 0.19687 0.34491 0.18871 0.35973 C 0.18316 0.36968 0.17795 0.37292 0.17031 0.37963 C 0.16649 0.38311 0.15694 0.38426 0.15694 0.38426 C 0.13923 0.38357 0.12135 0.38403 0.10364 0.38195 C 0.10156 0.38172 0.10052 0.37871 0.09861 0.37755 C 0.09305 0.37431 0.08594 0.3713 0.08038 0.36852 C 0.07291 0.36482 0.06475 0.36459 0.05694 0.36204 C 0.0368 0.3551 0.01927 0.33982 -0.00139 0.33519 C -0.01406 0.32848 -0.02674 0.32292 -0.03976 0.3176 C -0.04306 0.31621 -0.04636 0.31436 -0.04966 0.31297 C -0.05139 0.31227 -0.05469 0.31088 -0.05469 0.31088 C -0.06736 0.29977 -0.05122 0.31297 -0.06632 0.30417 C -0.06823 0.30301 -0.06962 0.30093 -0.07136 0.29977 C -0.07292 0.29862 -0.07466 0.29815 -0.07639 0.29746 C -0.08854 0.29862 -0.10122 0.29746 -0.11302 0.30186 C -0.12518 0.30625 -0.13663 0.31575 -0.14966 0.3176 C -0.15851 0.31875 -0.16754 0.31899 -0.17639 0.31968 C -0.18334 0.32223 -0.18785 0.32408 -0.19132 0.33311 C -0.19202 0.33496 -0.19393 0.34607 -0.19636 0.3463 C -0.21684 0.34838 -0.2375 0.3463 -0.25799 0.3463 " pathEditMode="relative" ptsTypes="fffffffffffffffffffffffffffffffffffffA">
                                      <p:cBhvr>
                                        <p:cTn id="5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701 0.00023 C -0.07361 0.00093 -0.08038 0.0007 -0.08698 0.00255 C -0.09496 0.00463 -0.1 0.01806 -0.10538 0.02477 C -0.10781 0.03796 -0.11232 0.04954 -0.11528 0.0625 C -0.11458 0.09792 -0.11927 0.12986 -0.10538 0.1581 C -0.1059 0.18773 -0.10538 0.21736 -0.10694 0.24699 C -0.10781 0.26435 -0.12691 0.28009 -0.13871 0.28033 C -0.21701 0.28171 -0.29531 0.28171 -0.37361 0.28241 C -0.39965 0.29445 -0.42673 0.30926 -0.45364 0.31574 C -0.45972 0.31713 -0.4658 0.32222 -0.47205 0.32245 C -0.50208 0.32384 -0.53194 0.32408 -0.56198 0.32477 C -0.5875 0.33519 -0.53958 0.3162 -0.62361 0.32917 C -0.62604 0.32963 -0.62517 0.33565 -0.62691 0.33796 " pathEditMode="relative" rAng="0" ptsTypes="ffffffffffffA">
                                      <p:cBhvr>
                                        <p:cTn id="5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0" y="1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14480" y="357166"/>
            <a:ext cx="47863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>
                <a:solidFill>
                  <a:srgbClr val="0070C0"/>
                </a:solidFill>
              </a:rPr>
              <a:t>Реши задачи:</a:t>
            </a:r>
            <a:endParaRPr lang="ru-RU" sz="3200" b="1" i="1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5720" y="1214422"/>
            <a:ext cx="850112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1. Собственная скорость моторной лодки 48,2 км/ч. Скорость течения 1,2 км/ч. Найдите  скорость лодки против течения.</a:t>
            </a:r>
            <a:endParaRPr lang="ru-RU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285720" y="3357562"/>
            <a:ext cx="88582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2. Скорость автомобиля 60 км/ч. Какое расстояние пройдет автомобиль за 0,3 ч?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428596" y="2643182"/>
            <a:ext cx="85011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</a:rPr>
              <a:t>48,2 – 1,2 =</a:t>
            </a:r>
            <a:r>
              <a:rPr lang="en-US" sz="2400" b="1" dirty="0" smtClean="0">
                <a:solidFill>
                  <a:srgbClr val="0070C0"/>
                </a:solidFill>
              </a:rPr>
              <a:t>4</a:t>
            </a:r>
            <a:r>
              <a:rPr lang="ru-RU" sz="2400" b="1" dirty="0" smtClean="0">
                <a:solidFill>
                  <a:srgbClr val="0070C0"/>
                </a:solidFill>
              </a:rPr>
              <a:t>7</a:t>
            </a:r>
            <a:r>
              <a:rPr lang="en-US" sz="2400" b="1" dirty="0" smtClean="0">
                <a:solidFill>
                  <a:srgbClr val="0070C0"/>
                </a:solidFill>
              </a:rPr>
              <a:t>,</a:t>
            </a:r>
            <a:r>
              <a:rPr lang="ru-RU" sz="2400" b="1" dirty="0" smtClean="0">
                <a:solidFill>
                  <a:srgbClr val="0070C0"/>
                </a:solidFill>
              </a:rPr>
              <a:t>0(км/ч) скорость лодки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ru-RU" sz="2400" b="1" dirty="0" smtClean="0">
                <a:solidFill>
                  <a:srgbClr val="0070C0"/>
                </a:solidFill>
              </a:rPr>
              <a:t>против течения </a:t>
            </a:r>
            <a:endParaRPr lang="ru-RU" sz="24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034" y="4500570"/>
            <a:ext cx="6000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</a:rPr>
              <a:t>60 </a:t>
            </a:r>
            <a:r>
              <a:rPr lang="ru-RU" sz="2400" b="1" dirty="0" smtClean="0">
                <a:solidFill>
                  <a:srgbClr val="0070C0"/>
                </a:solidFill>
                <a:latin typeface="Cambria"/>
              </a:rPr>
              <a:t>· 0,3 = 18 (км) пройдет автомобиль</a:t>
            </a:r>
            <a:endParaRPr lang="ru-RU" sz="2400" b="1" dirty="0">
              <a:solidFill>
                <a:srgbClr val="0070C0"/>
              </a:solidFill>
            </a:endParaRPr>
          </a:p>
        </p:txBody>
      </p:sp>
      <p:pic>
        <p:nvPicPr>
          <p:cNvPr id="4098" name="Picture 2" descr="http://im3-tub-ru.yandex.net/i?id=88743492-30-72&amp;n=21"/>
          <p:cNvPicPr>
            <a:picLocks noChangeAspect="1" noChangeArrowheads="1"/>
          </p:cNvPicPr>
          <p:nvPr/>
        </p:nvPicPr>
        <p:blipFill>
          <a:blip r:embed="rId2" r:link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05293" y="4143380"/>
            <a:ext cx="3238707" cy="2506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571480"/>
            <a:ext cx="9286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7,43</a:t>
            </a:r>
            <a:endParaRPr lang="ru-RU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3071802" y="500042"/>
            <a:ext cx="1143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67,51</a:t>
            </a:r>
            <a:endParaRPr lang="ru-RU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4929190" y="928670"/>
            <a:ext cx="10715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0,1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6929454" y="571480"/>
            <a:ext cx="12144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29,11</a:t>
            </a:r>
            <a:endParaRPr lang="ru-RU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357158" y="1857364"/>
            <a:ext cx="84296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>
                <a:solidFill>
                  <a:srgbClr val="0070C0"/>
                </a:solidFill>
              </a:rPr>
              <a:t>Из данных чисел составьте все возможные примеры (множители на повторяются) на умножение</a:t>
            </a:r>
            <a:endParaRPr lang="ru-RU" sz="2400" i="1" dirty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7158" y="3000372"/>
            <a:ext cx="278608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7,43 · 67,51 = </a:t>
            </a: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7,43 · 0,1 =</a:t>
            </a: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7,43 ·29,11 =</a:t>
            </a: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67,51 · 0,1 =</a:t>
            </a: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67,51 · 29,11 =</a:t>
            </a: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0,1 · 29,11 =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14612" y="3000372"/>
            <a:ext cx="235745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501,5993</a:t>
            </a: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0,743</a:t>
            </a: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216,2873</a:t>
            </a: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6,751</a:t>
            </a: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1965,2161</a:t>
            </a: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2,911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 descr="http://im3-tub-ru.yandex.net/i?id=88743492-30-72&amp;n=21"/>
          <p:cNvPicPr>
            <a:picLocks noChangeAspect="1" noChangeArrowheads="1"/>
          </p:cNvPicPr>
          <p:nvPr/>
        </p:nvPicPr>
        <p:blipFill>
          <a:blip r:embed="rId2" r:link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20693" y="3929066"/>
            <a:ext cx="3423307" cy="2649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7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428604"/>
            <a:ext cx="78581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>
                <a:solidFill>
                  <a:srgbClr val="0070C0"/>
                </a:solidFill>
              </a:rPr>
              <a:t>Вычислите, используя свойства умножения:</a:t>
            </a:r>
            <a:endParaRPr lang="ru-RU" sz="2400" i="1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4282" y="1142984"/>
            <a:ext cx="485778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dirty="0" smtClean="0">
                <a:latin typeface="Cambria" pitchFamily="18" charset="0"/>
              </a:rPr>
              <a:t>6,7 · 8,4 + 6,7 · 1,6 = </a:t>
            </a:r>
          </a:p>
          <a:p>
            <a:pPr>
              <a:lnSpc>
                <a:spcPct val="150000"/>
              </a:lnSpc>
            </a:pPr>
            <a:r>
              <a:rPr lang="ru-RU" sz="2800" dirty="0" smtClean="0">
                <a:latin typeface="Cambria" pitchFamily="18" charset="0"/>
              </a:rPr>
              <a:t>12,37 · 4,185 – 12,37 · 3,185 =</a:t>
            </a:r>
          </a:p>
          <a:p>
            <a:pPr>
              <a:lnSpc>
                <a:spcPct val="150000"/>
              </a:lnSpc>
            </a:pPr>
            <a:r>
              <a:rPr lang="ru-RU" sz="2800" dirty="0" smtClean="0">
                <a:latin typeface="Cambria" pitchFamily="18" charset="0"/>
              </a:rPr>
              <a:t>0,5 · 43,2 ·2 =</a:t>
            </a:r>
          </a:p>
          <a:p>
            <a:pPr>
              <a:lnSpc>
                <a:spcPct val="150000"/>
              </a:lnSpc>
            </a:pPr>
            <a:r>
              <a:rPr lang="ru-RU" sz="2800" dirty="0" smtClean="0">
                <a:latin typeface="Cambria" pitchFamily="18" charset="0"/>
              </a:rPr>
              <a:t>1,25 · 3,27· 8 =</a:t>
            </a:r>
            <a:endParaRPr lang="ru-RU" sz="2800" dirty="0">
              <a:latin typeface="Cambr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28992" y="1285860"/>
            <a:ext cx="4857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Cambria" pitchFamily="18" charset="0"/>
              </a:rPr>
              <a:t>6,7· (8,4 + 1,6) = 6,7· 10 = 67</a:t>
            </a:r>
            <a:endParaRPr lang="ru-RU" sz="2800" dirty="0">
              <a:latin typeface="Cambr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57752" y="1928802"/>
            <a:ext cx="50006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Cambria" pitchFamily="18" charset="0"/>
              </a:rPr>
              <a:t>12,37·(4,185 -3,185)=12,37·1</a:t>
            </a:r>
            <a:r>
              <a:rPr lang="en-US" sz="2400" dirty="0" smtClean="0">
                <a:latin typeface="Cambria" pitchFamily="18" charset="0"/>
              </a:rPr>
              <a:t>=</a:t>
            </a:r>
          </a:p>
          <a:p>
            <a:r>
              <a:rPr lang="en-US" sz="2400" dirty="0" smtClean="0">
                <a:latin typeface="Cambria" pitchFamily="18" charset="0"/>
              </a:rPr>
              <a:t>                                               </a:t>
            </a:r>
            <a:r>
              <a:rPr lang="ru-RU" sz="2400" dirty="0" smtClean="0">
                <a:latin typeface="Cambria" pitchFamily="18" charset="0"/>
              </a:rPr>
              <a:t>=12</a:t>
            </a:r>
            <a:r>
              <a:rPr lang="en-US" sz="2400" dirty="0" smtClean="0">
                <a:latin typeface="Cambria" pitchFamily="18" charset="0"/>
              </a:rPr>
              <a:t>,</a:t>
            </a:r>
            <a:r>
              <a:rPr lang="ru-RU" sz="2400" dirty="0" smtClean="0">
                <a:latin typeface="Cambria" pitchFamily="18" charset="0"/>
              </a:rPr>
              <a:t>37</a:t>
            </a:r>
            <a:endParaRPr lang="ru-RU" sz="2400" dirty="0">
              <a:latin typeface="Cambr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71736" y="3214686"/>
            <a:ext cx="49292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Cambria"/>
              </a:rPr>
              <a:t>1,25 · 8 · 3,27 = 10 · 3,27 = 32,7</a:t>
            </a:r>
            <a:endParaRPr lang="ru-RU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2428860" y="2571744"/>
            <a:ext cx="6000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Cambria"/>
              </a:rPr>
              <a:t>0,5 ·2 · 43,2 = 1 · 43,2 = 43,2</a:t>
            </a:r>
            <a:endParaRPr lang="ru-RU" sz="2800" dirty="0"/>
          </a:p>
        </p:txBody>
      </p:sp>
      <p:pic>
        <p:nvPicPr>
          <p:cNvPr id="6146" name="Picture 2" descr="http://im3-tub-ru.yandex.net/i?id=88743492-30-72&amp;n=21"/>
          <p:cNvPicPr>
            <a:picLocks noChangeAspect="1" noChangeArrowheads="1"/>
          </p:cNvPicPr>
          <p:nvPr/>
        </p:nvPicPr>
        <p:blipFill>
          <a:blip r:embed="rId2" r:link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000504"/>
            <a:ext cx="3428992" cy="2653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86050" y="928670"/>
            <a:ext cx="61436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Домашнее задание: № 1437(</a:t>
            </a:r>
            <a:r>
              <a:rPr lang="ru-RU" sz="4800" dirty="0" err="1" smtClean="0"/>
              <a:t>а,в</a:t>
            </a:r>
            <a:r>
              <a:rPr lang="ru-RU" sz="4800" dirty="0" smtClean="0"/>
              <a:t>); №1438;</a:t>
            </a:r>
            <a:endParaRPr lang="ru-RU" sz="4800" dirty="0"/>
          </a:p>
        </p:txBody>
      </p:sp>
      <p:pic>
        <p:nvPicPr>
          <p:cNvPr id="3074" name="Рисунок 19" descr="http://im3-tub-ru.yandex.net/i?id=983814667-39-72&amp;n=2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1785926"/>
            <a:ext cx="2783553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158</TotalTime>
  <Words>265</Words>
  <Application>Microsoft Office PowerPoint</Application>
  <PresentationFormat>Экран (4:3)</PresentationFormat>
  <Paragraphs>57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Бумажная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Люба</dc:creator>
  <cp:lastModifiedBy>-</cp:lastModifiedBy>
  <cp:revision>14</cp:revision>
  <dcterms:created xsi:type="dcterms:W3CDTF">2014-04-01T12:14:16Z</dcterms:created>
  <dcterms:modified xsi:type="dcterms:W3CDTF">2014-04-02T08:18:56Z</dcterms:modified>
</cp:coreProperties>
</file>