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5" r:id="rId4"/>
    <p:sldId id="274" r:id="rId5"/>
    <p:sldId id="273" r:id="rId6"/>
    <p:sldId id="272" r:id="rId7"/>
    <p:sldId id="271" r:id="rId8"/>
    <p:sldId id="270" r:id="rId9"/>
    <p:sldId id="269" r:id="rId10"/>
    <p:sldId id="268" r:id="rId11"/>
    <p:sldId id="267" r:id="rId12"/>
    <p:sldId id="266" r:id="rId13"/>
    <p:sldId id="265" r:id="rId14"/>
    <p:sldId id="264" r:id="rId15"/>
    <p:sldId id="263" r:id="rId16"/>
    <p:sldId id="262" r:id="rId17"/>
    <p:sldId id="261" r:id="rId18"/>
    <p:sldId id="260" r:id="rId19"/>
    <p:sldId id="259" r:id="rId20"/>
    <p:sldId id="258" r:id="rId21"/>
    <p:sldId id="257" r:id="rId22"/>
    <p:sldId id="280" r:id="rId23"/>
    <p:sldId id="279" r:id="rId24"/>
    <p:sldId id="278" r:id="rId25"/>
    <p:sldId id="283" r:id="rId26"/>
    <p:sldId id="282" r:id="rId27"/>
    <p:sldId id="281" r:id="rId28"/>
    <p:sldId id="277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12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2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1071546"/>
            <a:ext cx="8286808" cy="3357585"/>
          </a:xfrm>
          <a:prstGeom prst="rect">
            <a:avLst/>
          </a:prstGeom>
        </p:spPr>
        <p:txBody>
          <a:bodyPr wrap="square">
            <a:prstTxWarp prst="textTriangle">
              <a:avLst/>
            </a:prstTxWarp>
            <a:spAutoFit/>
          </a:bodyPr>
          <a:lstStyle/>
          <a:p>
            <a:pPr algn="ctr"/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Биологическое действие</a:t>
            </a:r>
          </a:p>
          <a:p>
            <a:pPr algn="ctr"/>
            <a:r>
              <a:rPr lang="ru-RU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радиации</a:t>
            </a:r>
            <a:endParaRPr lang="ru-RU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714356"/>
            <a:ext cx="50006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МБОУ</a:t>
            </a:r>
            <a:r>
              <a:rPr lang="ru-RU" dirty="0" smtClean="0"/>
              <a:t> </a:t>
            </a:r>
            <a:r>
              <a:rPr lang="ru-RU" dirty="0" err="1" smtClean="0"/>
              <a:t>кишкинская</a:t>
            </a:r>
            <a:r>
              <a:rPr lang="ru-RU" dirty="0" smtClean="0"/>
              <a:t> </a:t>
            </a:r>
            <a:r>
              <a:rPr lang="ru-RU" sz="2800" dirty="0" err="1" smtClean="0"/>
              <a:t>сош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43372" y="5643578"/>
            <a:ext cx="43034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Учитель физики: Кузьмина Нина Юрьевна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1506" name="Picture 2" descr="Воздействие радиации на человека - Действие радиации - Фото по физик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500570"/>
            <a:ext cx="2759523" cy="207170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357554" y="4786322"/>
            <a:ext cx="2903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Урок физики 9 класс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6143644"/>
            <a:ext cx="1026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2015 год</a:t>
            </a:r>
            <a:endParaRPr lang="ru-RU" dirty="0"/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1582341"/>
            <a:ext cx="47149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</a:rPr>
              <a:t>Одним из прямых эффектов является канцерогенез или развитие онкологических заболеваний. Раковая опухоль возникает, когда соматическая клетка выходит из под контроля организма и начинает активно делиться. Первопричиной этого являются нарушения в генетическом механизме, называемые мутациями. При делении раковая клетка производит только раковые клетки. Одним из наиболее чувствительных органов к воздействию радиации является щитовидная железа. </a:t>
            </a:r>
            <a:endParaRPr lang="ru-RU" sz="20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9458" name="Picture 2" descr="https://im3-tub-ru.yandex.net/i?id=19220c756c89d14e5da662869586b1fe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3492" y="1071546"/>
            <a:ext cx="3733350" cy="2786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214942" y="1000108"/>
            <a:ext cx="321471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Кроме прямого ионизирующего облучения выделяют также косвенное или непрямое действие, связанное с радиолизом воды. При радиолизе возникают свободные радикалы — определенные атомы или группы атомов, обладающие высокой химической активностью. 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8434" name="Picture 2" descr="https://im0-tub-ru.yandex.net/i?id=df0e4ca7038d5ec3a6cd38e1253435af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09" y="1857364"/>
            <a:ext cx="4006719" cy="335758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0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500826" y="1357298"/>
            <a:ext cx="2286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Если число свободных радикалов мало, то организм имеет возможность их контролировать. Если же их становится слишком много, то нарушается работа защитных систем, жизнедеятельность отдельных функций организма. </a:t>
            </a:r>
            <a:endParaRPr lang="ru-RU" b="1" i="1" dirty="0">
              <a:solidFill>
                <a:srgbClr val="C00000"/>
              </a:solidFill>
            </a:endParaRPr>
          </a:p>
        </p:txBody>
      </p:sp>
      <p:pic>
        <p:nvPicPr>
          <p:cNvPr id="17410" name="Picture 2" descr="https://im3-tub-ru.yandex.net/i?id=b1ff9180f4d0d51ab32cc422a307b583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1428736"/>
            <a:ext cx="5297366" cy="35004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1357298"/>
            <a:ext cx="285750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Попадая в клетки, они нарушают баланс кальция и кодирование генетической информации. Такие явления могут привести к сбоям в синтезе белков, что является жизненно важной функцией всего организма, т.к. неполноценные белки нарушают работу иммунной системы. </a:t>
            </a:r>
            <a:endParaRPr lang="ru-RU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386" name="Picture 2" descr="https://im3-tub-ru.yandex.net/i?id=0159d5238a06483d32fa2bf6aff309d5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57637" y="1571611"/>
            <a:ext cx="4086263" cy="45069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0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142976" y="1500174"/>
            <a:ext cx="2571768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Наш организм в противовес описанным выше процессам вырабатывает особые вещества, которые являются своего рода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чистильщиками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»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https://im1-tub-ru.yandex.net/i?id=766486b86388bc70ed1cda44e5f0de17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1285860"/>
            <a:ext cx="4534872" cy="414774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785786" y="1142984"/>
            <a:ext cx="285752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Активизировать процессы поглощения свободных радикалов можно, включив в рацион питания антиокислители, витамины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А, Е, С или препараты, содержащие селен. Эти вещества обезвреживают свободные радикалы, поглощая их в больших количествах.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https://im3-tub-ru.yandex.net/i?id=2c5391aff0df1b064350aade7c547185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2000240"/>
            <a:ext cx="4349144" cy="32948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00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1142" cy="6860144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142976" y="2000240"/>
            <a:ext cx="692948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perspectiveContrastingRightFacing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1" i="1" u="none" strike="noStrike" cap="all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МУТАЦИИ</a:t>
            </a:r>
            <a:endParaRPr kumimoji="0" lang="ru-RU" sz="28700" b="1" i="1" u="none" strike="noStrike" cap="all" normalizeH="0" baseline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1142" cy="6860144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214414" y="1357298"/>
            <a:ext cx="63579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Каждая клетка организма содержит молекулу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ДНК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которая несет информацию для правильного воспроизведения новых клеток.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500562" y="2857496"/>
            <a:ext cx="385762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ДНК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дезоксирибонуклеиновая кислота,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состоящая из длинных, закругленных молекул в виде двойной спирали. Функция ее заключается в обеспечении синтеза большинства белковых молекул из которых состоят аминокислоты. Цепочка молекулы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ДНК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состоит из отдельных участков, которые кодируются специальными белками, образуя так называемый ген человека.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 descr="https://im1-tub-ru.yandex.net/i?id=9c32d4bb6c19a1e347cb1ede90ee04b5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5" y="3000372"/>
            <a:ext cx="3524275" cy="264320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385762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</a:rPr>
              <a:t>Радиация может либо убить клетку, либо исказить информацию в </a:t>
            </a:r>
            <a:r>
              <a:rPr lang="ru-RU" sz="2400" b="1" i="1" dirty="0" smtClean="0">
                <a:solidFill>
                  <a:srgbClr val="FF0000"/>
                </a:solidFill>
              </a:rPr>
              <a:t>ДНК</a:t>
            </a:r>
            <a:r>
              <a:rPr lang="ru-RU" sz="2400" b="1" i="1" dirty="0" smtClean="0">
                <a:solidFill>
                  <a:srgbClr val="0070C0"/>
                </a:solidFill>
              </a:rPr>
              <a:t> так, что со временем появятся дефектные клетки. Изменение генетического кода клетки называют </a:t>
            </a:r>
            <a:r>
              <a:rPr lang="ru-RU" sz="2400" b="1" i="1" dirty="0" smtClean="0">
                <a:solidFill>
                  <a:srgbClr val="FF0000"/>
                </a:solidFill>
              </a:rPr>
              <a:t>мутацией. 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11266" name="Picture 2" descr="https://im3-tub-ru.yandex.net/i?id=a253dfb5c49447c9b70f2876af7fec48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00041"/>
            <a:ext cx="3214710" cy="323628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00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2" descr="https://im2-tub-ru.yandex.net/i?id=e3b85f093b31b2993226d35facddf1c9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1" y="1428736"/>
            <a:ext cx="3524275" cy="264320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286248" y="428604"/>
            <a:ext cx="435768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Допустимые дозы облучения были установлены еще задолго до появления методов, позволяющих установить те печальные последствия, к которым они могут привести ничего не подозревающих людей и их потомков.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 descr="https://im1-tub-ru.yandex.net/i?id=e554de85e37b0402523c537f613294a0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327844"/>
            <a:ext cx="4143404" cy="395866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 descr="https://im2-tub-ru.yandex.net/i?id=6653251779dddcdde02c544b1f4f72b6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39" y="2428868"/>
            <a:ext cx="3810026" cy="28575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28572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Фактор радиации присутствовал на нашей планете с момента ее образования, и как показали дальнейшие исследования, ионизирующие излучения наряду с другими явлениями физической, химической и биологической природы сопровождали развитие жизни на Земле.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6248" y="528638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Однако, физическое действие радиации начало </a:t>
            </a:r>
            <a:r>
              <a:rPr lang="ru-RU" b="1" dirty="0" smtClean="0">
                <a:solidFill>
                  <a:srgbClr val="7030A0"/>
                </a:solidFill>
              </a:rPr>
              <a:t>изучаться только в конце XIX столетия, а ее биологические эффекты на живые о</a:t>
            </a:r>
            <a:r>
              <a:rPr lang="ru-RU" dirty="0" smtClean="0">
                <a:solidFill>
                  <a:srgbClr val="7030A0"/>
                </a:solidFill>
              </a:rPr>
              <a:t>рганизмы — в середине 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482" name="Picture 2" descr="https://im3-tub-ru.yandex.net/i?id=0756fbe2381fa46078eee504ce9785da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571480"/>
            <a:ext cx="2907527" cy="235745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" name="Picture 2" descr="https://im0-tub-ru.yandex.net/i?id=24d835a516935e6ec082aabb24d17e58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099" y="2491366"/>
            <a:ext cx="3486187" cy="272358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8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34" y="1571612"/>
            <a:ext cx="8215370" cy="3473215"/>
          </a:xfrm>
          <a:prstGeom prst="rect">
            <a:avLst/>
          </a:prstGeom>
        </p:spPr>
        <p:txBody>
          <a:bodyPr wrap="square">
            <a:prstTxWarp prst="textIn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ДЕЙСТВИЕ  БОЛЬШИХ  ДОЗ ИОНИЗИРУЮЩИХ  ИЗЛУЧЕНИЙ  НА БИОЛОГИЧЕСКИЕ  ОБЪЕКТЫ</a:t>
            </a:r>
            <a:endParaRPr lang="ru-RU" sz="4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28662" y="4500570"/>
            <a:ext cx="73581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Живой организм очень чувствителен к действию ионизирующей радиации. Чем выше на эволюционной лестнице стоит живой организм, тем он более </a:t>
            </a:r>
            <a:r>
              <a:rPr lang="ru-RU" sz="2400" b="1" i="1" dirty="0" err="1" smtClean="0">
                <a:solidFill>
                  <a:srgbClr val="7030A0"/>
                </a:solidFill>
              </a:rPr>
              <a:t>радиочувствителен</a:t>
            </a:r>
            <a:r>
              <a:rPr lang="ru-RU" sz="2400" b="1" i="1" dirty="0" smtClean="0">
                <a:solidFill>
                  <a:srgbClr val="7030A0"/>
                </a:solidFill>
              </a:rPr>
              <a:t>. 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pic>
        <p:nvPicPr>
          <p:cNvPr id="8194" name="Picture 2" descr="https://im2-tub-ru.yandex.net/i?id=852857d3d23e0c72008a05915bf1e154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642918"/>
            <a:ext cx="4786345" cy="35719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FFF00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86446" y="1214422"/>
            <a:ext cx="27860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Организм человека, как совершенная природная система, еще более чувствителен к радиации. Если человек перенес общее облучение дозой 100-200 рад, то у него спустя несколько дней появятся признаки лучевой болезни в легкой форме.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https://im2-tub-ru.yandex.net/i?id=142643af5ff1b72188942df9cc5e2277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1160833"/>
            <a:ext cx="4357718" cy="38398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14414" y="1285860"/>
            <a:ext cx="721523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Средняя степень тяжести лучевой болезни наблюдается у лиц, подвергшихся воздействию излучения в 250-400 рад. У них резко снижается содержание лейкоцитов (белых кровяных клеток) в крови, наблюдается тошнота и рвота, появляются подкожные кровоизлияния. Летальный исход наблюдается у 20% облученных спустя 2-6 недель после облучения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857356" y="571480"/>
            <a:ext cx="464343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Очень тяжелая форма лучевой болезни возникает при облучении дозой выше 600 рад. Лейкоциты в крови полностью исчезают. Смерть наступает в 100% случаев.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https://im2-tub-ru.yandex.net/i?id=faed9d51b667b49de3b99ce95633be10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2285992"/>
            <a:ext cx="5572164" cy="417912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57224" y="571480"/>
            <a:ext cx="7143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Важным фактором при воздействии ионизирующего излучения на организм является время облучения. С увеличением мощности дозы поражающее действие излучения возрастает. Чем более дробно излучение по времени, тем меньше его поражающее действие . 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s://im2-tub-ru.yandex.net/i?id=6d10a6c798832a8f05b9d558fcbb6070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906533"/>
            <a:ext cx="4786346" cy="35719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FFF00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42910" y="357166"/>
            <a:ext cx="285752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Внешнее облучение альфа-, а также бета-частицами менее опасно. Они имеют небольшой пробег в ткани и не достигают кроветворных и других внутренних органов. При внешнем облучении необходимо учитывать гамма- и нейтронное облучение, которые проникают в ткань на большую глубину и разрушают ее, о чем более подробно рассказывалось выше.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s://im0-tub-ru.yandex.net/i?id=f94b26ae691be8736bb3850525ea6d88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0438" y="2357430"/>
            <a:ext cx="4735848" cy="314326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1071546"/>
            <a:ext cx="7286676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ЛИТЕРАТУРА: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Савенко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В.С. -Радиоэкология.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Мн.: Дизайн ПРО, 1997.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А.В.ШУМАКОВ Краткое пособие по радиационной медицине Луганск -2006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Бекман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И.Н. Лекции по ядерной медицине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</a:t>
            </a: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Л.Д.Линденбратен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Л.Б. Наумов Медицинская рентгенология. М. Медицина 1984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П.Д.Хазов, М.Ю. Петрова. Основы медицинской радиологии. Рязань,2005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 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П.Д.Хазов. Лучевая диагностика. Цикл лекций. Рязань. 2006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8" y="0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 rot="20303338">
            <a:off x="846255" y="2612608"/>
            <a:ext cx="8328844" cy="3857652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за внимание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14810" y="2857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Ионизационные излучения относятся к тем физическим феноменам, которые не ощущаются нашими органами чувств, сотни специалистов, работая с радиацией, получили радиационные ожоги от больших доз облучения и умерли от злокачественных опухолей, вызванных пере облучением.</a:t>
            </a:r>
            <a:endParaRPr lang="ru-RU" sz="4400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571472" y="4500570"/>
            <a:ext cx="407193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 не менее, сегодня мировая наука знает о биологическом воздействии радиации больше, чем о действии любых других факторов физической и биологической природы в окружающей среде.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https://im3-tub-ru.yandex.net/i?id=dd5ee92372a717e4d3b81b6c4a0040d6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642918"/>
            <a:ext cx="3230903" cy="378621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" name="Picture 2" descr="https://im1-tub-ru.yandex.net/i?id=5dcac4ecfbbeecb86d166cf972752fca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143248"/>
            <a:ext cx="3976714" cy="298253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71472" y="785794"/>
            <a:ext cx="47863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изучении действия радиации на живой организм были определены следующие особенности: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00298" y="4500570"/>
            <a:ext cx="635798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·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Действие ионизирующих излучений на организм не ощутимо человеком. У людей отсутствует орган чувств, который воспринимал бы ионизирующие излучения. Существует так называемый период мнимого благополучия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инкубационный период проявления действия ионизирующего излучения. Продолжительность его сокращается при облучении в больших дозах.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 descr="https://im2-tub-ru.yandex.net/i?id=e8a914faf59508de2ea34879cb615b2a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578727"/>
            <a:ext cx="3440454" cy="249308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 descr="https://im3-tub-ru.yandex.net/i?id=3a1da0d103a24a6ebd169600af366870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1782156"/>
            <a:ext cx="3443324" cy="27184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1142" cy="6860144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57158" y="357166"/>
            <a:ext cx="84296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·    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Действие от малых доз может суммироваться или накапливаться.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7158" y="2786058"/>
            <a:ext cx="8429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Излучение действует не только на данный живой организм, но и на его потомство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это так называемый генетический эффект.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https://im2-tub-ru.yandex.net/i?id=9957d7c768414b5a2a47b906ceb07d1d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732215"/>
            <a:ext cx="2643206" cy="198240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 descr="https://im2-tub-ru.yandex.net/i?id=6653251779dddcdde02c544b1f4f72b6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5" y="3643314"/>
            <a:ext cx="3619525" cy="27146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4" name="Picture 2" descr="https://im0-tub-ru.yandex.net/i?id=137b08db18eecece5ef612d8701f93c6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43505" y="3495851"/>
            <a:ext cx="3536656" cy="243347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42910" y="928670"/>
            <a:ext cx="435768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·     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Различные органы живого организма имеют свою чувствительность к облучению. При ежедневном воздействии дозы 0,002-0,005 Гр уже наступают изменения в крови.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14876" y="3286124"/>
            <a:ext cx="400049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·   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каждый организм в целом одинаково воспринимает облучение.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14480" y="4929198"/>
            <a:ext cx="4286248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·      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Облучение зависит от частоты. Одноразовое облучение в большой дозе вызывает более глубокие последствия, чем фракционированное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https://im3-tub-ru.yandex.net/i?id=387e5491cdedf50b7c484e13e4e3aba0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500042"/>
            <a:ext cx="2286016" cy="2286016"/>
          </a:xfrm>
          <a:prstGeom prst="rect">
            <a:avLst/>
          </a:prstGeom>
          <a:noFill/>
        </p:spPr>
      </p:pic>
      <p:pic>
        <p:nvPicPr>
          <p:cNvPr id="4" name="Picture 2" descr="https://im1-tub-ru.yandex.net/i?id=d5c1bf1a2d742c619f1562a681c6bf80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7" y="2339570"/>
            <a:ext cx="3262335" cy="24467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500166" y="1714488"/>
            <a:ext cx="6143652" cy="1754326"/>
          </a:xfrm>
          <a:prstGeom prst="rect">
            <a:avLst/>
          </a:prstGeom>
        </p:spPr>
        <p:txBody>
          <a:bodyPr wrap="square">
            <a:prstTxWarp prst="textWave1">
              <a:avLst/>
            </a:prstTxWarp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ПРЯМОЕ И КОСВЕННОЕ ДЕЙСТВИЕ ИОНИЗИРУЮЩЕГО ИЗЛУЧЕНИЯ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50004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i="1" dirty="0" smtClean="0">
                <a:solidFill>
                  <a:srgbClr val="00B0F0"/>
                </a:solidFill>
              </a:rPr>
              <a:t>Радиоволны, световые волны, тепловая энергия солнца — все это разновидности излучений</a:t>
            </a:r>
            <a:endParaRPr lang="ru-RU" sz="2400" b="1" i="1" dirty="0">
              <a:solidFill>
                <a:srgbClr val="00B0F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4643446"/>
            <a:ext cx="65008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7030A0"/>
                </a:solidFill>
              </a:rPr>
              <a:t>Однако, излучение будет ионизирующим, если оно способно разрывать химические связи молекул, из которых состоят ткани живого организма, и, как следствие, вызывать биологические изменения. </a:t>
            </a:r>
            <a:endParaRPr lang="ru-RU" sz="2400" b="1" i="1" dirty="0">
              <a:solidFill>
                <a:srgbClr val="7030A0"/>
              </a:solidFill>
            </a:endParaRPr>
          </a:p>
        </p:txBody>
      </p:sp>
      <p:pic>
        <p:nvPicPr>
          <p:cNvPr id="21506" name="Picture 2" descr="https://im3-tub-ru.yandex.net/i?id=7dd484999e90486cd1e7aefc13fb018b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1785926"/>
            <a:ext cx="3643338" cy="27325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Picture 2" descr="https://im2-tub-ru.yandex.net/i?id=015c5fa5a20aff5bb73eff6b7fec2f11&amp;n=2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48240" y="785794"/>
            <a:ext cx="3143272" cy="2357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РАБОЧАЯ 1\шаблоны\4529729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-2144"/>
            <a:ext cx="9141142" cy="6860144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57158" y="1357298"/>
            <a:ext cx="3143272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Энергию непосредственно передаваемую атомам и молекулам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биотканей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называют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прямым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действием радиации.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Некоторые клетки из-за неравномерности распределения энергии излучения будут значительно повреждены.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https://im2-tub-ru.yandex.net/i?id=4cd062b54ab5fbbeabf958bea97e2d51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1571612"/>
            <a:ext cx="4626325" cy="333629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 builtIn="1"/>
      </p:stSnd>
    </p:sndAc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681</Words>
  <PresentationFormat>Экран (4:3)</PresentationFormat>
  <Paragraphs>48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НИНА</dc:creator>
  <cp:lastModifiedBy>Image&amp;Matros ®</cp:lastModifiedBy>
  <cp:revision>72</cp:revision>
  <dcterms:created xsi:type="dcterms:W3CDTF">2015-05-18T16:33:00Z</dcterms:created>
  <dcterms:modified xsi:type="dcterms:W3CDTF">2015-06-28T17:09:22Z</dcterms:modified>
</cp:coreProperties>
</file>