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8" r:id="rId2"/>
    <p:sldId id="263" r:id="rId3"/>
    <p:sldId id="264" r:id="rId4"/>
    <p:sldId id="262" r:id="rId5"/>
    <p:sldId id="259" r:id="rId6"/>
    <p:sldId id="261" r:id="rId7"/>
    <p:sldId id="269" r:id="rId8"/>
    <p:sldId id="268" r:id="rId9"/>
    <p:sldId id="274" r:id="rId10"/>
    <p:sldId id="273" r:id="rId11"/>
    <p:sldId id="272" r:id="rId12"/>
    <p:sldId id="271" r:id="rId13"/>
    <p:sldId id="270" r:id="rId14"/>
    <p:sldId id="267" r:id="rId15"/>
    <p:sldId id="266" r:id="rId16"/>
    <p:sldId id="265" r:id="rId17"/>
    <p:sldId id="260" r:id="rId18"/>
    <p:sldId id="275" r:id="rId19"/>
    <p:sldId id="280" r:id="rId20"/>
    <p:sldId id="279" r:id="rId21"/>
    <p:sldId id="278" r:id="rId22"/>
    <p:sldId id="277" r:id="rId23"/>
    <p:sldId id="276" r:id="rId24"/>
    <p:sldId id="282" r:id="rId25"/>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notesViewPr>
    <p:cSldViewPr>
      <p:cViewPr varScale="1">
        <p:scale>
          <a:sx n="56" d="100"/>
          <a:sy n="56" d="100"/>
        </p:scale>
        <p:origin x="-288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F9E7100-E748-478E-9105-B6A2AF21C019}" type="datetimeFigureOut">
              <a:rPr lang="ru-RU" smtClean="0"/>
              <a:pPr/>
              <a:t>05.04.2015</a:t>
            </a:fld>
            <a:endParaRPr lang="ru-RU"/>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94FDB0A-8A8A-4C35-BEB0-B125DF161C61}" type="slidenum">
              <a:rPr lang="ru-RU" smtClean="0"/>
              <a:pPr/>
              <a:t>‹#›</a:t>
            </a:fld>
            <a:endParaRPr lang="ru-R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05.04.2015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cove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05.04.2015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4.jpeg"/></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1.jpeg"/></Relationships>
</file>

<file path=ppt/slides/_rels/slide21.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22.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www.nado5.ru/e-book/prostye-mekhanizmy-rychag"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6.wmf"/></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TextBox 2"/>
          <p:cNvSpPr txBox="1"/>
          <p:nvPr/>
        </p:nvSpPr>
        <p:spPr>
          <a:xfrm rot="20573543">
            <a:off x="1853393" y="2299303"/>
            <a:ext cx="5399235" cy="1754326"/>
          </a:xfrm>
          <a:prstGeom prst="rect">
            <a:avLst/>
          </a:prstGeom>
          <a:ln>
            <a:solidFill>
              <a:srgbClr val="FF0000"/>
            </a:solidFill>
          </a:ln>
          <a:effectLst>
            <a:glow rad="228600">
              <a:schemeClr val="accent1">
                <a:satMod val="175000"/>
                <a:alpha val="40000"/>
              </a:schemeClr>
            </a:glow>
            <a:outerShdw blurRad="40000" dist="20000" dir="5400000" rotWithShape="0">
              <a:srgbClr val="000000">
                <a:alpha val="38000"/>
              </a:srgbClr>
            </a:outerShdw>
          </a:effectLst>
          <a:scene3d>
            <a:camera prst="isometricOffAxis2Left"/>
            <a:lightRig rig="threePt" dir="t"/>
          </a:scene3d>
        </p:spPr>
        <p:style>
          <a:lnRef idx="1">
            <a:schemeClr val="accent6"/>
          </a:lnRef>
          <a:fillRef idx="2">
            <a:schemeClr val="accent6"/>
          </a:fillRef>
          <a:effectRef idx="1">
            <a:schemeClr val="accent6"/>
          </a:effectRef>
          <a:fontRef idx="minor">
            <a:schemeClr val="dk1"/>
          </a:fontRef>
        </p:style>
        <p:txBody>
          <a:bodyPr wrap="none" rtlCol="0">
            <a:spAutoFit/>
          </a:bodyPr>
          <a:lstStyle/>
          <a:p>
            <a:r>
              <a:rPr lang="ru-RU" sz="5400" dirty="0" smtClean="0"/>
              <a:t>Рычаги в технике,</a:t>
            </a:r>
          </a:p>
          <a:p>
            <a:r>
              <a:rPr lang="ru-RU" sz="5400" dirty="0" smtClean="0"/>
              <a:t> быту и природе</a:t>
            </a:r>
            <a:endParaRPr lang="ru-RU" sz="5400" dirty="0"/>
          </a:p>
        </p:txBody>
      </p:sp>
      <p:sp>
        <p:nvSpPr>
          <p:cNvPr id="6" name="TextBox 5"/>
          <p:cNvSpPr txBox="1"/>
          <p:nvPr/>
        </p:nvSpPr>
        <p:spPr>
          <a:xfrm>
            <a:off x="4000496" y="5572140"/>
            <a:ext cx="3248838" cy="369332"/>
          </a:xfrm>
          <a:prstGeom prst="rect">
            <a:avLst/>
          </a:prstGeom>
          <a:noFill/>
        </p:spPr>
        <p:txBody>
          <a:bodyPr wrap="none" rtlCol="0">
            <a:spAutoFit/>
          </a:bodyPr>
          <a:lstStyle/>
          <a:p>
            <a:r>
              <a:rPr lang="ru-RU" dirty="0" smtClean="0"/>
              <a:t>Учитель физики Кузьмина Н.Ю.</a:t>
            </a:r>
            <a:endParaRPr lang="ru-RU" dirty="0"/>
          </a:p>
        </p:txBody>
      </p:sp>
      <p:sp>
        <p:nvSpPr>
          <p:cNvPr id="7" name="TextBox 6"/>
          <p:cNvSpPr txBox="1"/>
          <p:nvPr/>
        </p:nvSpPr>
        <p:spPr>
          <a:xfrm>
            <a:off x="2714612" y="1214422"/>
            <a:ext cx="3339569" cy="461665"/>
          </a:xfrm>
          <a:prstGeom prst="rect">
            <a:avLst/>
          </a:prstGeom>
          <a:noFill/>
        </p:spPr>
        <p:txBody>
          <a:bodyPr wrap="none" rtlCol="0">
            <a:spAutoFit/>
          </a:bodyPr>
          <a:lstStyle/>
          <a:p>
            <a:pPr algn="ctr"/>
            <a:r>
              <a:rPr lang="ru-RU" sz="2400" dirty="0" smtClean="0"/>
              <a:t>МБОУ </a:t>
            </a:r>
            <a:r>
              <a:rPr lang="ru-RU" sz="2400" dirty="0" err="1" smtClean="0"/>
              <a:t>Кишкинская</a:t>
            </a:r>
            <a:r>
              <a:rPr lang="ru-RU" sz="2400" dirty="0" smtClean="0"/>
              <a:t> СОШ</a:t>
            </a:r>
            <a:endParaRPr lang="ru-RU" sz="2400" dirty="0"/>
          </a:p>
        </p:txBody>
      </p:sp>
    </p:spTree>
  </p:cSld>
  <p:clrMapOvr>
    <a:masterClrMapping/>
  </p:clrMapOvr>
  <p:transition>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9217" name="Rectangle 1"/>
          <p:cNvSpPr>
            <a:spLocks noChangeArrowheads="1"/>
          </p:cNvSpPr>
          <p:nvPr/>
        </p:nvSpPr>
        <p:spPr bwMode="auto">
          <a:xfrm>
            <a:off x="1857356" y="3214686"/>
            <a:ext cx="5786478"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При помощи рычага длинной около трех метров (длинна шеста для прыжков в высоту около пяти метров, следовательно, длинное плечо рычага, начинающееся в месте перегиба шеста в момент прыжка, составляет около трех метров) и правильного приложения усилия, спортсмен взлетает на головокружительную высоту до шести метров.</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4).jpg"/>
          <p:cNvPicPr>
            <a:picLocks noChangeAspect="1" noChangeArrowheads="1"/>
          </p:cNvPicPr>
          <p:nvPr/>
        </p:nvPicPr>
        <p:blipFill>
          <a:blip r:embed="rId3"/>
          <a:srcRect/>
          <a:stretch>
            <a:fillRect/>
          </a:stretch>
        </p:blipFill>
        <p:spPr bwMode="auto">
          <a:xfrm>
            <a:off x="2285984" y="1071546"/>
            <a:ext cx="4929202" cy="2143140"/>
          </a:xfrm>
          <a:prstGeom prst="rect">
            <a:avLst/>
          </a:prstGeom>
          <a:noFill/>
        </p:spPr>
      </p:pic>
    </p:spTree>
  </p:cSld>
  <p:clrMapOvr>
    <a:masterClrMapping/>
  </p:clrMapOvr>
  <p:transition>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4" name="Прямоугольник 3"/>
          <p:cNvSpPr/>
          <p:nvPr/>
        </p:nvSpPr>
        <p:spPr>
          <a:xfrm>
            <a:off x="2002846" y="1785926"/>
            <a:ext cx="5033750" cy="3286148"/>
          </a:xfrm>
          <a:prstGeom prst="rect">
            <a:avLst/>
          </a:prstGeom>
        </p:spPr>
        <p:style>
          <a:lnRef idx="1">
            <a:schemeClr val="accent1"/>
          </a:lnRef>
          <a:fillRef idx="2">
            <a:schemeClr val="accent1"/>
          </a:fillRef>
          <a:effectRef idx="1">
            <a:schemeClr val="accent1"/>
          </a:effectRef>
          <a:fontRef idx="minor">
            <a:schemeClr val="dk1"/>
          </a:fontRef>
        </p:style>
        <p:txBody>
          <a:bodyPr wrap="none" lIns="91440" tIns="45720" rIns="91440" bIns="45720">
            <a:prstTxWarp prst="textCirclePour">
              <a:avLst>
                <a:gd name="adj1" fmla="val 426241"/>
                <a:gd name="adj2" fmla="val 13199"/>
              </a:avLst>
            </a:prstTxWarp>
            <a:spAutoFit/>
          </a:bodyPr>
          <a:lstStyle/>
          <a:p>
            <a:pPr algn="ctr"/>
            <a:r>
              <a:rPr kumimoji="0" lang="ru-RU" sz="5400" b="1" i="0" u="none" strike="noStrike" normalizeH="0" baseline="0"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latin typeface="Trebuchet MS" pitchFamily="34" charset="0"/>
                <a:ea typeface="Times New Roman" pitchFamily="18" charset="0"/>
                <a:cs typeface="Times New Roman" pitchFamily="18" charset="0"/>
              </a:rPr>
              <a:t>Рычаги в быту</a:t>
            </a:r>
            <a:endParaRPr lang="ru-RU" sz="5400"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p:cove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7169" name="Rectangle 1"/>
          <p:cNvSpPr>
            <a:spLocks noChangeArrowheads="1"/>
          </p:cNvSpPr>
          <p:nvPr/>
        </p:nvSpPr>
        <p:spPr bwMode="auto">
          <a:xfrm>
            <a:off x="2071670" y="1142984"/>
            <a:ext cx="4929190"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Рычаги так же распространены и в быту. Вам было бы гораздо сложнее открыть туго завинченный водопроводный кран, если бы у него не было ручки в 3-5 см, которая представляет собой маленький, но очень эффективный рычаг.</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рычаги\i (19).jpg"/>
          <p:cNvPicPr>
            <a:picLocks noChangeAspect="1" noChangeArrowheads="1"/>
          </p:cNvPicPr>
          <p:nvPr/>
        </p:nvPicPr>
        <p:blipFill>
          <a:blip r:embed="rId3"/>
          <a:srcRect/>
          <a:stretch>
            <a:fillRect/>
          </a:stretch>
        </p:blipFill>
        <p:spPr bwMode="auto">
          <a:xfrm>
            <a:off x="2500298" y="3143248"/>
            <a:ext cx="4429156" cy="3000396"/>
          </a:xfrm>
          <a:prstGeom prst="rect">
            <a:avLst/>
          </a:prstGeom>
          <a:noFill/>
        </p:spPr>
      </p:pic>
    </p:spTree>
  </p:cSld>
  <p:clrMapOvr>
    <a:masterClrMapping/>
  </p:clrMapOvr>
  <p:transition>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6145" name="Rectangle 1"/>
          <p:cNvSpPr>
            <a:spLocks noChangeArrowheads="1"/>
          </p:cNvSpPr>
          <p:nvPr/>
        </p:nvSpPr>
        <p:spPr bwMode="auto">
          <a:xfrm>
            <a:off x="1785918" y="1285860"/>
            <a:ext cx="2571768"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То же самое относится к гаечному ключу, которым вы откручиваете или закручиваете болт или гайку. Чем длиннее ключ, тем легче вам будет открутить эту гайку, или наоборот, тем туже вы сможете её затянуть.</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5).jpg"/>
          <p:cNvPicPr>
            <a:picLocks noChangeAspect="1" noChangeArrowheads="1"/>
          </p:cNvPicPr>
          <p:nvPr/>
        </p:nvPicPr>
        <p:blipFill>
          <a:blip r:embed="rId3"/>
          <a:srcRect/>
          <a:stretch>
            <a:fillRect/>
          </a:stretch>
        </p:blipFill>
        <p:spPr bwMode="auto">
          <a:xfrm>
            <a:off x="4286248" y="1071546"/>
            <a:ext cx="2905132" cy="2214578"/>
          </a:xfrm>
          <a:prstGeom prst="rect">
            <a:avLst/>
          </a:prstGeom>
          <a:noFill/>
        </p:spPr>
      </p:pic>
      <p:pic>
        <p:nvPicPr>
          <p:cNvPr id="3" name="Picture 2" descr="D:\РАБОЧАЯ 1\i (7).jpg"/>
          <p:cNvPicPr>
            <a:picLocks noChangeAspect="1" noChangeArrowheads="1"/>
          </p:cNvPicPr>
          <p:nvPr/>
        </p:nvPicPr>
        <p:blipFill>
          <a:blip r:embed="rId4"/>
          <a:srcRect/>
          <a:stretch>
            <a:fillRect/>
          </a:stretch>
        </p:blipFill>
        <p:spPr bwMode="auto">
          <a:xfrm>
            <a:off x="4357686" y="3714752"/>
            <a:ext cx="2786082" cy="2357444"/>
          </a:xfrm>
          <a:prstGeom prst="rect">
            <a:avLst/>
          </a:prstGeom>
          <a:noFill/>
        </p:spPr>
      </p:pic>
    </p:spTree>
  </p:cSld>
  <p:clrMapOvr>
    <a:masterClrMapping/>
  </p:clrMapOvr>
  <p:transition>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5121" name="Rectangle 1"/>
          <p:cNvSpPr>
            <a:spLocks noChangeArrowheads="1"/>
          </p:cNvSpPr>
          <p:nvPr/>
        </p:nvSpPr>
        <p:spPr bwMode="auto">
          <a:xfrm>
            <a:off x="1785918" y="1643050"/>
            <a:ext cx="5929354"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При работе с особо крупными и тяжелыми болтами и гайками, например при ремонте различных механизмов, автомобилей, станков, используют гаечные ключи с рукояткой до метра.</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8).jpg"/>
          <p:cNvPicPr>
            <a:picLocks noChangeAspect="1" noChangeArrowheads="1"/>
          </p:cNvPicPr>
          <p:nvPr/>
        </p:nvPicPr>
        <p:blipFill>
          <a:blip r:embed="rId3"/>
          <a:srcRect/>
          <a:stretch>
            <a:fillRect/>
          </a:stretch>
        </p:blipFill>
        <p:spPr bwMode="auto">
          <a:xfrm>
            <a:off x="1928794" y="3357562"/>
            <a:ext cx="5214974" cy="2714644"/>
          </a:xfrm>
          <a:prstGeom prst="rect">
            <a:avLst/>
          </a:prstGeom>
          <a:noFill/>
        </p:spPr>
      </p:pic>
    </p:spTree>
  </p:cSld>
  <p:clrMapOvr>
    <a:masterClrMapping/>
  </p:clrMapOvr>
  <p:transition>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4097" name="Rectangle 1"/>
          <p:cNvSpPr>
            <a:spLocks noChangeArrowheads="1"/>
          </p:cNvSpPr>
          <p:nvPr/>
        </p:nvSpPr>
        <p:spPr bwMode="auto">
          <a:xfrm>
            <a:off x="2428860" y="1071546"/>
            <a:ext cx="3929090" cy="34778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Другой яркий пример рычага в повседневной жизни самая обычная дверь. Попробуйте открыть дверь, толкая её возле крепления петель. Дверь будет поддаваться очень тяжело. Но чем дальше от дверных петель будет располагаться точка приложения усилия, тем легче вам будет открыть дверь.</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6).jpg"/>
          <p:cNvPicPr>
            <a:picLocks noChangeAspect="1" noChangeArrowheads="1"/>
          </p:cNvPicPr>
          <p:nvPr/>
        </p:nvPicPr>
        <p:blipFill>
          <a:blip r:embed="rId3"/>
          <a:srcRect/>
          <a:stretch>
            <a:fillRect/>
          </a:stretch>
        </p:blipFill>
        <p:spPr bwMode="auto">
          <a:xfrm>
            <a:off x="5214942" y="4714884"/>
            <a:ext cx="1905000" cy="1428750"/>
          </a:xfrm>
          <a:prstGeom prst="rect">
            <a:avLst/>
          </a:prstGeom>
          <a:noFill/>
        </p:spPr>
      </p:pic>
    </p:spTree>
  </p:cSld>
  <p:clrMapOvr>
    <a:masterClrMapping/>
  </p:clrMapOvr>
  <p:transition>
    <p:cove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Прямоугольник 2"/>
          <p:cNvSpPr/>
          <p:nvPr/>
        </p:nvSpPr>
        <p:spPr>
          <a:xfrm rot="19973400">
            <a:off x="1545416" y="2339677"/>
            <a:ext cx="5787225" cy="923330"/>
          </a:xfrm>
          <a:prstGeom prst="rect">
            <a:avLst/>
          </a:prstGeom>
        </p:spPr>
        <p:style>
          <a:lnRef idx="0">
            <a:schemeClr val="accent4"/>
          </a:lnRef>
          <a:fillRef idx="3">
            <a:schemeClr val="accent4"/>
          </a:fillRef>
          <a:effectRef idx="3">
            <a:schemeClr val="accent4"/>
          </a:effectRef>
          <a:fontRef idx="minor">
            <a:schemeClr val="lt1"/>
          </a:fontRef>
        </p:style>
        <p:txBody>
          <a:bodyPr wrap="square" lIns="91440" tIns="45720" rIns="91440" bIns="45720">
            <a:spAutoFit/>
          </a:bodyPr>
          <a:lstStyle/>
          <a:p>
            <a:pPr algn="ctr"/>
            <a:r>
              <a:rPr lang="ru-RU" sz="5400" b="1" i="1" cap="none" spc="50" dirty="0" smtClean="0">
                <a:ln w="13500">
                  <a:solidFill>
                    <a:schemeClr val="accent1">
                      <a:shade val="2500"/>
                      <a:alpha val="6500"/>
                    </a:schemeClr>
                  </a:solidFill>
                  <a:prstDash val="solid"/>
                </a:ln>
                <a:solidFill>
                  <a:schemeClr val="accent1">
                    <a:tint val="3000"/>
                    <a:alpha val="95000"/>
                  </a:schemeClr>
                </a:solidFill>
                <a:effectLst>
                  <a:glow rad="228600">
                    <a:schemeClr val="accent5">
                      <a:satMod val="175000"/>
                      <a:alpha val="40000"/>
                    </a:schemeClr>
                  </a:glow>
                  <a:outerShdw blurRad="60007" dist="310007" dir="7680000" sy="30000" kx="1300200" algn="ctr" rotWithShape="0">
                    <a:prstClr val="black">
                      <a:alpha val="32000"/>
                    </a:prstClr>
                  </a:outerShdw>
                </a:effectLst>
              </a:rPr>
              <a:t>Рычаги в технике</a:t>
            </a:r>
            <a:endParaRPr lang="ru-RU" sz="5400" b="1" i="1" cap="none" spc="50" dirty="0">
              <a:ln w="13500">
                <a:solidFill>
                  <a:schemeClr val="accent1">
                    <a:shade val="2500"/>
                    <a:alpha val="6500"/>
                  </a:schemeClr>
                </a:solidFill>
                <a:prstDash val="solid"/>
              </a:ln>
              <a:solidFill>
                <a:schemeClr val="accent1">
                  <a:tint val="3000"/>
                  <a:alpha val="95000"/>
                </a:schemeClr>
              </a:solidFill>
              <a:effectLst>
                <a:glow rad="228600">
                  <a:schemeClr val="accent5">
                    <a:satMod val="175000"/>
                    <a:alpha val="40000"/>
                  </a:schemeClr>
                </a:glow>
                <a:outerShdw blurRad="60007" dist="310007" dir="7680000" sy="30000" kx="1300200" algn="ctr" rotWithShape="0">
                  <a:prstClr val="black">
                    <a:alpha val="32000"/>
                  </a:prstClr>
                </a:outerShdw>
              </a:effectLst>
            </a:endParaRPr>
          </a:p>
        </p:txBody>
      </p:sp>
      <p:pic>
        <p:nvPicPr>
          <p:cNvPr id="2" name="Picture 2" descr="D:\РАБОЧАЯ 1\279-4.jpg"/>
          <p:cNvPicPr>
            <a:picLocks noChangeAspect="1" noChangeArrowheads="1"/>
          </p:cNvPicPr>
          <p:nvPr/>
        </p:nvPicPr>
        <p:blipFill>
          <a:blip r:embed="rId3"/>
          <a:srcRect/>
          <a:stretch>
            <a:fillRect/>
          </a:stretch>
        </p:blipFill>
        <p:spPr bwMode="auto">
          <a:xfrm rot="20059323">
            <a:off x="3156692" y="3692118"/>
            <a:ext cx="3620484" cy="1876422"/>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transition>
    <p:cove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2049" name="Rectangle 1"/>
          <p:cNvSpPr>
            <a:spLocks noChangeArrowheads="1"/>
          </p:cNvSpPr>
          <p:nvPr/>
        </p:nvSpPr>
        <p:spPr bwMode="auto">
          <a:xfrm>
            <a:off x="2428860" y="1500174"/>
            <a:ext cx="3929058" cy="286232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1"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Естественно, рычаги так же повсеместно распространены и в технике.</a:t>
            </a:r>
            <a:r>
              <a:rPr kumimoji="0" lang="ru-RU" sz="2000" b="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ru-RU" sz="2000" b="1" i="1"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Самый очевидный пример</a:t>
            </a:r>
            <a:r>
              <a:rPr kumimoji="0" lang="ru-RU" sz="2000" b="0" i="1"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ru-RU" sz="2000" b="0" i="1"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рычаг переключения коробки передач в автомобиле. Короткое плечо рычага та его часть, что вы видите в салоне.</a:t>
            </a:r>
            <a:endParaRPr kumimoji="0" lang="ru-RU" sz="2000" b="0" i="1"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descr="D:\РАБОЧАЯ 1\рычаги\i (7).jpg"/>
          <p:cNvPicPr>
            <a:picLocks noChangeAspect="1" noChangeArrowheads="1"/>
          </p:cNvPicPr>
          <p:nvPr/>
        </p:nvPicPr>
        <p:blipFill>
          <a:blip r:embed="rId3"/>
          <a:srcRect/>
          <a:stretch>
            <a:fillRect/>
          </a:stretch>
        </p:blipFill>
        <p:spPr bwMode="auto">
          <a:xfrm>
            <a:off x="5357818" y="4500570"/>
            <a:ext cx="1343025" cy="1428750"/>
          </a:xfrm>
          <a:prstGeom prst="rect">
            <a:avLst/>
          </a:prstGeom>
          <a:noFill/>
        </p:spPr>
      </p:pic>
    </p:spTree>
  </p:cSld>
  <p:clrMapOvr>
    <a:masterClrMapping/>
  </p:clrMapOvr>
  <p:transition>
    <p:cove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7169" name="Rectangle 1"/>
          <p:cNvSpPr>
            <a:spLocks noChangeArrowheads="1"/>
          </p:cNvSpPr>
          <p:nvPr/>
        </p:nvSpPr>
        <p:spPr bwMode="auto">
          <a:xfrm>
            <a:off x="1857356" y="1285860"/>
            <a:ext cx="5500726" cy="19389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0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Длинное плечо рычага скрыто под днищем автомобиля, и длиннее короткого примерно в два раза. Когда вы переставляете рычаг из одного положения в другое, длинное плечо в коробке передач переключает соответствующие механизмы.</a:t>
            </a:r>
            <a:endParaRPr kumimoji="0" lang="ru-RU" sz="2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Picture 2" descr="D:\РАБОЧАЯ 1\i (9).jpg"/>
          <p:cNvPicPr>
            <a:picLocks noChangeAspect="1" noChangeArrowheads="1"/>
          </p:cNvPicPr>
          <p:nvPr/>
        </p:nvPicPr>
        <p:blipFill>
          <a:blip r:embed="rId3"/>
          <a:srcRect/>
          <a:stretch>
            <a:fillRect/>
          </a:stretch>
        </p:blipFill>
        <p:spPr bwMode="auto">
          <a:xfrm>
            <a:off x="2357422" y="3429000"/>
            <a:ext cx="4429156" cy="2428882"/>
          </a:xfrm>
          <a:prstGeom prst="ellipse">
            <a:avLst/>
          </a:prstGeom>
          <a:ln>
            <a:noFill/>
          </a:ln>
          <a:effectLst>
            <a:softEdge rad="112500"/>
          </a:effectLst>
        </p:spPr>
      </p:pic>
    </p:spTree>
  </p:cSld>
  <p:clrMapOvr>
    <a:masterClrMapping/>
  </p:clrMapOvr>
  <p:transition>
    <p:cove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Прямоугольник 2"/>
          <p:cNvSpPr/>
          <p:nvPr/>
        </p:nvSpPr>
        <p:spPr>
          <a:xfrm>
            <a:off x="2004822" y="1857364"/>
            <a:ext cx="5611856" cy="3071833"/>
          </a:xfrm>
          <a:prstGeom prst="rect">
            <a:avLst/>
          </a:prstGeom>
          <a:noFill/>
        </p:spPr>
        <p:txBody>
          <a:bodyPr wrap="none" lIns="91440" tIns="45720" rIns="91440" bIns="45720">
            <a:prstTxWarp prst="textCurveDown">
              <a:avLst/>
            </a:prstTxWarp>
            <a:spAutoFit/>
          </a:bodyPr>
          <a:lstStyle/>
          <a:p>
            <a:pPr algn="ctr"/>
            <a:r>
              <a:rPr lang="ru-RU" sz="11500" b="1" dirty="0" smtClean="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rPr>
              <a:t>Рычаги в природе</a:t>
            </a:r>
            <a:endParaRPr lang="ru-RU" sz="11500" b="1" dirty="0">
              <a:ln w="19050">
                <a:solidFill>
                  <a:schemeClr val="tx2">
                    <a:tint val="1000"/>
                  </a:schemeClr>
                </a:solidFill>
                <a:prstDash val="solid"/>
              </a:ln>
              <a:solidFill>
                <a:schemeClr val="accent3"/>
              </a:solidFill>
              <a:effectLst>
                <a:outerShdw blurRad="50000" dist="50800" dir="7500000" algn="tl">
                  <a:srgbClr val="000000">
                    <a:shade val="5000"/>
                    <a:alpha val="35000"/>
                  </a:srgbClr>
                </a:outerShdw>
              </a:effectLst>
            </a:endParaRPr>
          </a:p>
        </p:txBody>
      </p:sp>
    </p:spTree>
  </p:cSld>
  <p:clrMapOvr>
    <a:masterClrMapping/>
  </p:clrMapOvr>
  <p:transition>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12289" name="Rectangle 1"/>
          <p:cNvSpPr>
            <a:spLocks noChangeArrowheads="1"/>
          </p:cNvSpPr>
          <p:nvPr/>
        </p:nvSpPr>
        <p:spPr bwMode="auto">
          <a:xfrm>
            <a:off x="2143108" y="1285860"/>
            <a:ext cx="4929222"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Рычаг - один из наиболее распространенных и простых типов механизмов в мире, присутствующий как в природе, так и в рукотворном мире, созданном человеком.</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рычаги\i (2).jpg"/>
          <p:cNvPicPr>
            <a:picLocks noChangeAspect="1" noChangeArrowheads="1"/>
          </p:cNvPicPr>
          <p:nvPr/>
        </p:nvPicPr>
        <p:blipFill>
          <a:blip r:embed="rId3"/>
          <a:srcRect/>
          <a:stretch>
            <a:fillRect/>
          </a:stretch>
        </p:blipFill>
        <p:spPr bwMode="auto">
          <a:xfrm>
            <a:off x="2928926" y="3000372"/>
            <a:ext cx="3857652" cy="3143272"/>
          </a:xfrm>
          <a:prstGeom prst="rect">
            <a:avLst/>
          </a:prstGeom>
          <a:noFill/>
        </p:spPr>
      </p:pic>
    </p:spTree>
  </p:cSld>
  <p:clrMapOvr>
    <a:masterClrMapping/>
  </p:clrMapOvr>
  <p:transition>
    <p:cove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TextBox 2"/>
          <p:cNvSpPr txBox="1"/>
          <p:nvPr/>
        </p:nvSpPr>
        <p:spPr>
          <a:xfrm>
            <a:off x="1857356" y="4643446"/>
            <a:ext cx="5393592" cy="1200329"/>
          </a:xfrm>
          <a:prstGeom prst="rect">
            <a:avLst/>
          </a:prstGeom>
          <a:noFill/>
        </p:spPr>
        <p:txBody>
          <a:bodyPr wrap="none" rtlCol="0">
            <a:spAutoFit/>
          </a:bodyPr>
          <a:lstStyle/>
          <a:p>
            <a:r>
              <a:rPr lang="ru-RU" dirty="0" smtClean="0"/>
              <a:t>Рычаги встречаются также в различных</a:t>
            </a:r>
          </a:p>
          <a:p>
            <a:r>
              <a:rPr lang="ru-RU" dirty="0" smtClean="0"/>
              <a:t>частях тела животных и человека. Это, например,</a:t>
            </a:r>
          </a:p>
          <a:p>
            <a:r>
              <a:rPr lang="ru-RU" dirty="0" smtClean="0"/>
              <a:t>конечности, челюсти. Много  рычагов можно указать</a:t>
            </a:r>
          </a:p>
          <a:p>
            <a:r>
              <a:rPr lang="ru-RU" dirty="0" smtClean="0"/>
              <a:t>в теле насекомых, птиц, в строении растений.</a:t>
            </a:r>
          </a:p>
        </p:txBody>
      </p:sp>
      <p:pic>
        <p:nvPicPr>
          <p:cNvPr id="2" name="Picture 2" descr="D:\РАБОЧАЯ 1\i (2).jpg"/>
          <p:cNvPicPr>
            <a:picLocks noChangeAspect="1" noChangeArrowheads="1"/>
          </p:cNvPicPr>
          <p:nvPr/>
        </p:nvPicPr>
        <p:blipFill>
          <a:blip r:embed="rId3"/>
          <a:srcRect/>
          <a:stretch>
            <a:fillRect/>
          </a:stretch>
        </p:blipFill>
        <p:spPr bwMode="auto">
          <a:xfrm>
            <a:off x="2214546" y="1357298"/>
            <a:ext cx="1800225" cy="12382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pic>
        <p:nvPicPr>
          <p:cNvPr id="4" name="Picture 2" descr="D:\РАБОЧАЯ 1\i (3).jpg"/>
          <p:cNvPicPr>
            <a:picLocks noChangeAspect="1" noChangeArrowheads="1"/>
          </p:cNvPicPr>
          <p:nvPr/>
        </p:nvPicPr>
        <p:blipFill>
          <a:blip r:embed="rId4"/>
          <a:srcRect/>
          <a:stretch>
            <a:fillRect/>
          </a:stretch>
        </p:blipFill>
        <p:spPr bwMode="auto">
          <a:xfrm>
            <a:off x="3538538" y="2809875"/>
            <a:ext cx="2066925" cy="1238250"/>
          </a:xfrm>
          <a:prstGeom prst="snip2DiagRect">
            <a:avLst/>
          </a:prstGeom>
          <a:solidFill>
            <a:srgbClr val="FFFFFF">
              <a:shade val="85000"/>
            </a:srgbClr>
          </a:solidFill>
          <a:ln w="88900" cap="sq">
            <a:solidFill>
              <a:srgbClr val="FFFFFF"/>
            </a:solidFill>
            <a:miter lim="800000"/>
          </a:ln>
          <a:effectLst>
            <a:outerShdw blurRad="88900" algn="tl" rotWithShape="0">
              <a:srgbClr val="000000">
                <a:alpha val="45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ransition>
    <p:cove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TextBox 2"/>
          <p:cNvSpPr txBox="1"/>
          <p:nvPr/>
        </p:nvSpPr>
        <p:spPr>
          <a:xfrm>
            <a:off x="2000232" y="1071546"/>
            <a:ext cx="5170070" cy="1200329"/>
          </a:xfrm>
          <a:prstGeom prst="rect">
            <a:avLst/>
          </a:prstGeom>
          <a:noFill/>
        </p:spPr>
        <p:txBody>
          <a:bodyPr wrap="none" rtlCol="0">
            <a:spAutoFit/>
          </a:bodyPr>
          <a:lstStyle/>
          <a:p>
            <a:r>
              <a:rPr lang="ru-RU" dirty="0" smtClean="0"/>
              <a:t>Правило рычага (или правило моментов) лежит в</a:t>
            </a:r>
          </a:p>
          <a:p>
            <a:r>
              <a:rPr lang="ru-RU" dirty="0" smtClean="0"/>
              <a:t>основе действия различного рода инструментов и</a:t>
            </a:r>
          </a:p>
          <a:p>
            <a:r>
              <a:rPr lang="ru-RU" dirty="0" smtClean="0"/>
              <a:t>устройств, применяемых в технике и быту там, где</a:t>
            </a:r>
          </a:p>
          <a:p>
            <a:r>
              <a:rPr lang="ru-RU" dirty="0" smtClean="0"/>
              <a:t>требуется выигрыш в силе или пути.</a:t>
            </a:r>
            <a:endParaRPr lang="ru-RU" dirty="0"/>
          </a:p>
        </p:txBody>
      </p:sp>
      <p:pic>
        <p:nvPicPr>
          <p:cNvPr id="2" name="Picture 2" descr="D:\РАБОЧАЯ 1\рычаги\i (5).jpg"/>
          <p:cNvPicPr>
            <a:picLocks noChangeAspect="1" noChangeArrowheads="1"/>
          </p:cNvPicPr>
          <p:nvPr/>
        </p:nvPicPr>
        <p:blipFill>
          <a:blip r:embed="rId3"/>
          <a:srcRect/>
          <a:stretch>
            <a:fillRect/>
          </a:stretch>
        </p:blipFill>
        <p:spPr bwMode="auto">
          <a:xfrm>
            <a:off x="1857356" y="4214818"/>
            <a:ext cx="1928826" cy="178594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4" name="Picture 2" descr="D:\РАБОЧАЯ 1\рычаги\i.jpg"/>
          <p:cNvPicPr>
            <a:picLocks noChangeAspect="1" noChangeArrowheads="1"/>
          </p:cNvPicPr>
          <p:nvPr/>
        </p:nvPicPr>
        <p:blipFill>
          <a:blip r:embed="rId4"/>
          <a:srcRect/>
          <a:stretch>
            <a:fillRect/>
          </a:stretch>
        </p:blipFill>
        <p:spPr bwMode="auto">
          <a:xfrm>
            <a:off x="4643438" y="2500306"/>
            <a:ext cx="2476504" cy="178595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5" name="Picture 2" descr="D:\РАБОЧАЯ 1\рычаги\i (1).jpg"/>
          <p:cNvPicPr>
            <a:picLocks noChangeAspect="1" noChangeArrowheads="1"/>
          </p:cNvPicPr>
          <p:nvPr/>
        </p:nvPicPr>
        <p:blipFill>
          <a:blip r:embed="rId5"/>
          <a:srcRect/>
          <a:stretch>
            <a:fillRect/>
          </a:stretch>
        </p:blipFill>
        <p:spPr bwMode="auto">
          <a:xfrm>
            <a:off x="4071934" y="4214818"/>
            <a:ext cx="2214578" cy="1714512"/>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6" name="Picture 2" descr="D:\РАБОЧАЯ 1\рычаги\i (20).jpg"/>
          <p:cNvPicPr>
            <a:picLocks noChangeAspect="1" noChangeArrowheads="1"/>
          </p:cNvPicPr>
          <p:nvPr/>
        </p:nvPicPr>
        <p:blipFill>
          <a:blip r:embed="rId6"/>
          <a:srcRect/>
          <a:stretch>
            <a:fillRect/>
          </a:stretch>
        </p:blipFill>
        <p:spPr bwMode="auto">
          <a:xfrm>
            <a:off x="1928794" y="2285992"/>
            <a:ext cx="2428892" cy="1928816"/>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transition>
    <p:cove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pic>
        <p:nvPicPr>
          <p:cNvPr id="2" name="Picture 2" descr="D:\РАБОЧАЯ 1\рычаги\i (11).jpg"/>
          <p:cNvPicPr>
            <a:picLocks noChangeAspect="1" noChangeArrowheads="1"/>
          </p:cNvPicPr>
          <p:nvPr/>
        </p:nvPicPr>
        <p:blipFill>
          <a:blip r:embed="rId3"/>
          <a:srcRect/>
          <a:stretch>
            <a:fillRect/>
          </a:stretch>
        </p:blipFill>
        <p:spPr bwMode="auto">
          <a:xfrm>
            <a:off x="1785918" y="1214422"/>
            <a:ext cx="5572164" cy="4500594"/>
          </a:xfrm>
          <a:prstGeom prst="rect">
            <a:avLst/>
          </a:prstGeom>
          <a:noFill/>
        </p:spPr>
      </p:pic>
    </p:spTree>
  </p:cSld>
  <p:clrMapOvr>
    <a:masterClrMapping/>
  </p:clrMapOvr>
  <p:transition>
    <p:cove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3" name="Прямоугольник 2"/>
          <p:cNvSpPr/>
          <p:nvPr/>
        </p:nvSpPr>
        <p:spPr>
          <a:xfrm>
            <a:off x="1857356" y="1500174"/>
            <a:ext cx="5871248" cy="2928958"/>
          </a:xfrm>
          <a:prstGeom prst="rect">
            <a:avLst/>
          </a:prstGeom>
        </p:spPr>
        <p:style>
          <a:lnRef idx="1">
            <a:schemeClr val="accent5"/>
          </a:lnRef>
          <a:fillRef idx="2">
            <a:schemeClr val="accent5"/>
          </a:fillRef>
          <a:effectRef idx="1">
            <a:schemeClr val="accent5"/>
          </a:effectRef>
          <a:fontRef idx="minor">
            <a:schemeClr val="dk1"/>
          </a:fontRef>
        </p:style>
        <p:txBody>
          <a:bodyPr wrap="none" lIns="91440" tIns="45720" rIns="91440" bIns="45720">
            <a:prstTxWarp prst="textStop">
              <a:avLst/>
            </a:prstTxWarp>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ru-RU" sz="54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Спасибо за внимание</a:t>
            </a:r>
            <a:endParaRPr lang="ru-RU" sz="54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cxnSp>
        <p:nvCxnSpPr>
          <p:cNvPr id="5" name="Соединительная линия уступом 4"/>
          <p:cNvCxnSpPr/>
          <p:nvPr/>
        </p:nvCxnSpPr>
        <p:spPr>
          <a:xfrm rot="5400000" flipH="1" flipV="1">
            <a:off x="10215602" y="1285860"/>
            <a:ext cx="71438" cy="71438"/>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cxnSp>
        <p:nvCxnSpPr>
          <p:cNvPr id="5" name="Соединительная линия уступом 4"/>
          <p:cNvCxnSpPr/>
          <p:nvPr/>
        </p:nvCxnSpPr>
        <p:spPr>
          <a:xfrm rot="5400000" flipH="1" flipV="1">
            <a:off x="10215602" y="1285860"/>
            <a:ext cx="71438" cy="71438"/>
          </a:xfrm>
          <a:prstGeom prst="bentConnector3">
            <a:avLst>
              <a:gd name="adj1" fmla="val 50000"/>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049" name="Rectangle 1"/>
          <p:cNvSpPr>
            <a:spLocks noChangeArrowheads="1"/>
          </p:cNvSpPr>
          <p:nvPr/>
        </p:nvSpPr>
        <p:spPr bwMode="auto">
          <a:xfrm>
            <a:off x="1928794" y="1714488"/>
            <a:ext cx="5286380" cy="39703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ru-RU"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Литература: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Экспериментальные задачи по физике. – М.: «Просвещение», 1974.</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Необычные учебные материалы по физике. – М.: Школа-Пресс, 2000</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Самостоятельная работа учащихся по физике в средней школе. – М.: Просвещение,1981</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Родина Л.П. Архимедова сила и киты // Квант. №8. 1982.</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Книга для чтения по физике 6-7 класс. Составитель И. Г.Кириллова.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Внеклассная работа по физике. Автор: И.Я Ланина.</a:t>
            </a:r>
            <a:endParaRPr kumimoji="0" lang="ru-RU"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Учебник по физике, 7 класс. А. В. </a:t>
            </a:r>
            <a:r>
              <a:rPr kumimoji="0" lang="ru-RU" b="0" i="0" u="none" strike="noStrike" cap="none" normalizeH="0" baseline="0" dirty="0" err="1" smtClean="0">
                <a:ln>
                  <a:noFill/>
                </a:ln>
                <a:solidFill>
                  <a:srgbClr val="000000"/>
                </a:solidFill>
                <a:effectLst/>
                <a:latin typeface="Arial" pitchFamily="34" charset="0"/>
                <a:ea typeface="Times New Roman" pitchFamily="18" charset="0"/>
                <a:cs typeface="Arial" pitchFamily="34" charset="0"/>
              </a:rPr>
              <a:t>Перышкин</a:t>
            </a:r>
            <a:r>
              <a:rPr kumimoji="0" lang="ru-RU" b="0" i="0" u="none" strike="noStrike" cap="none" normalizeH="0" baseline="0" dirty="0" smtClean="0">
                <a:ln>
                  <a:noFill/>
                </a:ln>
                <a:solidFill>
                  <a:srgbClr val="000000"/>
                </a:solidFill>
                <a:effectLst/>
                <a:latin typeface="Arial" pitchFamily="34" charset="0"/>
                <a:ea typeface="Times New Roman" pitchFamily="18" charset="0"/>
                <a:cs typeface="Arial" pitchFamily="34" charset="0"/>
              </a:rPr>
              <a:t>.</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4" name="Прямоугольник 3"/>
          <p:cNvSpPr/>
          <p:nvPr/>
        </p:nvSpPr>
        <p:spPr>
          <a:xfrm rot="20409301">
            <a:off x="1928794" y="1928802"/>
            <a:ext cx="4929222" cy="2585323"/>
          </a:xfrm>
          <a:prstGeom prst="rect">
            <a:avLst/>
          </a:prstGeom>
          <a:noFill/>
        </p:spPr>
        <p:txBody>
          <a:bodyPr wrap="square" lIns="91440" tIns="45720" rIns="91440" bIns="45720">
            <a:spAutoFit/>
          </a:bodyPr>
          <a:lstStyle/>
          <a:p>
            <a:pPr algn="ctr"/>
            <a:r>
              <a:rPr kumimoji="0" lang="ru-RU" sz="5400" b="1" i="0" u="none" strike="noStrike" cap="none" spc="0" normalizeH="0" baseline="0"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latin typeface="Trebuchet MS" pitchFamily="34" charset="0"/>
                <a:ea typeface="Times New Roman" pitchFamily="18" charset="0"/>
                <a:cs typeface="Times New Roman" pitchFamily="18" charset="0"/>
              </a:rPr>
              <a:t>Тело человека как рычаг</a:t>
            </a:r>
            <a:endParaRPr lang="ru-RU" sz="5400" b="1" cap="none" spc="0"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ransition>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10241" name="Rectangle 1"/>
          <p:cNvSpPr>
            <a:spLocks noChangeArrowheads="1"/>
          </p:cNvSpPr>
          <p:nvPr/>
        </p:nvSpPr>
        <p:spPr bwMode="auto">
          <a:xfrm>
            <a:off x="1714480" y="928670"/>
            <a:ext cx="585791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К примеру, скелет и опорно-двигательная система человека или любого животного состоит из десятков и сотен рычагов. Взглянем на локтевой сустав. Лучевая и плечевая кости соединятся вместе хрящом, к ним так же присоединяются мышцы бицепса и трицепса. Вот мы и получаем</a:t>
            </a:r>
            <a:r>
              <a:rPr kumimoji="0" lang="ru-RU" b="0" i="0"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ru-RU" b="0" i="0" u="none" strike="noStrike" cap="none" normalizeH="0" baseline="0" dirty="0" smtClean="0">
                <a:ln>
                  <a:noFill/>
                </a:ln>
                <a:solidFill>
                  <a:srgbClr val="0000FF"/>
                </a:solidFill>
                <a:effectLst/>
                <a:latin typeface="Trebuchet MS" pitchFamily="34" charset="0"/>
                <a:ea typeface="Times New Roman" pitchFamily="18" charset="0"/>
                <a:cs typeface="Times New Roman" pitchFamily="18" charset="0"/>
                <a:hlinkClick r:id="rId3" tooltip="Простейший"/>
              </a:rPr>
              <a:t>простейший механизм рычага</a:t>
            </a: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рычаги\i (3).jpg"/>
          <p:cNvPicPr>
            <a:picLocks noChangeAspect="1" noChangeArrowheads="1"/>
          </p:cNvPicPr>
          <p:nvPr/>
        </p:nvPicPr>
        <p:blipFill>
          <a:blip r:embed="rId4"/>
          <a:srcRect/>
          <a:stretch>
            <a:fillRect/>
          </a:stretch>
        </p:blipFill>
        <p:spPr bwMode="auto">
          <a:xfrm>
            <a:off x="2285984" y="3071810"/>
            <a:ext cx="4572032" cy="2928958"/>
          </a:xfrm>
          <a:prstGeom prst="rect">
            <a:avLst/>
          </a:prstGeom>
          <a:noFill/>
        </p:spPr>
      </p:pic>
    </p:spTree>
  </p:cSld>
  <p:clrMapOvr>
    <a:masterClrMapping/>
  </p:clrMapOvr>
  <p:transition>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9217" name="Rectangle 1"/>
          <p:cNvSpPr>
            <a:spLocks noChangeArrowheads="1"/>
          </p:cNvSpPr>
          <p:nvPr/>
        </p:nvSpPr>
        <p:spPr bwMode="auto">
          <a:xfrm>
            <a:off x="2214546" y="1357298"/>
            <a:ext cx="4786314"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24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Если вы держите в руке гантель весом в 3 кг, какое усилие при этом развивает ваша мышца? Место соединения кости и мышцы делит кость в соотношении 1 к 8, следовательно, мышца развивает усилие в 24 кг! Получается, мы сильнее самих себя. Но рычажная система нашего скелета не позволяет нам в полной мере использовать нашу силу.</a:t>
            </a:r>
            <a:endParaRPr kumimoji="0" lang="ru-RU" sz="4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3"/>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8193" name="Rectangle 1"/>
          <p:cNvSpPr>
            <a:spLocks noChangeArrowheads="1"/>
          </p:cNvSpPr>
          <p:nvPr/>
        </p:nvSpPr>
        <p:spPr bwMode="auto">
          <a:xfrm>
            <a:off x="1857356" y="1214422"/>
            <a:ext cx="5357850" cy="107721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600"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Наглядный пример более удачного применения преимуществ рычага в скелетно-мышечной системе организма обратные задние колени у многих животных (все виды кошек, лошади, и т.д.).</a:t>
            </a:r>
            <a:endParaRPr kumimoji="0" lang="ru-RU" sz="3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6" name="Picture 2" descr="D:\РАБОЧАЯ 1\рычаги\i (10).jpg"/>
          <p:cNvPicPr>
            <a:picLocks noChangeAspect="1" noChangeArrowheads="1"/>
          </p:cNvPicPr>
          <p:nvPr/>
        </p:nvPicPr>
        <p:blipFill>
          <a:blip r:embed="rId3"/>
          <a:srcRect/>
          <a:stretch>
            <a:fillRect/>
          </a:stretch>
        </p:blipFill>
        <p:spPr bwMode="auto">
          <a:xfrm>
            <a:off x="1785918" y="2357430"/>
            <a:ext cx="5357850" cy="3714776"/>
          </a:xfrm>
          <a:prstGeom prst="rect">
            <a:avLst/>
          </a:prstGeom>
          <a:noFill/>
        </p:spPr>
      </p:pic>
    </p:spTree>
  </p:cSld>
  <p:clrMapOvr>
    <a:masterClrMapping/>
  </p:clrMapOvr>
  <p:transition>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7169" name="Rectangle 1"/>
          <p:cNvSpPr>
            <a:spLocks noChangeArrowheads="1"/>
          </p:cNvSpPr>
          <p:nvPr/>
        </p:nvSpPr>
        <p:spPr bwMode="auto">
          <a:xfrm>
            <a:off x="1714480" y="1857364"/>
            <a:ext cx="5500726" cy="14773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Их кости длиннее наших, а особое устройство их задних ног позволяет им гораздо эффективнее использовать силу своих мышц. Да, несомненно, их мышцы гораздо сильнее чем у нас, но и вес их больше на порядок.</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2289" name="Picture 1" descr="C:\Program Files (x86)\Microsoft Office\MEDIA\CAGCAT10\j0304933.wmf"/>
          <p:cNvPicPr>
            <a:picLocks noChangeAspect="1" noChangeArrowheads="1"/>
          </p:cNvPicPr>
          <p:nvPr/>
        </p:nvPicPr>
        <p:blipFill>
          <a:blip r:embed="rId3"/>
          <a:srcRect/>
          <a:stretch>
            <a:fillRect/>
          </a:stretch>
        </p:blipFill>
        <p:spPr bwMode="auto">
          <a:xfrm>
            <a:off x="1785918" y="3286124"/>
            <a:ext cx="3429024" cy="2357454"/>
          </a:xfrm>
          <a:prstGeom prst="rect">
            <a:avLst/>
          </a:prstGeom>
          <a:noFill/>
        </p:spPr>
      </p:pic>
      <p:pic>
        <p:nvPicPr>
          <p:cNvPr id="12290" name="Picture 2" descr="C:\Program Files (x86)\Microsoft Office\MEDIA\CAGCAT10\j0332364.wmf"/>
          <p:cNvPicPr>
            <a:picLocks noChangeAspect="1" noChangeArrowheads="1"/>
          </p:cNvPicPr>
          <p:nvPr/>
        </p:nvPicPr>
        <p:blipFill>
          <a:blip r:embed="rId4"/>
          <a:srcRect/>
          <a:stretch>
            <a:fillRect/>
          </a:stretch>
        </p:blipFill>
        <p:spPr bwMode="auto">
          <a:xfrm>
            <a:off x="4572000" y="3929066"/>
            <a:ext cx="2357454" cy="2046431"/>
          </a:xfrm>
          <a:prstGeom prst="rect">
            <a:avLst/>
          </a:prstGeom>
          <a:noFill/>
        </p:spPr>
      </p:pic>
    </p:spTree>
  </p:cSld>
  <p:clrMapOvr>
    <a:masterClrMapping/>
  </p:clrMapOvr>
  <p:transition>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11265" name="Rectangle 1"/>
          <p:cNvSpPr>
            <a:spLocks noChangeArrowheads="1"/>
          </p:cNvSpPr>
          <p:nvPr/>
        </p:nvSpPr>
        <p:spPr bwMode="auto">
          <a:xfrm>
            <a:off x="1857356" y="1500174"/>
            <a:ext cx="5429288"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err="1" smtClean="0">
                <a:ln>
                  <a:noFill/>
                </a:ln>
                <a:solidFill>
                  <a:srgbClr val="000000"/>
                </a:solidFill>
                <a:effectLst/>
                <a:latin typeface="Trebuchet MS" pitchFamily="34" charset="0"/>
                <a:ea typeface="Times New Roman" pitchFamily="18" charset="0"/>
                <a:cs typeface="Times New Roman" pitchFamily="18" charset="0"/>
              </a:rPr>
              <a:t>Средне-статистическая</a:t>
            </a: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 лошадь весит около 450 кг, и при этом может легко прыгнуть на высоту около двух метров.</a:t>
            </a:r>
            <a:r>
              <a:rPr kumimoji="0" lang="ru-RU" b="0" i="0"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Нам же с вами, чтобы выполнить такой прыжок, надо быть мастерами спорта по прыжкам в высоту, хотя мы весим в 8-9 раз меньше, чем лошадь.</a:t>
            </a:r>
            <a:endParaRPr kumimoji="0" lang="ru-RU" sz="40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1).jpg"/>
          <p:cNvPicPr>
            <a:picLocks noChangeAspect="1" noChangeArrowheads="1"/>
          </p:cNvPicPr>
          <p:nvPr/>
        </p:nvPicPr>
        <p:blipFill>
          <a:blip r:embed="rId3"/>
          <a:srcRect/>
          <a:stretch>
            <a:fillRect/>
          </a:stretch>
        </p:blipFill>
        <p:spPr bwMode="auto">
          <a:xfrm rot="968756">
            <a:off x="5005012" y="3891013"/>
            <a:ext cx="2045704" cy="1863047"/>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pic>
        <p:nvPicPr>
          <p:cNvPr id="3" name="Picture 2" descr="D:\РАБОЧАЯ 1\i.jpg"/>
          <p:cNvPicPr>
            <a:picLocks noChangeAspect="1" noChangeArrowheads="1"/>
          </p:cNvPicPr>
          <p:nvPr/>
        </p:nvPicPr>
        <p:blipFill>
          <a:blip r:embed="rId4"/>
          <a:srcRect/>
          <a:stretch>
            <a:fillRect/>
          </a:stretch>
        </p:blipFill>
        <p:spPr bwMode="auto">
          <a:xfrm rot="20569190">
            <a:off x="1899507" y="3539760"/>
            <a:ext cx="2446143" cy="1622324"/>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srcRect/>
          <a:stretch>
            <a:fillRect/>
          </a:stretch>
        </p:blipFill>
        <p:spPr bwMode="auto">
          <a:xfrm>
            <a:off x="0" y="0"/>
            <a:ext cx="9144000" cy="6858000"/>
          </a:xfrm>
          <a:prstGeom prst="rect">
            <a:avLst/>
          </a:prstGeom>
          <a:noFill/>
          <a:ln w="9525">
            <a:noFill/>
            <a:miter lim="800000"/>
            <a:headEnd/>
            <a:tailEnd/>
          </a:ln>
          <a:effectLst/>
        </p:spPr>
      </p:pic>
      <p:sp>
        <p:nvSpPr>
          <p:cNvPr id="10241" name="Rectangle 1"/>
          <p:cNvSpPr>
            <a:spLocks noChangeArrowheads="1"/>
          </p:cNvSpPr>
          <p:nvPr/>
        </p:nvSpPr>
        <p:spPr bwMode="auto">
          <a:xfrm>
            <a:off x="2000232" y="4500570"/>
            <a:ext cx="5214974"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b="0"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Раз уж мы вспомнили о прыжках в высоту, рассмотрим варианты применения рычага, которые придуман человеком. Прыжки в высоту с шестом</a:t>
            </a:r>
            <a:r>
              <a:rPr kumimoji="0" lang="ru-RU" b="0" i="0" u="none" strike="noStrike" cap="none" normalizeH="0" baseline="0" dirty="0" smtClean="0">
                <a:ln>
                  <a:noFill/>
                </a:ln>
                <a:solidFill>
                  <a:srgbClr val="000000"/>
                </a:solidFill>
                <a:effectLst/>
                <a:latin typeface="Calibri"/>
                <a:ea typeface="Times New Roman" pitchFamily="18" charset="0"/>
                <a:cs typeface="Times New Roman" pitchFamily="18" charset="0"/>
              </a:rPr>
              <a:t> </a:t>
            </a:r>
            <a:r>
              <a:rPr kumimoji="0" lang="ru-RU" b="1" i="0" u="none" strike="noStrike" cap="none" normalizeH="0" baseline="0" dirty="0" smtClean="0">
                <a:ln>
                  <a:noFill/>
                </a:ln>
                <a:solidFill>
                  <a:srgbClr val="000000"/>
                </a:solidFill>
                <a:effectLst/>
                <a:latin typeface="Trebuchet MS" pitchFamily="34" charset="0"/>
                <a:ea typeface="Times New Roman" pitchFamily="18" charset="0"/>
                <a:cs typeface="Times New Roman" pitchFamily="18" charset="0"/>
              </a:rPr>
              <a:t>очень наглядный пример.</a:t>
            </a:r>
            <a:endParaRPr kumimoji="0" lang="ru-RU" b="0" i="0" u="none" strike="noStrike" cap="none" normalizeH="0" baseline="0" dirty="0" smtClean="0">
              <a:ln>
                <a:noFill/>
              </a:ln>
              <a:solidFill>
                <a:schemeClr val="tx1"/>
              </a:solidFill>
              <a:effectLst/>
              <a:latin typeface="Arial" pitchFamily="34" charset="0"/>
              <a:cs typeface="Arial" pitchFamily="34" charset="0"/>
            </a:endParaRPr>
          </a:p>
        </p:txBody>
      </p:sp>
      <p:pic>
        <p:nvPicPr>
          <p:cNvPr id="2" name="Picture 2" descr="D:\РАБОЧАЯ 1\i (1).jpg"/>
          <p:cNvPicPr>
            <a:picLocks noChangeAspect="1" noChangeArrowheads="1"/>
          </p:cNvPicPr>
          <p:nvPr/>
        </p:nvPicPr>
        <p:blipFill>
          <a:blip r:embed="rId3"/>
          <a:srcRect/>
          <a:stretch>
            <a:fillRect/>
          </a:stretch>
        </p:blipFill>
        <p:spPr bwMode="auto">
          <a:xfrm>
            <a:off x="2143108" y="1000108"/>
            <a:ext cx="2903609" cy="2571768"/>
          </a:xfrm>
          <a:prstGeom prst="rect">
            <a:avLst/>
          </a:prstGeom>
          <a:noFill/>
        </p:spPr>
      </p:pic>
      <p:pic>
        <p:nvPicPr>
          <p:cNvPr id="3" name="Picture 2" descr="D:\РАБОЧАЯ 1\i.jpg"/>
          <p:cNvPicPr>
            <a:picLocks noChangeAspect="1" noChangeArrowheads="1"/>
          </p:cNvPicPr>
          <p:nvPr/>
        </p:nvPicPr>
        <p:blipFill>
          <a:blip r:embed="rId4"/>
          <a:srcRect/>
          <a:stretch>
            <a:fillRect/>
          </a:stretch>
        </p:blipFill>
        <p:spPr bwMode="auto">
          <a:xfrm>
            <a:off x="4643438" y="1571612"/>
            <a:ext cx="2665616" cy="2928958"/>
          </a:xfrm>
          <a:prstGeom prst="rect">
            <a:avLst/>
          </a:prstGeom>
          <a:noFill/>
        </p:spPr>
      </p:pic>
    </p:spTree>
  </p:cSld>
  <p:clrMapOvr>
    <a:masterClrMapping/>
  </p:clrMapOvr>
  <p:transition>
    <p:cove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TotalTime>
  <Words>684</Words>
  <PresentationFormat>Экран (4:3)</PresentationFormat>
  <Paragraphs>39</Paragraphs>
  <Slides>24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24</vt:i4>
      </vt:variant>
    </vt:vector>
  </HeadingPairs>
  <TitlesOfParts>
    <vt:vector size="25"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НИНА</dc:creator>
  <cp:lastModifiedBy>Image&amp;Matros ®</cp:lastModifiedBy>
  <cp:revision>53</cp:revision>
  <dcterms:created xsi:type="dcterms:W3CDTF">2015-04-02T15:56:59Z</dcterms:created>
  <dcterms:modified xsi:type="dcterms:W3CDTF">2015-04-05T11:13:38Z</dcterms:modified>
</cp:coreProperties>
</file>