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 spd="slow">
    <p:wheel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  <p:sndAc>
      <p:stSnd>
        <p:snd r:embed="rId13" name="chimes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5304" y="1815547"/>
            <a:ext cx="6361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Энергия </a:t>
            </a:r>
            <a:r>
              <a:rPr lang="ru-RU" sz="3200" dirty="0" smtClean="0">
                <a:solidFill>
                  <a:srgbClr val="0070C0"/>
                </a:solidFill>
              </a:rPr>
              <a:t>движущейся воды и ветра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670" y="2849217"/>
            <a:ext cx="21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Физика 7 класс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2174" y="5923722"/>
            <a:ext cx="334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Училель</a:t>
            </a:r>
            <a:r>
              <a:rPr lang="ru-RU" dirty="0" smtClean="0"/>
              <a:t> физики: Кузьмина Н.Ю.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03443" y="463826"/>
            <a:ext cx="605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МБОУ </a:t>
            </a:r>
            <a:r>
              <a:rPr lang="ru-RU" i="1" dirty="0" err="1" smtClean="0">
                <a:solidFill>
                  <a:srgbClr val="C00000"/>
                </a:solidFill>
              </a:rPr>
              <a:t>Кишкинская</a:t>
            </a:r>
            <a:r>
              <a:rPr lang="ru-RU" i="1" dirty="0" smtClean="0">
                <a:solidFill>
                  <a:srgbClr val="C00000"/>
                </a:solidFill>
              </a:rPr>
              <a:t> основная общеобразовательная школа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9535" y="979509"/>
            <a:ext cx="6986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Ветряные двигатели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D:\РАБОЧАЯ 1\Новая папка\el-hierr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651" y="2747963"/>
            <a:ext cx="4982817" cy="260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5791" y="503582"/>
            <a:ext cx="7262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Ветряные двигатели используют энергию движущегося воздуха – </a:t>
            </a:r>
          </a:p>
          <a:p>
            <a:r>
              <a:rPr lang="ru-RU" b="1" i="1" dirty="0" smtClean="0"/>
              <a:t>ветра. </a:t>
            </a:r>
            <a:r>
              <a:rPr lang="ru-RU" i="1" dirty="0" smtClean="0"/>
              <a:t>Энергию ветра иногда называют энергией </a:t>
            </a:r>
            <a:r>
              <a:rPr lang="ru-RU" b="1" i="1" dirty="0" smtClean="0">
                <a:solidFill>
                  <a:srgbClr val="0070C0"/>
                </a:solidFill>
              </a:rPr>
              <a:t>« </a:t>
            </a:r>
            <a:r>
              <a:rPr lang="ru-RU" b="1" i="1" dirty="0" err="1" smtClean="0">
                <a:solidFill>
                  <a:srgbClr val="0070C0"/>
                </a:solidFill>
              </a:rPr>
              <a:t>голубого</a:t>
            </a:r>
            <a:r>
              <a:rPr lang="ru-RU" b="1" i="1" dirty="0" smtClean="0">
                <a:solidFill>
                  <a:srgbClr val="0070C0"/>
                </a:solidFill>
              </a:rPr>
              <a:t> угля».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8661" y="4055165"/>
            <a:ext cx="485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 представляет собой источник дешевой энергии, но этот источник энергии обладает большим непостоянством,- в этом его неудобство.</a:t>
            </a:r>
          </a:p>
          <a:p>
            <a:endParaRPr lang="ru-RU" dirty="0"/>
          </a:p>
        </p:txBody>
      </p:sp>
      <p:pic>
        <p:nvPicPr>
          <p:cNvPr id="1026" name="Picture 2" descr="D:\РАБОЧАЯ 1\Новая папка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325217"/>
            <a:ext cx="4492486" cy="272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6522" y="265044"/>
            <a:ext cx="2928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Ветряные двигатели известны с древнейших </a:t>
            </a:r>
          </a:p>
          <a:p>
            <a:r>
              <a:rPr lang="ru-RU" dirty="0" smtClean="0"/>
              <a:t>времен. Современный довольно мощный ветряной</a:t>
            </a:r>
          </a:p>
          <a:p>
            <a:r>
              <a:rPr lang="ru-RU" dirty="0" smtClean="0"/>
              <a:t>двигатель.</a:t>
            </a:r>
            <a:endParaRPr lang="ru-RU" dirty="0"/>
          </a:p>
        </p:txBody>
      </p:sp>
      <p:pic>
        <p:nvPicPr>
          <p:cNvPr id="1026" name="Picture 2" descr="D:\РАБОЧАЯ 1\1369461282-67ecfe947f3c7a0386a05829755680a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4921" y="507310"/>
            <a:ext cx="4587529" cy="47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5148" y="795130"/>
            <a:ext cx="53872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Движущиеся массы воздуха оказывают давление на</a:t>
            </a:r>
          </a:p>
          <a:p>
            <a:r>
              <a:rPr lang="ru-RU" dirty="0" smtClean="0"/>
              <a:t>наклонные плоскости крыльев ветряных двигателей</a:t>
            </a:r>
          </a:p>
          <a:p>
            <a:r>
              <a:rPr lang="ru-RU" dirty="0" smtClean="0"/>
              <a:t>и приводят их в движение. Вращательное движение</a:t>
            </a:r>
          </a:p>
          <a:p>
            <a:r>
              <a:rPr lang="ru-RU" dirty="0" smtClean="0"/>
              <a:t>крыльев при помощи системы передач передается</a:t>
            </a:r>
          </a:p>
          <a:p>
            <a:r>
              <a:rPr lang="ru-RU" dirty="0" smtClean="0"/>
              <a:t>механизмам, выполняющим какую-либо работу.</a:t>
            </a:r>
            <a:endParaRPr lang="ru-RU" dirty="0"/>
          </a:p>
        </p:txBody>
      </p:sp>
      <p:pic>
        <p:nvPicPr>
          <p:cNvPr id="1026" name="Picture 2" descr="D:\РАБОЧАЯ 1\winds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617" y="2544416"/>
            <a:ext cx="4767470" cy="247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5791" y="225286"/>
            <a:ext cx="3935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Экономически целесообразно использовать </a:t>
            </a:r>
            <a:r>
              <a:rPr lang="ru-RU" dirty="0" err="1" smtClean="0"/>
              <a:t>ветродвигательные</a:t>
            </a:r>
            <a:endParaRPr lang="ru-RU" dirty="0" smtClean="0"/>
          </a:p>
          <a:p>
            <a:r>
              <a:rPr lang="ru-RU" dirty="0" smtClean="0"/>
              <a:t>установки там, где ветры дуют часто и сильно. Например, в</a:t>
            </a:r>
          </a:p>
          <a:p>
            <a:r>
              <a:rPr lang="ru-RU" dirty="0" smtClean="0"/>
              <a:t>Поволжье, Казахстане, на Алтае. Удобно их использовать и в</a:t>
            </a:r>
          </a:p>
          <a:p>
            <a:r>
              <a:rPr lang="ru-RU" dirty="0" smtClean="0"/>
              <a:t>отдельных районах, куда не поступает энергия от электростанций,</a:t>
            </a:r>
          </a:p>
          <a:p>
            <a:r>
              <a:rPr lang="ru-RU" dirty="0" smtClean="0"/>
              <a:t>куда трудно подвозить топливо, например в дальних или </a:t>
            </a:r>
          </a:p>
          <a:p>
            <a:r>
              <a:rPr lang="ru-RU" dirty="0" smtClean="0"/>
              <a:t>высокогорных экспедициях.</a:t>
            </a:r>
            <a:endParaRPr lang="ru-RU" dirty="0"/>
          </a:p>
        </p:txBody>
      </p:sp>
      <p:pic>
        <p:nvPicPr>
          <p:cNvPr id="1026" name="Picture 2" descr="D:\РАБОЧАЯ 1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991" y="463826"/>
            <a:ext cx="2650435" cy="477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9009" y="424069"/>
            <a:ext cx="282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Они, как и гидравлические двигатели, имеют преимущества перед двигателями,</a:t>
            </a:r>
          </a:p>
          <a:p>
            <a:r>
              <a:rPr lang="ru-RU" dirty="0" smtClean="0"/>
              <a:t>в которых источником энергии служит топливо или радиоактивное вещество.</a:t>
            </a:r>
            <a:endParaRPr lang="ru-RU" dirty="0"/>
          </a:p>
        </p:txBody>
      </p:sp>
      <p:pic>
        <p:nvPicPr>
          <p:cNvPr id="1026" name="Picture 2" descr="D:\РАБОЧАЯ 1\Новая папка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557" y="212035"/>
            <a:ext cx="4041913" cy="3405808"/>
          </a:xfrm>
          <a:prstGeom prst="rect">
            <a:avLst/>
          </a:prstGeom>
          <a:noFill/>
        </p:spPr>
      </p:pic>
      <p:pic>
        <p:nvPicPr>
          <p:cNvPr id="3" name="Picture 2" descr="D:\РАБОЧАЯ 1\Новая папка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652" y="2835965"/>
            <a:ext cx="3485322" cy="245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3843" y="662609"/>
            <a:ext cx="2319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Во-первых, водяные и воздушные двигатели, после того как</a:t>
            </a:r>
          </a:p>
          <a:p>
            <a:r>
              <a:rPr lang="ru-RU" dirty="0" smtClean="0"/>
              <a:t>они построены, уже не требуют затрат на топливо. Энергия, используемая</a:t>
            </a:r>
          </a:p>
          <a:p>
            <a:r>
              <a:rPr lang="ru-RU" dirty="0" smtClean="0"/>
              <a:t>в них, - энергия текущей воды и ветра - поставляется самой природой,</a:t>
            </a:r>
          </a:p>
          <a:p>
            <a:r>
              <a:rPr lang="ru-RU" dirty="0" smtClean="0"/>
              <a:t>возобновляется.</a:t>
            </a:r>
            <a:endParaRPr lang="ru-RU" dirty="0"/>
          </a:p>
        </p:txBody>
      </p:sp>
      <p:pic>
        <p:nvPicPr>
          <p:cNvPr id="1026" name="Picture 2" descr="D:\РАБОЧАЯ 1\Новая папка\i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9965" y="596349"/>
            <a:ext cx="4585252" cy="410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096" y="675861"/>
            <a:ext cx="6885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Во-вторых, работа этих двигателей не сопровождается выделением</a:t>
            </a:r>
          </a:p>
          <a:p>
            <a:r>
              <a:rPr lang="ru-RU" dirty="0" smtClean="0"/>
              <a:t> вредных отходов: газов, образующихся при сгорании топлива или</a:t>
            </a:r>
          </a:p>
          <a:p>
            <a:r>
              <a:rPr lang="ru-RU" dirty="0" smtClean="0"/>
              <a:t>радиоактивных отходов, т.е. в водяных и ветряных двигателях </a:t>
            </a:r>
          </a:p>
          <a:p>
            <a:r>
              <a:rPr lang="ru-RU" dirty="0" smtClean="0"/>
              <a:t>используются экологически чистые источники энергии</a:t>
            </a:r>
          </a:p>
          <a:p>
            <a:endParaRPr lang="ru-RU" dirty="0"/>
          </a:p>
        </p:txBody>
      </p:sp>
      <p:pic>
        <p:nvPicPr>
          <p:cNvPr id="1026" name="Picture 2" descr="D:\РАБОЧАЯ 1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3477" y="2146852"/>
            <a:ext cx="2941984" cy="2902225"/>
          </a:xfrm>
          <a:prstGeom prst="rect">
            <a:avLst/>
          </a:prstGeom>
          <a:noFill/>
        </p:spPr>
      </p:pic>
      <p:pic>
        <p:nvPicPr>
          <p:cNvPr id="3" name="Picture 2" descr="D:\РАБОЧАЯ 1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7499" y="1868557"/>
            <a:ext cx="2714831" cy="2186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096" y="675861"/>
            <a:ext cx="7075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некоторых местах применяют еще один вид экологически чистых</a:t>
            </a:r>
          </a:p>
          <a:p>
            <a:r>
              <a:rPr lang="ru-RU" dirty="0" smtClean="0"/>
              <a:t> двигателе, использующих энергию приливов и отливов воды в морях</a:t>
            </a:r>
          </a:p>
          <a:p>
            <a:r>
              <a:rPr lang="ru-RU" dirty="0" smtClean="0"/>
              <a:t> и океанах, причиной которых является сила всемирного тяготения.</a:t>
            </a:r>
          </a:p>
          <a:p>
            <a:endParaRPr lang="ru-RU" dirty="0"/>
          </a:p>
        </p:txBody>
      </p:sp>
      <p:pic>
        <p:nvPicPr>
          <p:cNvPr id="1026" name="Picture 2" descr="D:\РАБОЧАЯ 1\6248_BnH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7112" y="1883051"/>
            <a:ext cx="5110369" cy="3073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1205948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1813" y="714465"/>
            <a:ext cx="55356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9364" y="661457"/>
            <a:ext cx="50694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Гидравлические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двигатели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РАБОЧАЯ 1\Новая папка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713" y="2597426"/>
            <a:ext cx="4797287" cy="266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852" y="887896"/>
            <a:ext cx="3519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Всякое тело, поднятое над </a:t>
            </a:r>
          </a:p>
          <a:p>
            <a:r>
              <a:rPr lang="ru-RU" dirty="0" smtClean="0"/>
              <a:t>Землей, обладает потенциальной</a:t>
            </a:r>
          </a:p>
          <a:p>
            <a:r>
              <a:rPr lang="ru-RU" dirty="0" smtClean="0"/>
              <a:t>Энергией. Это в равной степени</a:t>
            </a:r>
          </a:p>
          <a:p>
            <a:r>
              <a:rPr lang="ru-RU" smtClean="0"/>
              <a:t>Относится и к воде. </a:t>
            </a:r>
            <a:endParaRPr lang="ru-RU"/>
          </a:p>
        </p:txBody>
      </p:sp>
      <p:pic>
        <p:nvPicPr>
          <p:cNvPr id="1026" name="Picture 2" descr="D:\РАБОЧАЯ 1\Новая папка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416" y="2226365"/>
            <a:ext cx="4863549" cy="327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270" y="357809"/>
            <a:ext cx="4267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Например, вода объемом 1 м³</a:t>
            </a:r>
          </a:p>
          <a:p>
            <a:r>
              <a:rPr lang="ru-RU" dirty="0" smtClean="0"/>
              <a:t>на высоте 50 м обладает потенциальной </a:t>
            </a:r>
          </a:p>
          <a:p>
            <a:r>
              <a:rPr lang="ru-RU" dirty="0" smtClean="0"/>
              <a:t>энергией: Еп=9,8 Н/кг·1000кг/м³·50 </a:t>
            </a:r>
            <a:r>
              <a:rPr lang="ru-RU" dirty="0" err="1" smtClean="0"/>
              <a:t>м=</a:t>
            </a:r>
            <a:endParaRPr lang="ru-RU" dirty="0" smtClean="0"/>
          </a:p>
          <a:p>
            <a:r>
              <a:rPr lang="ru-RU" dirty="0" smtClean="0"/>
              <a:t>500000Дж=500кДж</a:t>
            </a:r>
          </a:p>
          <a:p>
            <a:r>
              <a:rPr lang="ru-RU" dirty="0" smtClean="0"/>
              <a:t>При падении с этой высоты совершается</a:t>
            </a:r>
          </a:p>
          <a:p>
            <a:r>
              <a:rPr lang="ru-RU" dirty="0" smtClean="0"/>
              <a:t>работа А=500 кДж.</a:t>
            </a:r>
            <a:endParaRPr lang="ru-RU" dirty="0"/>
          </a:p>
        </p:txBody>
      </p:sp>
      <p:pic>
        <p:nvPicPr>
          <p:cNvPr id="1026" name="Picture 2" descr="D:\РАБОЧАЯ 1\Новая папк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8661" y="2067339"/>
            <a:ext cx="4638261" cy="3101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4934" y="437322"/>
            <a:ext cx="7359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в природе сравнительно редко встречаются большие водопады.</a:t>
            </a:r>
          </a:p>
          <a:p>
            <a:r>
              <a:rPr lang="ru-RU" dirty="0" smtClean="0"/>
              <a:t>Чаще всего русла рек имеют небольшой уклон. В этих случаях для</a:t>
            </a:r>
          </a:p>
          <a:p>
            <a:r>
              <a:rPr lang="ru-RU" dirty="0" smtClean="0"/>
              <a:t>создания давления (</a:t>
            </a:r>
            <a:r>
              <a:rPr lang="ru-RU" i="1" dirty="0" smtClean="0"/>
              <a:t>напора</a:t>
            </a:r>
            <a:r>
              <a:rPr lang="ru-RU" dirty="0" smtClean="0"/>
              <a:t>), необходимого для работы гидравлических</a:t>
            </a:r>
          </a:p>
          <a:p>
            <a:r>
              <a:rPr lang="ru-RU" dirty="0" smtClean="0"/>
              <a:t>двигателей, приходится поднимать уровень воды в реке искусственно,</a:t>
            </a:r>
          </a:p>
          <a:p>
            <a:r>
              <a:rPr lang="ru-RU" dirty="0" smtClean="0"/>
              <a:t>при помощи плотин.</a:t>
            </a:r>
          </a:p>
          <a:p>
            <a:endParaRPr lang="ru-RU" dirty="0"/>
          </a:p>
        </p:txBody>
      </p:sp>
      <p:pic>
        <p:nvPicPr>
          <p:cNvPr id="1026" name="Picture 2" descr="D:\РАБОЧАЯ 1\Новая папка\i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2887" y="2186609"/>
            <a:ext cx="5009321" cy="302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3948" y="4280452"/>
            <a:ext cx="443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счет энергии поднятой воды</a:t>
            </a:r>
          </a:p>
          <a:p>
            <a:r>
              <a:rPr lang="ru-RU" sz="2000" dirty="0" smtClean="0"/>
              <a:t>гидравлические двигатели могут</a:t>
            </a:r>
          </a:p>
          <a:p>
            <a:r>
              <a:rPr lang="ru-RU" sz="2000" dirty="0" smtClean="0"/>
              <a:t>совершать механическую работу.</a:t>
            </a:r>
            <a:endParaRPr lang="ru-RU" sz="2000" dirty="0"/>
          </a:p>
        </p:txBody>
      </p:sp>
      <p:pic>
        <p:nvPicPr>
          <p:cNvPr id="1026" name="Picture 2" descr="D:\РАБОЧАЯ 1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6452" y="172278"/>
            <a:ext cx="5539409" cy="3392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635" y="755374"/>
            <a:ext cx="657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из простейших и древнейших двигателей </a:t>
            </a:r>
            <a:r>
              <a:rPr lang="ru-RU" i="1" dirty="0" smtClean="0">
                <a:solidFill>
                  <a:srgbClr val="FF0000"/>
                </a:solidFill>
              </a:rPr>
              <a:t>- водяное колесо.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АЯ 1\Новая папка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561" y="1256887"/>
            <a:ext cx="2297595" cy="2268192"/>
          </a:xfrm>
          <a:prstGeom prst="rect">
            <a:avLst/>
          </a:prstGeom>
          <a:noFill/>
        </p:spPr>
      </p:pic>
      <p:pic>
        <p:nvPicPr>
          <p:cNvPr id="3" name="Picture 2" descr="D:\РАБОЧАЯ 1\Новая папка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491409"/>
            <a:ext cx="2915477" cy="2659131"/>
          </a:xfrm>
          <a:prstGeom prst="rect">
            <a:avLst/>
          </a:prstGeom>
          <a:noFill/>
        </p:spPr>
      </p:pic>
      <p:pic>
        <p:nvPicPr>
          <p:cNvPr id="6" name="Picture 2" descr="D:\РАБОЧАЯ 1\Новая папка\koles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1518" y="1265789"/>
            <a:ext cx="2580447" cy="25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270" y="583096"/>
            <a:ext cx="730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Наиболее совершенные гидравлические двигатели – </a:t>
            </a:r>
            <a:r>
              <a:rPr lang="ru-RU" i="1" dirty="0" smtClean="0">
                <a:solidFill>
                  <a:srgbClr val="FF0000"/>
                </a:solidFill>
              </a:rPr>
              <a:t>водяные турбины.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АЯ 1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530" y="1429163"/>
            <a:ext cx="2663687" cy="2307949"/>
          </a:xfrm>
          <a:prstGeom prst="rect">
            <a:avLst/>
          </a:prstGeom>
          <a:noFill/>
        </p:spPr>
      </p:pic>
      <p:pic>
        <p:nvPicPr>
          <p:cNvPr id="3" name="Picture 2" descr="D:\РАБОЧАЯ 1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4846" y="1444488"/>
            <a:ext cx="2349154" cy="2438399"/>
          </a:xfrm>
          <a:prstGeom prst="rect">
            <a:avLst/>
          </a:prstGeom>
          <a:noFill/>
        </p:spPr>
      </p:pic>
      <p:pic>
        <p:nvPicPr>
          <p:cNvPr id="6" name="Picture 2" descr="D:\РАБОЧАЯ 1\Новая папка\i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0209" y="2690191"/>
            <a:ext cx="2809461" cy="2433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3026" y="0"/>
            <a:ext cx="746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 таких турбинах вода отдает энергию колесу, приводя в движение лопасти турбины. Рабочее колесо турбины соединено с валом электрического генератора, дающего электрический ток.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АЯ 1\Новая папка\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1183" y="2056157"/>
            <a:ext cx="4982817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436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Image&amp;Matros ®</cp:lastModifiedBy>
  <cp:revision>56</cp:revision>
  <dcterms:created xsi:type="dcterms:W3CDTF">2013-11-19T05:52:05Z</dcterms:created>
  <dcterms:modified xsi:type="dcterms:W3CDTF">2015-05-05T19:21:48Z</dcterms:modified>
</cp:coreProperties>
</file>